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2" r:id="rId1"/>
  </p:sldMasterIdLst>
  <p:notesMasterIdLst>
    <p:notesMasterId r:id="rId81"/>
  </p:notesMasterIdLst>
  <p:handoutMasterIdLst>
    <p:handoutMasterId r:id="rId82"/>
  </p:handoutMasterIdLst>
  <p:sldIdLst>
    <p:sldId id="1387" r:id="rId2"/>
    <p:sldId id="2107" r:id="rId3"/>
    <p:sldId id="1588" r:id="rId4"/>
    <p:sldId id="1589" r:id="rId5"/>
    <p:sldId id="1590" r:id="rId6"/>
    <p:sldId id="1591" r:id="rId7"/>
    <p:sldId id="1422" r:id="rId8"/>
    <p:sldId id="1428" r:id="rId9"/>
    <p:sldId id="1451" r:id="rId10"/>
    <p:sldId id="1432" r:id="rId11"/>
    <p:sldId id="1433" r:id="rId12"/>
    <p:sldId id="1434" r:id="rId13"/>
    <p:sldId id="1435" r:id="rId14"/>
    <p:sldId id="1436" r:id="rId15"/>
    <p:sldId id="1438" r:id="rId16"/>
    <p:sldId id="1439" r:id="rId17"/>
    <p:sldId id="1440" r:id="rId18"/>
    <p:sldId id="1441" r:id="rId19"/>
    <p:sldId id="1443" r:id="rId20"/>
    <p:sldId id="1448" r:id="rId21"/>
    <p:sldId id="1449" r:id="rId22"/>
    <p:sldId id="1454" r:id="rId23"/>
    <p:sldId id="1456" r:id="rId24"/>
    <p:sldId id="1465" r:id="rId25"/>
    <p:sldId id="1578" r:id="rId26"/>
    <p:sldId id="1577" r:id="rId27"/>
    <p:sldId id="1467" r:id="rId28"/>
    <p:sldId id="1468" r:id="rId29"/>
    <p:sldId id="1469" r:id="rId30"/>
    <p:sldId id="1470" r:id="rId31"/>
    <p:sldId id="1475" r:id="rId32"/>
    <p:sldId id="1476" r:id="rId33"/>
    <p:sldId id="1478" r:id="rId34"/>
    <p:sldId id="1480" r:id="rId35"/>
    <p:sldId id="1483" r:id="rId36"/>
    <p:sldId id="1896" r:id="rId37"/>
    <p:sldId id="1477" r:id="rId38"/>
    <p:sldId id="1484" r:id="rId39"/>
    <p:sldId id="1485" r:id="rId40"/>
    <p:sldId id="1486" r:id="rId41"/>
    <p:sldId id="1487" r:id="rId42"/>
    <p:sldId id="1492" r:id="rId43"/>
    <p:sldId id="1493" r:id="rId44"/>
    <p:sldId id="1495" r:id="rId45"/>
    <p:sldId id="1496" r:id="rId46"/>
    <p:sldId id="1498" r:id="rId47"/>
    <p:sldId id="1505" r:id="rId48"/>
    <p:sldId id="1585" r:id="rId49"/>
    <p:sldId id="1508" r:id="rId50"/>
    <p:sldId id="2109" r:id="rId51"/>
    <p:sldId id="1500" r:id="rId52"/>
    <p:sldId id="1499" r:id="rId53"/>
    <p:sldId id="1513" r:id="rId54"/>
    <p:sldId id="1515" r:id="rId55"/>
    <p:sldId id="1516" r:id="rId56"/>
    <p:sldId id="1518" r:id="rId57"/>
    <p:sldId id="1524" r:id="rId58"/>
    <p:sldId id="611" r:id="rId59"/>
    <p:sldId id="1525" r:id="rId60"/>
    <p:sldId id="1528" r:id="rId61"/>
    <p:sldId id="1530" r:id="rId62"/>
    <p:sldId id="1532" r:id="rId63"/>
    <p:sldId id="1533" r:id="rId64"/>
    <p:sldId id="1535" r:id="rId65"/>
    <p:sldId id="1593" r:id="rId66"/>
    <p:sldId id="256" r:id="rId67"/>
    <p:sldId id="1867" r:id="rId68"/>
    <p:sldId id="1869" r:id="rId69"/>
    <p:sldId id="1870" r:id="rId70"/>
    <p:sldId id="1877" r:id="rId71"/>
    <p:sldId id="1871" r:id="rId72"/>
    <p:sldId id="1872" r:id="rId73"/>
    <p:sldId id="1873" r:id="rId74"/>
    <p:sldId id="1881" r:id="rId75"/>
    <p:sldId id="1874" r:id="rId76"/>
    <p:sldId id="1882" r:id="rId77"/>
    <p:sldId id="1594" r:id="rId78"/>
    <p:sldId id="851" r:id="rId79"/>
    <p:sldId id="2108" r:id="rId80"/>
  </p:sldIdLst>
  <p:sldSz cx="10160000" cy="5715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76" userDrawn="1">
          <p15:clr>
            <a:srgbClr val="A4A3A4"/>
          </p15:clr>
        </p15:guide>
        <p15:guide id="2" pos="3307" userDrawn="1">
          <p15:clr>
            <a:srgbClr val="A4A3A4"/>
          </p15:clr>
        </p15:guide>
        <p15:guide id="3" orient="horz" pos="10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2E"/>
    <a:srgbClr val="E98604"/>
    <a:srgbClr val="41B2FF"/>
    <a:srgbClr val="FEB308"/>
    <a:srgbClr val="000066"/>
    <a:srgbClr val="FF3300"/>
    <a:srgbClr val="FF0000"/>
    <a:srgbClr val="0099FF"/>
    <a:srgbClr val="00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8339" autoAdjust="0"/>
  </p:normalViewPr>
  <p:slideViewPr>
    <p:cSldViewPr>
      <p:cViewPr varScale="1">
        <p:scale>
          <a:sx n="121" d="100"/>
          <a:sy n="121" d="100"/>
        </p:scale>
        <p:origin x="162" y="102"/>
      </p:cViewPr>
      <p:guideLst>
        <p:guide orient="horz" pos="1176"/>
        <p:guide pos="3307"/>
        <p:guide orient="horz" pos="1000"/>
      </p:guideLst>
    </p:cSldViewPr>
  </p:slideViewPr>
  <p:outlineViewPr>
    <p:cViewPr>
      <p:scale>
        <a:sx n="33" d="100"/>
        <a:sy n="33" d="100"/>
      </p:scale>
      <p:origin x="0" y="20832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840" y="-6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7.xml"/><Relationship Id="rId1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AC8373C-E909-4A20-B5B4-5E42153E9F4A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E4BDFC5-0095-4B97-8A5D-5D00ACFDD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38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383A186-A657-4C06-A0E7-FE7EFC1D9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81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Instructor Background and Experience</a:t>
            </a:r>
          </a:p>
          <a:p>
            <a:r>
              <a:rPr lang="en-US" dirty="0"/>
              <a:t>Mark A. Anderson, MA, PT, CPE is the founder of Minneapolis, Minnesota based ErgoSystems Consulting, LLC.</a:t>
            </a:r>
          </a:p>
          <a:p>
            <a:r>
              <a:rPr lang="en-US" dirty="0"/>
              <a:t>Work in an Industrial Rehabilitation clinical practice in mid 1980’s led to his interest in ergonomics.</a:t>
            </a:r>
          </a:p>
          <a:p>
            <a:r>
              <a:rPr lang="en-US" dirty="0"/>
              <a:t>Since 1993 Anderson has been certified by the Board of Certification in Professional Ergonomics as Certified Professional Ergonomist (www.bcpe.com).</a:t>
            </a:r>
          </a:p>
          <a:p>
            <a:r>
              <a:rPr lang="en-US" dirty="0"/>
              <a:t>He has consulted in ergonomics for over 30 years</a:t>
            </a:r>
          </a:p>
          <a:p>
            <a:r>
              <a:rPr lang="en-US" dirty="0"/>
              <a:t>His education includes a Bachelor of Science Degree from the University of North Dakota Physical Therapy program and a Master of Arts Degree in Physical Therapy from the University of Iowa.</a:t>
            </a:r>
          </a:p>
          <a:p>
            <a:r>
              <a:rPr lang="en-US" dirty="0"/>
              <a:t>Anderson worked with WorkWell developing the Office and Manufacturing Ergonomics courses and the ERGONOMICS ON-DEMAND series.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11A6B-229E-4B8B-B876-53D5B7CFA6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58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313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72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82A7C9-DEDD-4FD6-B71C-7984DE36FA4B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036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2E59AB-DA89-4007-89AB-7AD9309601BB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21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Webcams have become an important consideration in your office. Whether the webcam is part of your laptop or a separate camera, make sure you are following the ergonomics principles of neutral head and neck position when you setup and use the webcam.</a:t>
            </a:r>
          </a:p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 out the Worksheet for Telephone/Webcam Features, Issues and Recommendations.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23F61-BB49-44F3-A04D-EB4472ED92D0}" type="slidenum">
              <a:rPr lang="en-US" altLang="en-US" smtClean="0"/>
              <a:pPr/>
              <a:t>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2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10160000" cy="952500"/>
          </a:xfrm>
          <a:effectLst/>
        </p:spPr>
        <p:txBody>
          <a:bodyPr rtlCol="0">
            <a:normAutofit/>
          </a:bodyPr>
          <a:lstStyle>
            <a:lvl1pPr algn="ctr">
              <a:defRPr kumimoji="0" lang="en-US" sz="2700" b="1" kern="1200" noProof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9779003" y="5397506"/>
            <a:ext cx="409832" cy="304343"/>
          </a:xfrm>
          <a:prstGeom prst="rect">
            <a:avLst/>
          </a:prstGeom>
        </p:spPr>
        <p:txBody>
          <a:bodyPr/>
          <a:lstStyle>
            <a:lvl1pPr>
              <a:defRPr sz="9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>
                <a:solidFill>
                  <a:srgbClr val="EEECE1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EECE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51845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ictur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28FC2D7-17DE-4881-B112-F74A2AE202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07000" y="952500"/>
            <a:ext cx="4839093" cy="4381500"/>
          </a:xfrm>
          <a:prstGeom prst="rect">
            <a:avLst/>
          </a:prstGeom>
          <a:effectLst/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Title Placeholder 8">
            <a:extLst>
              <a:ext uri="{FF2B5EF4-FFF2-40B4-BE49-F238E27FC236}">
                <a16:creationId xmlns:a16="http://schemas.microsoft.com/office/drawing/2014/main" id="{48030532-A3CF-46C2-BB9C-4F54B017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40" y="117037"/>
            <a:ext cx="9039453" cy="581464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dirty="0"/>
              <a:t>Click to Edit Master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55A7023-6716-4040-9BDA-BD9A4D85C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952500"/>
            <a:ext cx="4839093" cy="4381500"/>
          </a:xfrm>
          <a:prstGeom prst="rect">
            <a:avLst/>
          </a:prstGeom>
          <a:effectLst/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18679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320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Pic ove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167"/>
            <a:ext cx="10160000" cy="635000"/>
          </a:xfrm>
        </p:spPr>
        <p:txBody>
          <a:bodyPr/>
          <a:lstStyle>
            <a:lvl1pPr algn="ctr">
              <a:defRPr b="1">
                <a:solidFill>
                  <a:srgbClr val="00682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910167"/>
            <a:ext cx="4318000" cy="3979333"/>
          </a:xfrm>
        </p:spPr>
        <p:txBody>
          <a:bodyPr>
            <a:normAutofit/>
          </a:bodyPr>
          <a:lstStyle>
            <a:lvl1pPr>
              <a:spcBef>
                <a:spcPts val="333"/>
              </a:spcBef>
              <a:spcAft>
                <a:spcPts val="333"/>
              </a:spcAft>
              <a:defRPr sz="3111" b="1">
                <a:solidFill>
                  <a:srgbClr val="00682E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633230" indent="-253997">
              <a:spcBef>
                <a:spcPts val="333"/>
              </a:spcBef>
              <a:spcAft>
                <a:spcPts val="333"/>
              </a:spcAft>
              <a:buClrTx/>
              <a:defRPr sz="2667" b="0">
                <a:effectLst/>
                <a:latin typeface="Arial" pitchFamily="34" charset="0"/>
                <a:cs typeface="Arial" pitchFamily="34" charset="0"/>
              </a:defRPr>
            </a:lvl2pPr>
            <a:lvl3pPr>
              <a:spcBef>
                <a:spcPts val="333"/>
              </a:spcBef>
              <a:spcAft>
                <a:spcPts val="333"/>
              </a:spcAft>
              <a:defRPr sz="2667" b="0">
                <a:effectLst/>
                <a:latin typeface="Arial" pitchFamily="34" charset="0"/>
                <a:cs typeface="Arial" pitchFamily="34" charset="0"/>
              </a:defRPr>
            </a:lvl3pPr>
            <a:lvl4pPr>
              <a:spcBef>
                <a:spcPts val="333"/>
              </a:spcBef>
              <a:spcAft>
                <a:spcPts val="333"/>
              </a:spcAft>
              <a:defRPr sz="2222" b="0">
                <a:effectLst/>
                <a:latin typeface="Arial" pitchFamily="34" charset="0"/>
                <a:cs typeface="Arial" pitchFamily="34" charset="0"/>
              </a:defRPr>
            </a:lvl4pPr>
            <a:lvl5pPr>
              <a:spcBef>
                <a:spcPts val="333"/>
              </a:spcBef>
              <a:spcAft>
                <a:spcPts val="333"/>
              </a:spcAft>
              <a:defRPr sz="2222" b="0"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A324EF-24E2-45D4-9CD5-69A64A8619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000" y="910167"/>
            <a:ext cx="4826000" cy="20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F8F3924C-22BD-A1EB-2E54-F3CFCCDAEF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80000" y="3058583"/>
            <a:ext cx="4826000" cy="20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66586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167"/>
            <a:ext cx="10160000" cy="635000"/>
          </a:xfrm>
          <a:scene3d>
            <a:camera prst="orthographicFront"/>
            <a:lightRig rig="soft" dir="t"/>
          </a:scene3d>
          <a:sp3d>
            <a:bevelT/>
          </a:sp3d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b="1">
                <a:solidFill>
                  <a:srgbClr val="00682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8667" y="910167"/>
            <a:ext cx="4318000" cy="3429000"/>
          </a:xfrm>
        </p:spPr>
        <p:txBody>
          <a:bodyPr>
            <a:normAutofit/>
          </a:bodyPr>
          <a:lstStyle>
            <a:lvl1pPr>
              <a:spcBef>
                <a:spcPts val="225"/>
              </a:spcBef>
              <a:spcAft>
                <a:spcPts val="225"/>
              </a:spcAft>
              <a:defRPr sz="2100" b="1">
                <a:solidFill>
                  <a:srgbClr val="00682E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27431" indent="-171448">
              <a:spcBef>
                <a:spcPts val="225"/>
              </a:spcBef>
              <a:spcAft>
                <a:spcPts val="225"/>
              </a:spcAft>
              <a:defRPr sz="1800" b="0">
                <a:effectLst/>
                <a:latin typeface="Arial" pitchFamily="34" charset="0"/>
                <a:cs typeface="Arial" pitchFamily="34" charset="0"/>
              </a:defRPr>
            </a:lvl2pPr>
            <a:lvl3pPr>
              <a:spcBef>
                <a:spcPts val="225"/>
              </a:spcBef>
              <a:spcAft>
                <a:spcPts val="225"/>
              </a:spcAft>
              <a:defRPr sz="1800" b="0">
                <a:effectLst/>
                <a:latin typeface="Arial" pitchFamily="34" charset="0"/>
                <a:cs typeface="Arial" pitchFamily="34" charset="0"/>
              </a:defRPr>
            </a:lvl3pPr>
            <a:lvl4pPr>
              <a:spcBef>
                <a:spcPts val="225"/>
              </a:spcBef>
              <a:spcAft>
                <a:spcPts val="225"/>
              </a:spcAft>
              <a:defRPr sz="1500" b="0">
                <a:effectLst/>
                <a:latin typeface="Arial" pitchFamily="34" charset="0"/>
                <a:cs typeface="Arial" pitchFamily="34" charset="0"/>
              </a:defRPr>
            </a:lvl4pPr>
            <a:lvl5pPr>
              <a:spcBef>
                <a:spcPts val="225"/>
              </a:spcBef>
              <a:spcAft>
                <a:spcPts val="225"/>
              </a:spcAft>
              <a:defRPr sz="1500" b="0"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3336" y="889000"/>
            <a:ext cx="4233333" cy="3429000"/>
          </a:xfrm>
        </p:spPr>
        <p:txBody>
          <a:bodyPr/>
          <a:lstStyle>
            <a:lvl1pPr>
              <a:defRPr>
                <a:solidFill>
                  <a:srgbClr val="006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9779003" y="5397506"/>
            <a:ext cx="409832" cy="304343"/>
          </a:xfrm>
          <a:prstGeom prst="rect">
            <a:avLst/>
          </a:prstGeom>
        </p:spPr>
        <p:txBody>
          <a:bodyPr/>
          <a:lstStyle>
            <a:lvl1pPr>
              <a:defRPr sz="9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>
                <a:solidFill>
                  <a:srgbClr val="EEECE1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EECE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59612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32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B865C-CC24-42FC-8044-6FD55AA5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99" y="114300"/>
            <a:ext cx="9039453" cy="5814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78264A3-47F8-427F-A125-CC23CB6850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24826" y="826138"/>
            <a:ext cx="4594569" cy="4241800"/>
          </a:xfrm>
          <a:prstGeom prst="rect">
            <a:avLst/>
          </a:prstGeom>
          <a:effectLst>
            <a:outerShdw blurRad="177800" dist="177800" dir="2700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07D7E-E39D-4E73-8F51-6E50876E29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174" y="826136"/>
            <a:ext cx="4891425" cy="4241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682E"/>
              </a:buClr>
              <a:buSzPct val="75000"/>
              <a:defRPr sz="2800">
                <a:solidFill>
                  <a:srgbClr val="00682E"/>
                </a:solidFill>
              </a:defRPr>
            </a:lvl1pPr>
            <a:lvl2pPr>
              <a:buClr>
                <a:schemeClr val="tx1"/>
              </a:buClr>
              <a:buFont typeface="Arial" panose="020B0604020202020204" pitchFamily="34" charset="0"/>
              <a:buChar char="•"/>
              <a:defRPr sz="2000"/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8016469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320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Picture Pictur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78264A3-47F8-427F-A125-CC23CB6850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7643" y="816284"/>
            <a:ext cx="2550773" cy="4241800"/>
          </a:xfrm>
          <a:prstGeom prst="rect">
            <a:avLst/>
          </a:prstGeom>
          <a:effectLst>
            <a:outerShdw blurRad="177800" dist="177800" dir="2700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07D7E-E39D-4E73-8F51-6E50876E29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174" y="826137"/>
            <a:ext cx="3861647" cy="4241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682E"/>
              </a:buClr>
              <a:buSzPct val="75000"/>
              <a:defRPr sz="2800">
                <a:solidFill>
                  <a:srgbClr val="00682E"/>
                </a:solidFill>
              </a:defRPr>
            </a:lvl1pPr>
            <a:lvl2pPr>
              <a:buClr>
                <a:schemeClr val="tx1"/>
              </a:buClr>
              <a:buFont typeface="Arial" panose="020B0604020202020204" pitchFamily="34" charset="0"/>
              <a:buChar char="•"/>
              <a:defRPr sz="2000"/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456EAFF-2CE6-1751-3F2A-5C4D1FD572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8519" y="826137"/>
            <a:ext cx="2550773" cy="4241800"/>
          </a:xfrm>
          <a:prstGeom prst="rect">
            <a:avLst/>
          </a:prstGeom>
          <a:effectLst>
            <a:outerShdw blurRad="177800" dist="177800" dir="2700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8D9D7-74B5-D7BB-2F70-AB58E018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99" y="114300"/>
            <a:ext cx="9039453" cy="5814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7486585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320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4  Picture Picture Side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78264A3-47F8-427F-A125-CC23CB6850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7643" y="816284"/>
            <a:ext cx="2550773" cy="2041216"/>
          </a:xfrm>
          <a:prstGeom prst="rect">
            <a:avLst/>
          </a:prstGeom>
          <a:effectLst>
            <a:outerShdw blurRad="177800" dist="177800" dir="2700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07D7E-E39D-4E73-8F51-6E50876E29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174" y="826137"/>
            <a:ext cx="3861647" cy="4241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682E"/>
              </a:buClr>
              <a:buSzPct val="75000"/>
              <a:defRPr sz="2800">
                <a:solidFill>
                  <a:srgbClr val="00682E"/>
                </a:solidFill>
              </a:defRPr>
            </a:lvl1pPr>
            <a:lvl2pPr>
              <a:buClr>
                <a:schemeClr val="tx1"/>
              </a:buClr>
              <a:buFont typeface="Arial" panose="020B0604020202020204" pitchFamily="34" charset="0"/>
              <a:buChar char="•"/>
              <a:defRPr sz="2000"/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456EAFF-2CE6-1751-3F2A-5C4D1FD572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8519" y="826137"/>
            <a:ext cx="2550773" cy="2041216"/>
          </a:xfrm>
          <a:prstGeom prst="rect">
            <a:avLst/>
          </a:prstGeom>
          <a:effectLst>
            <a:outerShdw blurRad="177800" dist="177800" dir="2700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8D9D7-74B5-D7BB-2F70-AB58E018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99" y="114300"/>
            <a:ext cx="9039453" cy="5814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B7EF4FF0-7EB1-886B-6A1B-C220181BB4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7643" y="3026721"/>
            <a:ext cx="2550773" cy="2041216"/>
          </a:xfrm>
          <a:prstGeom prst="rect">
            <a:avLst/>
          </a:prstGeom>
          <a:effectLst>
            <a:outerShdw blurRad="177800" dist="177800" dir="2700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2EBE88B-2CB0-0CA5-E02F-ABE3E16AB6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38519" y="3036574"/>
            <a:ext cx="2550773" cy="2041216"/>
          </a:xfrm>
          <a:prstGeom prst="rect">
            <a:avLst/>
          </a:prstGeom>
          <a:effectLst>
            <a:outerShdw blurRad="177800" dist="177800" dir="2700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8575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320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Picture Picture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78264A3-47F8-427F-A125-CC23CB6850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37200" y="841246"/>
            <a:ext cx="4379573" cy="2041216"/>
          </a:xfrm>
          <a:prstGeom prst="rect">
            <a:avLst/>
          </a:prstGeom>
          <a:effectLst>
            <a:outerShdw blurRad="177800" dist="177800" dir="2700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07D7E-E39D-4E73-8F51-6E50876E29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174" y="826136"/>
            <a:ext cx="4891426" cy="4088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682E"/>
              </a:buClr>
              <a:buSzPct val="75000"/>
              <a:defRPr sz="2800">
                <a:solidFill>
                  <a:srgbClr val="00682E"/>
                </a:solidFill>
              </a:defRPr>
            </a:lvl1pPr>
            <a:lvl2pPr>
              <a:buClr>
                <a:schemeClr val="tx1"/>
              </a:buClr>
              <a:buFont typeface="Arial" panose="020B0604020202020204" pitchFamily="34" charset="0"/>
              <a:buChar char="•"/>
              <a:defRPr sz="2000"/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456EAFF-2CE6-1751-3F2A-5C4D1FD572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2822" y="2993876"/>
            <a:ext cx="4379573" cy="2378224"/>
          </a:xfrm>
          <a:prstGeom prst="rect">
            <a:avLst/>
          </a:prstGeom>
          <a:effectLst>
            <a:outerShdw blurRad="177800" dist="177800" dir="2700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1A2103-029F-3022-DAFF-7F1363852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99" y="114300"/>
            <a:ext cx="9039453" cy="5814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2748115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320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9779004" y="5397507"/>
            <a:ext cx="409832" cy="304343"/>
          </a:xfrm>
          <a:prstGeom prst="rect">
            <a:avLst/>
          </a:prstGeom>
        </p:spPr>
        <p:txBody>
          <a:bodyPr/>
          <a:lstStyle>
            <a:lvl1pPr>
              <a:defRPr sz="9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>
                <a:solidFill>
                  <a:srgbClr val="EEECE1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EECE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46720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2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67" y="190500"/>
            <a:ext cx="8636000" cy="635000"/>
          </a:xfrm>
        </p:spPr>
        <p:txBody>
          <a:bodyPr/>
          <a:lstStyle>
            <a:lvl1pPr>
              <a:defRPr>
                <a:solidFill>
                  <a:srgbClr val="00682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8669" y="910167"/>
            <a:ext cx="4233333" cy="3429000"/>
          </a:xfrm>
        </p:spPr>
        <p:txBody>
          <a:bodyPr/>
          <a:lstStyle>
            <a:lvl1pPr>
              <a:defRPr>
                <a:solidFill>
                  <a:srgbClr val="00682E"/>
                </a:solidFill>
              </a:defRPr>
            </a:lvl1pPr>
            <a:lvl2pPr>
              <a:buClrTx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03336" y="889000"/>
            <a:ext cx="4233333" cy="1651000"/>
          </a:xfrm>
        </p:spPr>
        <p:txBody>
          <a:bodyPr/>
          <a:lstStyle>
            <a:lvl1pPr>
              <a:defRPr>
                <a:solidFill>
                  <a:srgbClr val="00682E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03336" y="2667000"/>
            <a:ext cx="4233333" cy="1651000"/>
          </a:xfrm>
        </p:spPr>
        <p:txBody>
          <a:bodyPr/>
          <a:lstStyle>
            <a:lvl1pPr>
              <a:defRPr>
                <a:solidFill>
                  <a:srgbClr val="00682E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9779004" y="5397507"/>
            <a:ext cx="409832" cy="304343"/>
          </a:xfrm>
          <a:prstGeom prst="rect">
            <a:avLst/>
          </a:prstGeom>
        </p:spPr>
        <p:txBody>
          <a:bodyPr/>
          <a:lstStyle>
            <a:lvl1pPr>
              <a:defRPr sz="9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>
                <a:solidFill>
                  <a:srgbClr val="EEECE1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EECE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43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167"/>
            <a:ext cx="10160000" cy="635000"/>
          </a:xfrm>
        </p:spPr>
        <p:txBody>
          <a:bodyPr/>
          <a:lstStyle>
            <a:lvl1pPr algn="ctr">
              <a:defRPr b="1">
                <a:solidFill>
                  <a:srgbClr val="00682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910167"/>
            <a:ext cx="4318000" cy="3894667"/>
          </a:xfrm>
        </p:spPr>
        <p:txBody>
          <a:bodyPr>
            <a:normAutofit/>
          </a:bodyPr>
          <a:lstStyle>
            <a:lvl1pPr>
              <a:spcBef>
                <a:spcPts val="333"/>
              </a:spcBef>
              <a:spcAft>
                <a:spcPts val="333"/>
              </a:spcAft>
              <a:defRPr sz="3111" b="1">
                <a:solidFill>
                  <a:srgbClr val="00682E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633230" indent="-253997">
              <a:spcBef>
                <a:spcPts val="333"/>
              </a:spcBef>
              <a:spcAft>
                <a:spcPts val="333"/>
              </a:spcAft>
              <a:defRPr sz="2667" b="0">
                <a:effectLst/>
                <a:latin typeface="Arial" pitchFamily="34" charset="0"/>
                <a:cs typeface="Arial" pitchFamily="34" charset="0"/>
              </a:defRPr>
            </a:lvl2pPr>
            <a:lvl3pPr>
              <a:spcBef>
                <a:spcPts val="333"/>
              </a:spcBef>
              <a:spcAft>
                <a:spcPts val="333"/>
              </a:spcAft>
              <a:defRPr sz="2667" b="0">
                <a:effectLst/>
                <a:latin typeface="Arial" pitchFamily="34" charset="0"/>
                <a:cs typeface="Arial" pitchFamily="34" charset="0"/>
              </a:defRPr>
            </a:lvl3pPr>
            <a:lvl4pPr>
              <a:spcBef>
                <a:spcPts val="333"/>
              </a:spcBef>
              <a:spcAft>
                <a:spcPts val="333"/>
              </a:spcAft>
              <a:defRPr sz="2222" b="0">
                <a:effectLst/>
                <a:latin typeface="Arial" pitchFamily="34" charset="0"/>
                <a:cs typeface="Arial" pitchFamily="34" charset="0"/>
              </a:defRPr>
            </a:lvl4pPr>
            <a:lvl5pPr>
              <a:spcBef>
                <a:spcPts val="333"/>
              </a:spcBef>
              <a:spcAft>
                <a:spcPts val="333"/>
              </a:spcAft>
              <a:defRPr sz="2222" b="0"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A324EF-24E2-45D4-9CD5-69A64A8619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000" y="910167"/>
            <a:ext cx="4826000" cy="38946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32383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54748" y="4954119"/>
            <a:ext cx="5489582" cy="7675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>
              <a:spcBef>
                <a:spcPct val="50000"/>
              </a:spcBef>
            </a:pP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39688" y="4949177"/>
            <a:ext cx="4100501" cy="7778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>
              <a:spcBef>
                <a:spcPct val="50000"/>
              </a:spcBef>
            </a:pP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711" y="4826050"/>
            <a:ext cx="3780349" cy="900723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algn="ctr">
              <a:spcBef>
                <a:spcPct val="50000"/>
              </a:spcBef>
            </a:pPr>
            <a:endParaRPr lang="en-US" sz="3000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0261" y="4823122"/>
            <a:ext cx="3783899" cy="90365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228866"/>
            <a:ext cx="10160000" cy="952500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</a:sp3d>
        </p:spPr>
        <p:txBody>
          <a:bodyPr vert="horz" anchor="ctr">
            <a:normAutofit/>
            <a:sp3d prstMaterial="softEdge">
              <a:bevelT w="25400" h="2540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69333" y="1248835"/>
            <a:ext cx="9144000" cy="37716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9333" y="5258408"/>
            <a:ext cx="1608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350" b="1" dirty="0">
                <a:solidFill>
                  <a:srgbClr val="006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ErgoSystems</a:t>
            </a:r>
            <a:endParaRPr lang="en-US" sz="1350" dirty="0">
              <a:solidFill>
                <a:srgbClr val="00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9779003" y="5397506"/>
            <a:ext cx="409832" cy="304343"/>
          </a:xfrm>
          <a:prstGeom prst="rect">
            <a:avLst/>
          </a:prstGeom>
        </p:spPr>
        <p:txBody>
          <a:bodyPr/>
          <a:lstStyle>
            <a:lvl1pPr>
              <a:defRPr sz="9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spcBef>
                <a:spcPct val="50000"/>
              </a:spcBef>
            </a:pPr>
            <a:fld id="{D5BBC35B-A44B-4119-B8DA-DE9E3DFADA20}" type="slidenum">
              <a:rPr lang="en-US" smtClean="0">
                <a:solidFill>
                  <a:srgbClr val="EEECE1">
                    <a:lumMod val="50000"/>
                  </a:srgbClr>
                </a:solidFill>
              </a:rPr>
              <a:pPr>
                <a:spcBef>
                  <a:spcPct val="50000"/>
                </a:spcBef>
              </a:pPr>
              <a:t>‹#›</a:t>
            </a:fld>
            <a:endParaRPr lang="en-US" dirty="0">
              <a:solidFill>
                <a:srgbClr val="EEECE1">
                  <a:lumMod val="50000"/>
                </a:srgbClr>
              </a:solidFill>
            </a:endParaRPr>
          </a:p>
        </p:txBody>
      </p:sp>
      <p:sp>
        <p:nvSpPr>
          <p:cNvPr id="2" name="Slide Number Placeholder 22">
            <a:extLst>
              <a:ext uri="{FF2B5EF4-FFF2-40B4-BE49-F238E27FC236}">
                <a16:creationId xmlns:a16="http://schemas.microsoft.com/office/drawing/2014/main" id="{2A5EBE2C-019F-C380-9889-8A4D38F568F7}"/>
              </a:ext>
            </a:extLst>
          </p:cNvPr>
          <p:cNvSpPr txBox="1">
            <a:spLocks/>
          </p:cNvSpPr>
          <p:nvPr userDrawn="1"/>
        </p:nvSpPr>
        <p:spPr>
          <a:xfrm>
            <a:off x="-170385" y="4992488"/>
            <a:ext cx="960120" cy="40501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B06A5-7D30-45DA-89FD-23BFEA83CE5D}" type="slidenum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6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6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59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918" r:id="rId3"/>
    <p:sldLayoutId id="2147483919" r:id="rId4"/>
    <p:sldLayoutId id="2147483926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ransition>
    <p:wipe dir="r"/>
  </p:transition>
  <p:hf hdr="0" ftr="0" dt="0"/>
  <p:txStyles>
    <p:titleStyle>
      <a:lvl1pPr algn="ctr" rtl="0" eaLnBrk="1" latinLnBrk="0" hangingPunct="1">
        <a:spcBef>
          <a:spcPct val="0"/>
        </a:spcBef>
        <a:buNone/>
        <a:defRPr kumimoji="0" sz="3075" b="1" kern="1200">
          <a:solidFill>
            <a:srgbClr val="00682E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17" indent="-192022" algn="l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025" b="1" kern="1200">
          <a:solidFill>
            <a:srgbClr val="00682E"/>
          </a:solidFill>
          <a:latin typeface="+mn-lt"/>
          <a:ea typeface="+mn-ea"/>
          <a:cs typeface="+mn-cs"/>
        </a:defRPr>
      </a:lvl1pPr>
      <a:lvl2pPr marL="466340" indent="-171448" algn="l" rtl="0" eaLnBrk="1" latinLnBrk="0" hangingPunct="1">
        <a:lnSpc>
          <a:spcPct val="100000"/>
        </a:lnSpc>
        <a:spcBef>
          <a:spcPts val="243"/>
        </a:spcBef>
        <a:buClr>
          <a:schemeClr val="accent1"/>
        </a:buClr>
        <a:buFont typeface="Arial" panose="020B0604020202020204" pitchFamily="34" charset="0"/>
        <a:buChar char="•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646" indent="-171448" algn="l" rtl="0" eaLnBrk="1" latinLnBrk="0" hangingPunct="1">
        <a:lnSpc>
          <a:spcPct val="100000"/>
        </a:lnSpc>
        <a:spcBef>
          <a:spcPts val="263"/>
        </a:spcBef>
        <a:buClr>
          <a:schemeClr val="accent2"/>
        </a:buClr>
        <a:buSzPct val="100000"/>
        <a:buFont typeface="Wingdings 2"/>
        <a:buChar char="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41" indent="-171448" algn="l" rtl="0" eaLnBrk="1" latinLnBrk="0" hangingPunct="1">
        <a:lnSpc>
          <a:spcPct val="100000"/>
        </a:lnSpc>
        <a:spcBef>
          <a:spcPts val="263"/>
        </a:spcBef>
        <a:buClr>
          <a:schemeClr val="accent2"/>
        </a:buClr>
        <a:buFont typeface="Wingdings 2"/>
        <a:buChar char="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690" indent="-171448" algn="l" rtl="0" eaLnBrk="1" latinLnBrk="0" hangingPunct="1">
        <a:lnSpc>
          <a:spcPct val="100000"/>
        </a:lnSpc>
        <a:spcBef>
          <a:spcPts val="263"/>
        </a:spcBef>
        <a:buClr>
          <a:schemeClr val="accent2"/>
        </a:buClr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38" indent="-171448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87" indent="-171448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35" indent="-171448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483" indent="-171448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1" orient="horz" pos="1800" userDrawn="1">
          <p15:clr>
            <a:srgbClr val="F26B43"/>
          </p15:clr>
        </p15:guide>
        <p15:guide id="2" pos="3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seatpan_size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back_support_angle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maint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hyperlink" Target="http://www.bcpe.com/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9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172075" y="4381500"/>
            <a:ext cx="5418667" cy="1524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414000" cy="444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799528"/>
            <a:ext cx="6180667" cy="508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1778" dirty="0">
                <a:solidFill>
                  <a:schemeClr val="accent1">
                    <a:lumMod val="75000"/>
                  </a:schemeClr>
                </a:solidFill>
              </a:rPr>
              <a:t>ErgoSystems presents . . .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308" y="1205441"/>
            <a:ext cx="4402667" cy="3132667"/>
          </a:xfrm>
        </p:spPr>
        <p:txBody>
          <a:bodyPr>
            <a:noAutofit/>
          </a:bodyPr>
          <a:lstStyle/>
          <a:p>
            <a:pPr marL="5292" indent="-5292">
              <a:lnSpc>
                <a:spcPct val="90000"/>
              </a:lnSpc>
              <a:buNone/>
              <a:defRPr/>
            </a:pPr>
            <a:r>
              <a:rPr lang="en-US" sz="5333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Practical Approach to Office and Home Office Ergonomics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195DC6-78D9-F3C7-D07A-8BE5727F32C3}"/>
              </a:ext>
            </a:extLst>
          </p:cNvPr>
          <p:cNvSpPr/>
          <p:nvPr/>
        </p:nvSpPr>
        <p:spPr>
          <a:xfrm>
            <a:off x="5384800" y="4481716"/>
            <a:ext cx="4402667" cy="132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015990">
              <a:spcBef>
                <a:spcPct val="50000"/>
              </a:spcBef>
              <a:defRPr/>
            </a:pPr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Mark Anderson, PT, CPE</a:t>
            </a:r>
          </a:p>
          <a:p>
            <a:pPr algn="r" defTabSz="1015990">
              <a:spcBef>
                <a:spcPts val="0"/>
              </a:spcBef>
              <a:defRPr/>
            </a:pPr>
            <a:r>
              <a:rPr lang="en-US" sz="1778" b="1" dirty="0">
                <a:solidFill>
                  <a:schemeClr val="bg1"/>
                </a:solidFill>
                <a:latin typeface="Arial"/>
              </a:rPr>
              <a:t>Physical Therapist and Ergonomist</a:t>
            </a:r>
          </a:p>
          <a:p>
            <a:pPr algn="r" defTabSz="1015990">
              <a:spcBef>
                <a:spcPts val="0"/>
              </a:spcBef>
              <a:defRPr/>
            </a:pPr>
            <a:r>
              <a:rPr lang="en-US" sz="1778" b="1" dirty="0">
                <a:solidFill>
                  <a:schemeClr val="bg1"/>
                </a:solidFill>
                <a:latin typeface="Arial"/>
              </a:rPr>
              <a:t>ErgoSystems Consulting</a:t>
            </a:r>
          </a:p>
          <a:p>
            <a:pPr algn="r" defTabSz="1015990">
              <a:spcBef>
                <a:spcPts val="0"/>
              </a:spcBef>
              <a:defRPr/>
            </a:pPr>
            <a:endParaRPr lang="en-US" sz="1778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353C59-E94E-28DE-FD8E-7DCD294DD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065" y="220702"/>
            <a:ext cx="2143125" cy="742950"/>
          </a:xfrm>
          <a:prstGeom prst="rect">
            <a:avLst/>
          </a:prstGeom>
        </p:spPr>
      </p:pic>
      <p:pic>
        <p:nvPicPr>
          <p:cNvPr id="6" name="Picture 5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E81F1308-BD9D-808F-BE49-EAEDC323A4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920" y="762727"/>
            <a:ext cx="4863587" cy="330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Seatpan Height</a:t>
            </a:r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Does the chair’s seatpan height adjust up and down?</a:t>
            </a:r>
          </a:p>
        </p:txBody>
      </p:sp>
      <p:pic>
        <p:nvPicPr>
          <p:cNvPr id="4" name="Picture Placeholder 3" descr="A person sitting in an office chair&#10;&#10;Description automatically generated">
            <a:extLst>
              <a:ext uri="{FF2B5EF4-FFF2-40B4-BE49-F238E27FC236}">
                <a16:creationId xmlns:a16="http://schemas.microsoft.com/office/drawing/2014/main" id="{7BA0E03E-696F-9CFE-D591-F3D3A9FA21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929217"/>
            <a:ext cx="4634441" cy="430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6387043" y="2324335"/>
            <a:ext cx="184731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667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Seatpan Tilt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Does chair’s seatpan tilt up and down?</a:t>
            </a:r>
          </a:p>
        </p:txBody>
      </p:sp>
      <p:pic>
        <p:nvPicPr>
          <p:cNvPr id="4" name="Picture Placeholder 3" descr="A person sitting in a chair&#10;&#10;Description automatically generated">
            <a:extLst>
              <a:ext uri="{FF2B5EF4-FFF2-40B4-BE49-F238E27FC236}">
                <a16:creationId xmlns:a16="http://schemas.microsoft.com/office/drawing/2014/main" id="{96859BC6-C73E-5BDD-AB70-782D06E3CC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5983112" y="2034617"/>
            <a:ext cx="184731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667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Seatpan Tension</a:t>
            </a:r>
          </a:p>
        </p:txBody>
      </p:sp>
      <p:sp>
        <p:nvSpPr>
          <p:cNvPr id="6389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Can you adjust seatpan tension?</a:t>
            </a:r>
          </a:p>
        </p:txBody>
      </p:sp>
      <p:pic>
        <p:nvPicPr>
          <p:cNvPr id="4" name="Picture Placeholder 3" descr="A person sitting in a chair&#10;&#10;Description automatically generated">
            <a:extLst>
              <a:ext uri="{FF2B5EF4-FFF2-40B4-BE49-F238E27FC236}">
                <a16:creationId xmlns:a16="http://schemas.microsoft.com/office/drawing/2014/main" id="{6015E8A7-5A92-B6E0-16EB-CFB47F7069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5917848" y="1357283"/>
            <a:ext cx="184731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667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pushing a chair&#10;&#10;Description automatically generated">
            <a:extLst>
              <a:ext uri="{FF2B5EF4-FFF2-40B4-BE49-F238E27FC236}">
                <a16:creationId xmlns:a16="http://schemas.microsoft.com/office/drawing/2014/main" id="{99CFDB08-ADFB-37B8-4628-C3209AB642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35907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Does the chair’s seat move forward or backward?</a:t>
            </a:r>
          </a:p>
        </p:txBody>
      </p:sp>
      <p:pic>
        <p:nvPicPr>
          <p:cNvPr id="8" name="Picture Placeholder 7" descr="A person sitting in an office chair&#10;&#10;Description automatically generated">
            <a:extLst>
              <a:ext uri="{FF2B5EF4-FFF2-40B4-BE49-F238E27FC236}">
                <a16:creationId xmlns:a16="http://schemas.microsoft.com/office/drawing/2014/main" id="{A3EBB3F4-B106-02EF-AE7A-32172FA272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8519" y="826137"/>
            <a:ext cx="2550773" cy="4241800"/>
          </a:xfr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Seatpan Depth</a:t>
            </a: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6127750" y="1949950"/>
            <a:ext cx="184731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667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Seatpan Fit</a:t>
            </a:r>
          </a:p>
        </p:txBody>
      </p:sp>
      <p:sp>
        <p:nvSpPr>
          <p:cNvPr id="6369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Does chair’s seat fit body size?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6939F2C-8CBC-39CD-D4B9-41D734DB88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6402917" y="2046523"/>
            <a:ext cx="184731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667" dirty="0"/>
          </a:p>
        </p:txBody>
      </p:sp>
      <p:pic>
        <p:nvPicPr>
          <p:cNvPr id="109573" name="Picture 4" descr="D:\Clients\Medtronic\Policy and Procedure\Office Policy Project\Medtronic Ergonomics\images\chair_checklist_seatpan_size.jpg"/>
          <p:cNvPicPr>
            <a:picLocks noChangeAspect="1" noChangeArrowheads="1"/>
          </p:cNvPicPr>
          <p:nvPr/>
        </p:nvPicPr>
        <p:blipFill>
          <a:blip r:embed="rId2" r:link="rId3" cstate="screen"/>
          <a:stretch>
            <a:fillRect/>
          </a:stretch>
        </p:blipFill>
        <p:spPr bwMode="auto">
          <a:xfrm>
            <a:off x="5080000" y="910166"/>
            <a:ext cx="4721202" cy="3225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's hand touching a black and white object&#10;&#10;Description automatically generated">
            <a:extLst>
              <a:ext uri="{FF2B5EF4-FFF2-40B4-BE49-F238E27FC236}">
                <a16:creationId xmlns:a16="http://schemas.microsoft.com/office/drawing/2014/main" id="{E338A603-C82B-A81A-792A-026529E9CE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40003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Does chair’s back support move up and down?</a:t>
            </a:r>
          </a:p>
        </p:txBody>
      </p:sp>
      <p:pic>
        <p:nvPicPr>
          <p:cNvPr id="8" name="Picture Placeholder 7" descr="A person sitting in a chair&#10;&#10;Description automatically generated">
            <a:extLst>
              <a:ext uri="{FF2B5EF4-FFF2-40B4-BE49-F238E27FC236}">
                <a16:creationId xmlns:a16="http://schemas.microsoft.com/office/drawing/2014/main" id="{672859F8-68D3-4108-EEC6-D571AD1F8F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"/>
          <a:stretch/>
        </p:blipFill>
        <p:spPr>
          <a:xfrm>
            <a:off x="7238519" y="826137"/>
            <a:ext cx="2550773" cy="4241800"/>
          </a:xfrm>
        </p:spPr>
      </p:pic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Back Support Height</a:t>
            </a:r>
          </a:p>
        </p:txBody>
      </p:sp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6434667" y="1333471"/>
            <a:ext cx="184731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667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Back Support Angle</a:t>
            </a:r>
          </a:p>
        </p:txBody>
      </p:sp>
      <p:sp>
        <p:nvSpPr>
          <p:cNvPr id="6410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Does chair’s back rest angle forward or backward?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A67AF01-B4D5-AF11-3278-2DAA005A22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5258154" y="1744898"/>
            <a:ext cx="184731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667" dirty="0"/>
          </a:p>
        </p:txBody>
      </p:sp>
      <p:pic>
        <p:nvPicPr>
          <p:cNvPr id="112645" name="Picture 4" descr="D:\Clients\Medtronic\Policy and Procedure\Office Policy Project\Medtronic Ergonomics\images\chair_checklist_back_support_angle.jpg"/>
          <p:cNvPicPr>
            <a:picLocks noChangeAspect="1" noChangeArrowheads="1"/>
          </p:cNvPicPr>
          <p:nvPr/>
        </p:nvPicPr>
        <p:blipFill>
          <a:blip r:embed="rId2" r:link="rId3" cstate="screen"/>
          <a:stretch>
            <a:fillRect/>
          </a:stretch>
        </p:blipFill>
        <p:spPr bwMode="auto">
          <a:xfrm>
            <a:off x="5112407" y="910167"/>
            <a:ext cx="4170219" cy="400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Cushion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ts val="111"/>
              </a:spcBef>
              <a:spcAft>
                <a:spcPts val="111"/>
              </a:spcAft>
              <a:defRPr/>
            </a:pPr>
            <a:r>
              <a:rPr lang="en-US" sz="4000" noProof="1"/>
              <a:t>Suitable cushion</a:t>
            </a:r>
            <a:endParaRPr lang="en-US" sz="4000" dirty="0"/>
          </a:p>
          <a:p>
            <a:pPr lvl="1">
              <a:spcBef>
                <a:spcPts val="111"/>
              </a:spcBef>
              <a:spcAft>
                <a:spcPts val="111"/>
              </a:spcAft>
              <a:defRPr/>
            </a:pPr>
            <a:r>
              <a:rPr lang="en-US" sz="3333" dirty="0"/>
              <a:t>F</a:t>
            </a:r>
            <a:r>
              <a:rPr lang="en-US" sz="3333" noProof="1"/>
              <a:t>oam density</a:t>
            </a:r>
            <a:endParaRPr lang="en-US" sz="3333" dirty="0"/>
          </a:p>
          <a:p>
            <a:pPr lvl="1">
              <a:spcBef>
                <a:spcPts val="111"/>
              </a:spcBef>
              <a:spcAft>
                <a:spcPts val="111"/>
              </a:spcAft>
              <a:defRPr/>
            </a:pPr>
            <a:r>
              <a:rPr lang="en-US" sz="3333" dirty="0"/>
              <a:t>W</a:t>
            </a:r>
            <a:r>
              <a:rPr lang="en-US" sz="3333" noProof="1"/>
              <a:t>earability</a:t>
            </a:r>
            <a:endParaRPr lang="en-US" sz="3333" dirty="0"/>
          </a:p>
          <a:p>
            <a:pPr lvl="1">
              <a:spcBef>
                <a:spcPts val="111"/>
              </a:spcBef>
              <a:spcAft>
                <a:spcPts val="111"/>
              </a:spcAft>
              <a:defRPr/>
            </a:pPr>
            <a:r>
              <a:rPr lang="en-US" sz="3333" dirty="0"/>
              <a:t>B</a:t>
            </a:r>
            <a:r>
              <a:rPr lang="en-US" sz="3333" noProof="1"/>
              <a:t>reathability</a:t>
            </a:r>
            <a:endParaRPr lang="en-US" sz="3333" dirty="0"/>
          </a:p>
          <a:p>
            <a:pPr lvl="1">
              <a:spcBef>
                <a:spcPts val="111"/>
              </a:spcBef>
              <a:spcAft>
                <a:spcPts val="111"/>
              </a:spcAft>
              <a:defRPr/>
            </a:pPr>
            <a:r>
              <a:rPr lang="en-US" sz="3333" dirty="0"/>
              <a:t>T</a:t>
            </a:r>
            <a:r>
              <a:rPr lang="en-US" sz="3333" noProof="1"/>
              <a:t>ype of material (fabric or rubberized)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FF14B29-379F-294B-6C6F-DF98F47E6A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910167"/>
            <a:ext cx="4318000" cy="389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sitting in a chair&#10;&#10;Description automatically generated">
            <a:extLst>
              <a:ext uri="{FF2B5EF4-FFF2-40B4-BE49-F238E27FC236}">
                <a16:creationId xmlns:a16="http://schemas.microsoft.com/office/drawing/2014/main" id="{F93E4ACF-AD3F-CF15-F751-72F911BB35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42051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Do chair’s armrests adjust up and down and/or side-to-side?</a:t>
            </a:r>
          </a:p>
        </p:txBody>
      </p:sp>
      <p:pic>
        <p:nvPicPr>
          <p:cNvPr id="7" name="Picture Placeholder 6" descr="A person sitting in a chair&#10;&#10;Description automatically generated">
            <a:extLst>
              <a:ext uri="{FF2B5EF4-FFF2-40B4-BE49-F238E27FC236}">
                <a16:creationId xmlns:a16="http://schemas.microsoft.com/office/drawing/2014/main" id="{C639A2DD-63E8-97CE-E37E-C5CEE20330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Armrests Adjust</a:t>
            </a:r>
          </a:p>
        </p:txBody>
      </p:sp>
      <p:pic>
        <p:nvPicPr>
          <p:cNvPr id="11" name="Picture Placeholder 10" descr="A person holding a white object&#10;&#10;Description automatically generated">
            <a:extLst>
              <a:ext uri="{FF2B5EF4-FFF2-40B4-BE49-F238E27FC236}">
                <a16:creationId xmlns:a16="http://schemas.microsoft.com/office/drawing/2014/main" id="{AF48CAD2-4F93-F40A-D8A3-8442D57FA8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Placeholder 12" descr="A person sitting on a chair&#10;&#10;Description automatically generated">
            <a:extLst>
              <a:ext uri="{FF2B5EF4-FFF2-40B4-BE49-F238E27FC236}">
                <a16:creationId xmlns:a16="http://schemas.microsoft.com/office/drawing/2014/main" id="{D7E22FE0-1BC1-8F24-ADBF-2571730DEB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7080250" y="1889095"/>
            <a:ext cx="184731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667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Maintenance </a:t>
            </a:r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Is chair functioning properly?</a:t>
            </a:r>
          </a:p>
          <a:p>
            <a:pPr>
              <a:defRPr/>
            </a:pPr>
            <a:r>
              <a:rPr lang="en-US" dirty="0"/>
              <a:t>No maintenance problems?</a:t>
            </a: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6708070" y="1998899"/>
            <a:ext cx="184731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667" dirty="0"/>
          </a:p>
        </p:txBody>
      </p:sp>
      <p:pic>
        <p:nvPicPr>
          <p:cNvPr id="3" name="Picture 4" descr="D:\Clients\Medtronic\Policy and Procedure\Office Policy Project\Medtronic Ergonomics\images\chair_checklist_maint.jpg">
            <a:extLst>
              <a:ext uri="{FF2B5EF4-FFF2-40B4-BE49-F238E27FC236}">
                <a16:creationId xmlns:a16="http://schemas.microsoft.com/office/drawing/2014/main" id="{EAC78295-5A52-F73E-EFDB-0E9F196488F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909638"/>
            <a:ext cx="4826000" cy="389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B11AB27-5C03-4BB9-8EB5-2C97D130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Instructor Background/Experience</a:t>
            </a:r>
          </a:p>
        </p:txBody>
      </p:sp>
      <p:pic>
        <p:nvPicPr>
          <p:cNvPr id="11" name="Picture Placeholder 10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B1BF1725-C8FD-4315-8885-3E1C54BDFAD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21" r="-3121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50042C-A69F-4D9B-9B71-A52664034C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0" y="825501"/>
            <a:ext cx="5029200" cy="4519083"/>
          </a:xfrm>
        </p:spPr>
        <p:txBody>
          <a:bodyPr>
            <a:normAutofit/>
          </a:bodyPr>
          <a:lstStyle/>
          <a:p>
            <a:r>
              <a:rPr lang="en-US" sz="2400" dirty="0"/>
              <a:t>Mark A. Anderson, MA, PT, CPE</a:t>
            </a:r>
          </a:p>
          <a:p>
            <a:pPr lvl="1"/>
            <a:r>
              <a:rPr lang="en-US" sz="1600" dirty="0"/>
              <a:t>Founder of Minneapolis, Minnesota based ErgoSystems Consulting, LLC</a:t>
            </a:r>
          </a:p>
          <a:p>
            <a:pPr lvl="1"/>
            <a:r>
              <a:rPr lang="en-US" sz="1600" dirty="0"/>
              <a:t>Industrial Rehabilitation clinical practice in mid 1980’s led to interest in ergonomics</a:t>
            </a:r>
          </a:p>
          <a:p>
            <a:pPr lvl="1"/>
            <a:r>
              <a:rPr lang="en-US" sz="1600" dirty="0"/>
              <a:t>Since 1993 certified by Board of Certification in Professional Ergonomics as Certified Professional Ergonomist (</a:t>
            </a:r>
            <a:r>
              <a:rPr lang="en-US" sz="1600" dirty="0">
                <a:hlinkClick r:id="rId5"/>
              </a:rPr>
              <a:t>www.bcpe.com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Consulted in ergonomics for over 30 years</a:t>
            </a:r>
          </a:p>
          <a:p>
            <a:pPr lvl="1"/>
            <a:r>
              <a:rPr lang="en-US" sz="1600" dirty="0"/>
              <a:t>Education</a:t>
            </a:r>
          </a:p>
          <a:p>
            <a:pPr lvl="2"/>
            <a:r>
              <a:rPr lang="en-US" sz="1400" dirty="0"/>
              <a:t>Bachelor of Science Degree from University of North Dakota Physical Therapy program</a:t>
            </a:r>
          </a:p>
          <a:p>
            <a:pPr lvl="2"/>
            <a:r>
              <a:rPr lang="en-US" sz="1400" dirty="0"/>
              <a:t>Master of Arts Degree in Physical Therapy from the University of Iowa</a:t>
            </a:r>
          </a:p>
          <a:p>
            <a:endParaRPr lang="en-US" sz="2400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AD71B46A-2F61-47D1-877E-D9411126E33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6818122" y="3407353"/>
              <a:ext cx="2540000" cy="1428750"/>
            </p:xfrm>
            <a:graphic>
              <a:graphicData uri="http://schemas.microsoft.com/office/powerpoint/2016/slidezoom">
                <pslz:sldZm>
                  <pslz:sldZmObj sldId="1957" cId="3838631478">
                    <pslz:zmPr id="{DB32FD07-6710-48D4-BF9B-9FEEB6A987E0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40000" cy="14287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extLst>
                  <a:ext uri="{FF2B5EF4-FFF2-40B4-BE49-F238E27FC236}">
                    <a16:creationId xmlns:a16="http://schemas.microsoft.com/office/drawing/2014/main" id="{AD71B46A-2F61-47D1-877E-D9411126E3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818122" y="3407353"/>
                <a:ext cx="2540000" cy="14287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489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sz="4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Sitting styles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994833"/>
            <a:ext cx="3132667" cy="414866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111" noProof="1"/>
              <a:t>Sitting styles quite varied from person to person: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dirty="0"/>
              <a:t>Percher</a:t>
            </a:r>
            <a:endParaRPr lang="en-US" sz="2667" noProof="1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Slouch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Sit crossed leg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Sit on leg</a:t>
            </a:r>
          </a:p>
        </p:txBody>
      </p:sp>
      <p:pic>
        <p:nvPicPr>
          <p:cNvPr id="123908" name="Picture 13" descr="chair_per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/>
          <a:stretch>
            <a:fillRect/>
          </a:stretch>
        </p:blipFill>
        <p:spPr>
          <a:xfrm>
            <a:off x="4910667" y="994833"/>
            <a:ext cx="1800211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9" name="Picture 15" descr="chair_slouc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/>
          <a:stretch>
            <a:fillRect/>
          </a:stretch>
        </p:blipFill>
        <p:spPr>
          <a:xfrm>
            <a:off x="6909189" y="994833"/>
            <a:ext cx="2245898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10" name="Picture 17" descr="chair_crossed_leg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270742" y="3196167"/>
            <a:ext cx="2450067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11" name="Picture 18" descr="chair_sit_on_leg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6895409" y="3196167"/>
            <a:ext cx="2573189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B1C060D-26AA-1206-1BDC-615D37998E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3804" y="816284"/>
            <a:ext cx="2550773" cy="2041216"/>
          </a:xfrm>
          <a:prstGeom prst="rect">
            <a:avLst/>
          </a:prstGeom>
        </p:spPr>
      </p:pic>
      <p:sp>
        <p:nvSpPr>
          <p:cNvPr id="171011" name="Rectangle 3"/>
          <p:cNvSpPr>
            <a:spLocks noGrp="1" noChangeArrowheads="1"/>
          </p:cNvSpPr>
          <p:nvPr>
            <p:ph type="body" sz="quarter" idx="12"/>
          </p:nvPr>
        </p:nvSpPr>
        <p:spPr>
          <a:xfrm>
            <a:off x="417174" y="826137"/>
            <a:ext cx="4489023" cy="4241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111" noProof="1"/>
              <a:t>Provide for </a:t>
            </a:r>
            <a:r>
              <a:rPr lang="en-US" sz="3111" dirty="0"/>
              <a:t>several</a:t>
            </a:r>
            <a:r>
              <a:rPr lang="en-US" sz="3111" noProof="1"/>
              <a:t> different acceptable postures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111" noProof="1"/>
              <a:t>Rotate throughout day on regular basis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Upright “keyboard”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Semi-reclined/rocking “conversation”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Standing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A61E11D-31CE-45B2-71E5-0F1C3E52E0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8761" y="824376"/>
            <a:ext cx="2550773" cy="2041216"/>
          </a:xfrm>
          <a:prstGeom prst="rect">
            <a:avLst/>
          </a:prstGeom>
        </p:spPr>
      </p:pic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Functional seated positions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B390DEF-926D-AD7F-33CD-D85C83C3BE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38752" y="3035918"/>
            <a:ext cx="2895928" cy="204121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333" y="402167"/>
            <a:ext cx="8636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Chair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8000" y="1079500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hai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947334" y="1079500"/>
            <a:ext cx="7357533" cy="372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Worksurface</a:t>
            </a:r>
          </a:p>
        </p:txBody>
      </p:sp>
      <p:pic>
        <p:nvPicPr>
          <p:cNvPr id="4" name="Picture Placeholder 3" descr="A desk with a computer and a chair&#10;&#10;Description automatically generated">
            <a:extLst>
              <a:ext uri="{FF2B5EF4-FFF2-40B4-BE49-F238E27FC236}">
                <a16:creationId xmlns:a16="http://schemas.microsoft.com/office/drawing/2014/main" id="{304E7208-DC5C-7995-4574-ACF7D5C136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81251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/>
              <a:t>Worksurface objectives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/>
              <a:t>Provide functional workspace (depth, width)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/>
              <a:t>Support and position equipment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/>
              <a:t>Provide access to work materials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/>
              <a:t>Achieve desired relationship match between user/work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0667" y="0"/>
            <a:ext cx="8636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>
                <a:solidFill>
                  <a:srgbClr val="00682E"/>
                </a:solidFill>
              </a:rPr>
              <a:t>Wrong De</a:t>
            </a:r>
            <a:r>
              <a:rPr lang="en-US" noProof="1">
                <a:solidFill>
                  <a:srgbClr val="00682E"/>
                </a:solidFill>
              </a:rPr>
              <a:t>sk height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40833"/>
            <a:ext cx="4995333" cy="389466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222" noProof="1"/>
              <a:t>If work height is adjustable, adjust it as needed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/>
              <a:t>Raise height of work surface by putting it up on blocks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/>
              <a:t>Make sure desk or work surface is solidly placed on blocks and won’t fall off!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22" noProof="1"/>
              <a:t>Adjust chair height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/>
              <a:t>Make sure feet are supported either on floor or with footrest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22" noProof="1"/>
              <a:t>Add height/angle  adjustable keyboard tray</a:t>
            </a:r>
            <a:endParaRPr lang="en-US" sz="2222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/>
              <a:t>Mounted underneath work surface</a:t>
            </a:r>
          </a:p>
        </p:txBody>
      </p:sp>
      <p:pic>
        <p:nvPicPr>
          <p:cNvPr id="211975" name="Picture 1031" descr="deskriser_tn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4995333" y="994833"/>
            <a:ext cx="1354667" cy="178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7" name="Picture 1033" descr="AeronSeatHeight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6604000" y="2180167"/>
            <a:ext cx="1439333" cy="205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9" name="Picture 1035" descr="keyboard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8212667" y="3450167"/>
            <a:ext cx="1778000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body" sz="quarter" idx="12"/>
          </p:nvPr>
        </p:nvSpPr>
        <p:spPr>
          <a:xfrm>
            <a:off x="417175" y="826137"/>
            <a:ext cx="2831614" cy="4241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noProof="1"/>
              <a:t>Portable systems placed on desk</a:t>
            </a:r>
          </a:p>
          <a:p>
            <a:pPr lvl="1">
              <a:defRPr/>
            </a:pPr>
            <a:r>
              <a:rPr lang="en-US" noProof="1"/>
              <a:t>Adjustable keyboard/mouse and monitors</a:t>
            </a:r>
          </a:p>
          <a:p>
            <a:pPr lvl="1">
              <a:defRPr/>
            </a:pPr>
            <a:r>
              <a:rPr lang="en-US" noProof="1"/>
              <a:t>Use chair when seated</a:t>
            </a:r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Sit/Stand Workstations</a:t>
            </a:r>
          </a:p>
        </p:txBody>
      </p:sp>
      <p:pic>
        <p:nvPicPr>
          <p:cNvPr id="5" name="Picture 4" descr="K:\Clients\WorkWell\Therapist Course 2012\Images\workfitA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3"/>
          <a:stretch>
            <a:fillRect/>
          </a:stretch>
        </p:blipFill>
        <p:spPr bwMode="auto">
          <a:xfrm>
            <a:off x="6751702" y="952500"/>
            <a:ext cx="3048976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WorkWell\Therapist Course 2012\Images\workfitAd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64193" y="952500"/>
            <a:ext cx="283161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tanding in an office&#10;&#10;Description automatically generated">
            <a:extLst>
              <a:ext uri="{FF2B5EF4-FFF2-40B4-BE49-F238E27FC236}">
                <a16:creationId xmlns:a16="http://schemas.microsoft.com/office/drawing/2014/main" id="{635B9CB3-B5BA-B13F-12DF-E960F93596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9923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noProof="1"/>
              <a:t>Height adjustable, user controlled, powered sit/stand workstations</a:t>
            </a:r>
          </a:p>
          <a:p>
            <a:pPr eaLnBrk="1" hangingPunct="1">
              <a:defRPr/>
            </a:pPr>
            <a:endParaRPr lang="en-US" noProof="1"/>
          </a:p>
        </p:txBody>
      </p:sp>
      <p:pic>
        <p:nvPicPr>
          <p:cNvPr id="9" name="Picture Placeholder 8" descr="A person wearing headphones working at his computer&#10;&#10;Description automatically generated">
            <a:extLst>
              <a:ext uri="{FF2B5EF4-FFF2-40B4-BE49-F238E27FC236}">
                <a16:creationId xmlns:a16="http://schemas.microsoft.com/office/drawing/2014/main" id="{E53F02EF-1BE8-7A64-BBED-F5D9D4EC6A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Sit/Stand Workstations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0" y="402167"/>
            <a:ext cx="8636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Worksurface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77334" y="1079500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WS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947334" y="1079500"/>
            <a:ext cx="7105952" cy="397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sz="quarter" idx="12"/>
          </p:nvPr>
        </p:nvSpPr>
        <p:spPr>
          <a:xfrm>
            <a:off x="417175" y="826137"/>
            <a:ext cx="2986426" cy="4241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3111" noProof="1"/>
              <a:t>In ideal world best foot support when seated in </a:t>
            </a:r>
            <a:r>
              <a:rPr lang="en-US" sz="3111" dirty="0"/>
              <a:t>a </a:t>
            </a:r>
            <a:r>
              <a:rPr lang="en-US" sz="3111" noProof="1"/>
              <a:t>chair is</a:t>
            </a:r>
            <a:r>
              <a:rPr lang="en-US" sz="3111" dirty="0"/>
              <a:t> </a:t>
            </a:r>
            <a:r>
              <a:rPr lang="en-US" sz="3111" noProof="1"/>
              <a:t>floor</a:t>
            </a:r>
            <a:r>
              <a:rPr lang="en-US" sz="3111" dirty="0"/>
              <a:t> . . .</a:t>
            </a:r>
          </a:p>
          <a:p>
            <a:pPr eaLnBrk="1" hangingPunct="1">
              <a:defRPr/>
            </a:pPr>
            <a:r>
              <a:rPr lang="en-US" sz="3111" dirty="0"/>
              <a:t>However, if needed use proper sized footrest</a:t>
            </a:r>
            <a:endParaRPr lang="en-US" sz="3111" noProof="1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Foot </a:t>
            </a:r>
            <a:r>
              <a:rPr lang="en-US" dirty="0"/>
              <a:t>S</a:t>
            </a:r>
            <a:r>
              <a:rPr lang="en-US" noProof="1"/>
              <a:t>upport</a:t>
            </a:r>
          </a:p>
        </p:txBody>
      </p:sp>
      <p:pic>
        <p:nvPicPr>
          <p:cNvPr id="161796" name="Picture 4" descr="WS 5-14 feet do not touch floor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79800" y="1028700"/>
            <a:ext cx="3015164" cy="326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797" name="Picture 5" descr="WS 5-24 foot res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74126" y="1028700"/>
            <a:ext cx="3015166" cy="326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/>
              <a:t>Move what is not needed to some other storage position or get rid of it</a:t>
            </a:r>
          </a:p>
          <a:p>
            <a:pPr eaLnBrk="1" hangingPunct="1">
              <a:defRPr/>
            </a:pPr>
            <a:r>
              <a:rPr lang="en-US" noProof="1"/>
              <a:t>Survey work area and determine what is blocking access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Knee/foot clearance</a:t>
            </a:r>
          </a:p>
        </p:txBody>
      </p:sp>
      <p:pic>
        <p:nvPicPr>
          <p:cNvPr id="209924" name="Picture 4" descr="WS 6-13 not enough clearance under desk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5503334" y="825500"/>
            <a:ext cx="1924321" cy="270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925" name="Picture 5" descr="WS 6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5515541" y="3788833"/>
            <a:ext cx="3946806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10160000" cy="550333"/>
          </a:xfrm>
        </p:spPr>
        <p:txBody>
          <a:bodyPr>
            <a:normAutofit fontScale="90000"/>
          </a:bodyPr>
          <a:lstStyle/>
          <a:p>
            <a:pPr>
              <a:spcBef>
                <a:spcPts val="889"/>
              </a:spcBef>
              <a:defRPr/>
            </a:pPr>
            <a:r>
              <a:rPr lang="en-US" sz="4444" dirty="0">
                <a:solidFill>
                  <a:srgbClr val="00682E"/>
                </a:solidFill>
              </a:rPr>
              <a:t>What do you want to accomplish?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16000"/>
            <a:ext cx="10160000" cy="635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>
                <a:effectLst/>
              </a:rPr>
              <a:t>Describe successful office workspace . . .</a:t>
            </a:r>
          </a:p>
        </p:txBody>
      </p:sp>
      <p:pic>
        <p:nvPicPr>
          <p:cNvPr id="5" name="Picture 4" descr="A desk with a computer and a chair&#10;&#10;Description automatically generated">
            <a:extLst>
              <a:ext uri="{FF2B5EF4-FFF2-40B4-BE49-F238E27FC236}">
                <a16:creationId xmlns:a16="http://schemas.microsoft.com/office/drawing/2014/main" id="{CDD54DFA-8896-F1C2-D5B6-4AD1C49543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00" y="1485900"/>
            <a:ext cx="5486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00"/>
            <a:ext cx="10160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Foot Support/Clearance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38667" y="1079500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F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93333" y="994834"/>
            <a:ext cx="7143302" cy="397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noProof="1">
                <a:solidFill>
                  <a:srgbClr val="00682E"/>
                </a:solidFill>
              </a:rPr>
              <a:t>Computer Equipment</a:t>
            </a:r>
          </a:p>
        </p:txBody>
      </p:sp>
      <p:pic>
        <p:nvPicPr>
          <p:cNvPr id="4" name="Picture 3" descr="A desk with a computer and a keyboard&#10;&#10;Description automatically generated">
            <a:extLst>
              <a:ext uri="{FF2B5EF4-FFF2-40B4-BE49-F238E27FC236}">
                <a16:creationId xmlns:a16="http://schemas.microsoft.com/office/drawing/2014/main" id="{AA6C21FF-1A31-BDF3-5510-92D31B58B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200" y="876300"/>
            <a:ext cx="6773332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0" name="Picture 10" descr="http://www.npkdesign.com/projects/HomeOffice/Dell/Dell_keyboard_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9694452">
            <a:off x="5899147" y="213197"/>
            <a:ext cx="3184647" cy="240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1"/>
              <a:t>Keyboard</a:t>
            </a:r>
            <a:r>
              <a:rPr lang="en-US" dirty="0"/>
              <a:t>s</a:t>
            </a:r>
            <a:endParaRPr lang="en-US" noProof="1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noProof="1"/>
              <a:t>Keyboard configurations</a:t>
            </a:r>
          </a:p>
          <a:p>
            <a:pPr lvl="1"/>
            <a:r>
              <a:rPr lang="en-US" sz="1600" dirty="0"/>
              <a:t>Straight-line</a:t>
            </a:r>
          </a:p>
          <a:p>
            <a:pPr lvl="1"/>
            <a:r>
              <a:rPr lang="en-US" sz="1600" dirty="0"/>
              <a:t>Curved</a:t>
            </a:r>
          </a:p>
          <a:p>
            <a:pPr lvl="1"/>
            <a:r>
              <a:rPr lang="en-US" sz="1600" dirty="0"/>
              <a:t>Articulated</a:t>
            </a:r>
          </a:p>
          <a:p>
            <a:r>
              <a:rPr lang="en-US" sz="2800" noProof="1"/>
              <a:t>Keyboard surface finish</a:t>
            </a:r>
          </a:p>
          <a:p>
            <a:r>
              <a:rPr lang="en-US" sz="2800" noProof="1"/>
              <a:t>Keyboard size</a:t>
            </a:r>
          </a:p>
          <a:p>
            <a:r>
              <a:rPr lang="en-US" sz="2800" noProof="1"/>
              <a:t>Keyboard activation pressure</a:t>
            </a:r>
          </a:p>
          <a:p>
            <a:r>
              <a:rPr lang="en-US" sz="2800" noProof="1"/>
              <a:t>Layout</a:t>
            </a:r>
          </a:p>
          <a:p>
            <a:r>
              <a:rPr lang="en-US" sz="2800" noProof="1"/>
              <a:t>Wireless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noProof="1"/>
          </a:p>
        </p:txBody>
      </p:sp>
      <p:pic>
        <p:nvPicPr>
          <p:cNvPr id="122892" name="Picture 12" descr="http://i273.photobucket.com/albums/jj218/hightechto/7b62ab2d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5757333" y="2095500"/>
            <a:ext cx="335280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94" name="Picture 14" descr="http://www.safecomputingtips.com/blog/wp-content/uploads/2007/03/gold-touch-ergonomic-keyboard1.jpg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5672667" y="4074584"/>
            <a:ext cx="3704167" cy="1640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0667" y="190500"/>
            <a:ext cx="8636000" cy="635000"/>
          </a:xfrm>
        </p:spPr>
        <p:txBody>
          <a:bodyPr/>
          <a:lstStyle/>
          <a:p>
            <a:r>
              <a:rPr lang="en-US" noProof="1"/>
              <a:t>Keyboard </a:t>
            </a:r>
            <a:r>
              <a:rPr lang="en-US" dirty="0"/>
              <a:t>Technique</a:t>
            </a:r>
            <a:endParaRPr lang="en-US" noProof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E9ED8-C95B-5AFB-A474-7EA571E953E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Free float piano playing style</a:t>
            </a:r>
          </a:p>
          <a:p>
            <a:r>
              <a:rPr lang="en-US" sz="2800" dirty="0"/>
              <a:t>Use of worksurface for forearm support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224260" name="Picture 4" descr="WS 9-10a free float piano style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5242326" y="1035921"/>
            <a:ext cx="4340413" cy="182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4262" name="Picture 6" descr="WS 9-10c worksurface forearm support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5249863" y="3004421"/>
            <a:ext cx="4340412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148167"/>
            <a:ext cx="10160000" cy="635000"/>
          </a:xfrm>
        </p:spPr>
        <p:txBody>
          <a:bodyPr/>
          <a:lstStyle/>
          <a:p>
            <a:r>
              <a:rPr lang="en-US" noProof="1"/>
              <a:t>Keyboard </a:t>
            </a:r>
            <a:r>
              <a:rPr lang="en-US" dirty="0"/>
              <a:t>Solutions</a:t>
            </a:r>
            <a:endParaRPr lang="en-US" noProof="1"/>
          </a:p>
        </p:txBody>
      </p:sp>
      <p:sp>
        <p:nvSpPr>
          <p:cNvPr id="402434" name="Rectangle 1026"/>
          <p:cNvSpPr>
            <a:spLocks noGrp="1" noChangeArrowheads="1"/>
          </p:cNvSpPr>
          <p:nvPr>
            <p:ph type="body" sz="half" idx="1"/>
          </p:nvPr>
        </p:nvSpPr>
        <p:spPr>
          <a:xfrm>
            <a:off x="508000" y="910167"/>
            <a:ext cx="4318000" cy="3894667"/>
          </a:xfrm>
        </p:spPr>
        <p:txBody>
          <a:bodyPr>
            <a:normAutofit fontScale="62500" lnSpcReduction="20000"/>
          </a:bodyPr>
          <a:lstStyle/>
          <a:p>
            <a:r>
              <a:rPr lang="en-US" noProof="1"/>
              <a:t>Based on technique obtain correct height, reach and angle of keyboard </a:t>
            </a:r>
          </a:p>
          <a:p>
            <a:r>
              <a:rPr lang="en-US" noProof="1"/>
              <a:t>Adjust keyboard height and position</a:t>
            </a:r>
          </a:p>
          <a:p>
            <a:pPr lvl="1"/>
            <a:r>
              <a:rPr lang="en-US" noProof="1"/>
              <a:t>Adjust worksurface height</a:t>
            </a:r>
          </a:p>
          <a:p>
            <a:pPr lvl="1"/>
            <a:r>
              <a:rPr lang="en-US" noProof="1"/>
              <a:t>Keyboard tray</a:t>
            </a:r>
          </a:p>
          <a:p>
            <a:r>
              <a:rPr lang="en-US" noProof="1"/>
              <a:t>If cannot adjust keyboard height, position chair height to place hands in neutral posture in relation to keyboard</a:t>
            </a:r>
          </a:p>
          <a:p>
            <a:pPr lvl="1"/>
            <a:r>
              <a:rPr lang="en-US" dirty="0"/>
              <a:t>May</a:t>
            </a:r>
            <a:r>
              <a:rPr lang="en-US" noProof="1"/>
              <a:t> require support for feet if no longer touch floor</a:t>
            </a:r>
          </a:p>
        </p:txBody>
      </p:sp>
      <p:pic>
        <p:nvPicPr>
          <p:cNvPr id="14" name="Picture Placeholder 13" descr="A person typing on a keyboard&#10;&#10;Description automatically generated">
            <a:extLst>
              <a:ext uri="{FF2B5EF4-FFF2-40B4-BE49-F238E27FC236}">
                <a16:creationId xmlns:a16="http://schemas.microsoft.com/office/drawing/2014/main" id="{36F1640C-9803-B5D9-A10E-F7FCFFDC37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Take break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b="1" noProof="1"/>
              <a:t>Add stretching to day</a:t>
            </a:r>
          </a:p>
          <a:p>
            <a:pPr lvl="1" eaLnBrk="1" hangingPunct="1">
              <a:defRPr/>
            </a:pPr>
            <a:r>
              <a:rPr lang="en-US" noProof="1"/>
              <a:t>A little post it note put on computer monitor</a:t>
            </a:r>
          </a:p>
          <a:p>
            <a:pPr lvl="1" eaLnBrk="1" hangingPunct="1">
              <a:defRPr/>
            </a:pPr>
            <a:r>
              <a:rPr lang="en-US" noProof="1"/>
              <a:t>Software that reminds you to stretch</a:t>
            </a:r>
          </a:p>
          <a:p>
            <a:pPr lvl="1" eaLnBrk="1" hangingPunct="1">
              <a:defRPr/>
            </a:pPr>
            <a:r>
              <a:rPr lang="en-US" noProof="1"/>
              <a:t>Old-fashioned as egg timer</a:t>
            </a:r>
          </a:p>
          <a:p>
            <a:pPr lvl="1" eaLnBrk="1" hangingPunct="1">
              <a:defRPr/>
            </a:pPr>
            <a:r>
              <a:rPr lang="en-US" noProof="1"/>
              <a:t>Team up with someone else in office </a:t>
            </a:r>
          </a:p>
          <a:p>
            <a:pPr lvl="1" eaLnBrk="1" hangingPunct="1">
              <a:defRPr/>
            </a:pPr>
            <a:r>
              <a:rPr lang="en-US" noProof="1"/>
              <a:t>Take advantage of natural breaks between activities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AA6716B-BBED-B428-5FE1-E3DFE1DC6B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 descr="post-it-note-with-a-pin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418667" y="910167"/>
            <a:ext cx="4047442" cy="4035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108275">
            <a:off x="6490308" y="2237796"/>
            <a:ext cx="199150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Bradley Hand ITC" pitchFamily="66" charset="0"/>
              </a:rPr>
              <a:t>Remember to Stretch!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E733CA7-D832-4D1E-8951-037CFA5E259D}"/>
              </a:ext>
            </a:extLst>
          </p:cNvPr>
          <p:cNvSpPr txBox="1">
            <a:spLocks/>
          </p:cNvSpPr>
          <p:nvPr/>
        </p:nvSpPr>
        <p:spPr>
          <a:xfrm>
            <a:off x="5080001" y="580100"/>
            <a:ext cx="2709333" cy="45548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 fontAlgn="auto"/>
            <a:endParaRPr lang="en-US" sz="1556" dirty="0"/>
          </a:p>
          <a:p>
            <a:pPr lvl="1" fontAlgn="auto"/>
            <a:endParaRPr lang="en-US" sz="1556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DB298A0-5E34-44C5-95A9-0B11977C9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Stretching – Guidelines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70C4CE-1C8D-EE9D-741F-2938E190958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Absolutely have to follow doctor's orders for any restricted activities</a:t>
            </a:r>
          </a:p>
          <a:p>
            <a:r>
              <a:rPr lang="en-US" dirty="0"/>
              <a:t>Technically correct </a:t>
            </a:r>
          </a:p>
          <a:p>
            <a:r>
              <a:rPr lang="en-US" dirty="0"/>
              <a:t>Energy </a:t>
            </a:r>
            <a:r>
              <a:rPr lang="en-US" dirty="0" err="1"/>
              <a:t>Input/Output</a:t>
            </a:r>
            <a:endParaRPr lang="en-US" dirty="0"/>
          </a:p>
          <a:p>
            <a:r>
              <a:rPr lang="en-US" dirty="0"/>
              <a:t>Neutral Position</a:t>
            </a:r>
          </a:p>
          <a:p>
            <a:r>
              <a:rPr lang="en-US" dirty="0"/>
              <a:t>Joint Noises</a:t>
            </a:r>
          </a:p>
          <a:p>
            <a:r>
              <a:rPr lang="en-US" dirty="0"/>
              <a:t>Don’t hold breath</a:t>
            </a:r>
          </a:p>
          <a:p>
            <a:r>
              <a:rPr lang="en-US" dirty="0"/>
              <a:t>Regular and Consistent</a:t>
            </a:r>
          </a:p>
          <a:p>
            <a:r>
              <a:rPr lang="en-US" dirty="0"/>
              <a:t>Intensity/Controlled Stretching</a:t>
            </a:r>
          </a:p>
          <a:p>
            <a:endParaRPr lang="en-US" dirty="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5C6DEFA8-D33E-47BD-A1D9-6A0EC9D837DC}"/>
              </a:ext>
            </a:extLst>
          </p:cNvPr>
          <p:cNvSpPr txBox="1">
            <a:spLocks noChangeArrowheads="1"/>
          </p:cNvSpPr>
          <p:nvPr/>
        </p:nvSpPr>
        <p:spPr>
          <a:xfrm>
            <a:off x="4741333" y="2434167"/>
            <a:ext cx="2878668" cy="3746500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365760" indent="-256032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Back Bend</a:t>
            </a: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Elbow Pull</a:t>
            </a: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  <a:spcBef>
                <a:spcPts val="500"/>
              </a:spcBef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9E781-54F5-DDFC-9369-1950BA016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764316"/>
            <a:ext cx="612633" cy="1558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78EA2F-3AE8-0550-F89D-E9A55F77C283}"/>
              </a:ext>
            </a:extLst>
          </p:cNvPr>
          <p:cNvSpPr txBox="1"/>
          <p:nvPr/>
        </p:nvSpPr>
        <p:spPr>
          <a:xfrm>
            <a:off x="7629408" y="2476500"/>
            <a:ext cx="3648604" cy="239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High Reach</a:t>
            </a: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Large Arm Circles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0109A3-8655-A748-5EDD-BD4F46C4F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486" y="2901615"/>
            <a:ext cx="1375661" cy="1555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8FDFD4-DA26-565E-DB6B-E5C8B5ADA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351" y="700606"/>
            <a:ext cx="530731" cy="1751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6F3BDF-0793-4A71-D48F-0FB5B2D0B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934" y="2901616"/>
            <a:ext cx="994709" cy="15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9840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889"/>
              </a:spcBef>
              <a:defRPr/>
            </a:pPr>
            <a:r>
              <a:rPr lang="en-US" sz="4444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Keyboard</a:t>
            </a:r>
            <a:r>
              <a:rPr lang="en-US" noProof="1">
                <a:solidFill>
                  <a:srgbClr val="E48404"/>
                </a:solidFill>
              </a:rPr>
              <a:t> </a:t>
            </a:r>
            <a:r>
              <a:rPr lang="en-US" sz="4444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Trays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/>
              <a:t>Keyboard tray configurations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/>
              <a:t>Keyboard tray size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/>
              <a:t>Height adjustment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/>
              <a:t>Angle adjustment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/>
              <a:t>Knee clearance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dirty="0"/>
          </a:p>
          <a:p>
            <a:pPr lvl="1" eaLnBrk="1" hangingPunct="1">
              <a:lnSpc>
                <a:spcPct val="90000"/>
              </a:lnSpc>
              <a:defRPr/>
            </a:pPr>
            <a:endParaRPr lang="en-US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noProof="1"/>
          </a:p>
        </p:txBody>
      </p:sp>
      <p:pic>
        <p:nvPicPr>
          <p:cNvPr id="242690" name="Picture 2" descr="http://www.ergoware.com/images/Bananaboard22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4233334" y="1079500"/>
            <a:ext cx="2561344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92" name="Picture 4" descr="http://www.keynamics.com/images/keyboard-tray-ergofunction27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7112000" y="1164167"/>
            <a:ext cx="2435617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94" name="Picture 6" descr="http://www.ergoware.com/images/sol3lg.jpg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910667" y="3365500"/>
            <a:ext cx="2709333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32833"/>
            <a:ext cx="8636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Keyboard Tray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92667" y="1164167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KB tray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78001" y="1079500"/>
            <a:ext cx="7897092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846667" y="317500"/>
            <a:ext cx="8636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Keyboard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8000" y="1079500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ous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78000" y="1079500"/>
            <a:ext cx="7281333" cy="356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careful examination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 carefully at the words</a:t>
            </a:r>
          </a:p>
          <a:p>
            <a:r>
              <a:rPr lang="en-US" dirty="0"/>
              <a:t>Do you see any pattern or trend? </a:t>
            </a:r>
          </a:p>
          <a:p>
            <a:r>
              <a:rPr lang="en-US" dirty="0"/>
              <a:t>Is there a predominant theme? </a:t>
            </a:r>
          </a:p>
        </p:txBody>
      </p:sp>
      <p:pic>
        <p:nvPicPr>
          <p:cNvPr id="11" name="Picture Placeholder 10" descr="A person holding a pencil and writing on a clipboard&#10;&#10;Description automatically generated">
            <a:extLst>
              <a:ext uri="{FF2B5EF4-FFF2-40B4-BE49-F238E27FC236}">
                <a16:creationId xmlns:a16="http://schemas.microsoft.com/office/drawing/2014/main" id="{C4DAD88A-9697-2588-BD32-245416B6CD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8167"/>
            <a:ext cx="10160000" cy="635000"/>
          </a:xfrm>
        </p:spPr>
        <p:txBody>
          <a:bodyPr>
            <a:normAutofit/>
          </a:bodyPr>
          <a:lstStyle/>
          <a:p>
            <a:r>
              <a:rPr lang="en-US" noProof="1"/>
              <a:t>Pointing device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8000" y="910167"/>
            <a:ext cx="4318000" cy="3894667"/>
          </a:xfrm>
        </p:spPr>
        <p:txBody>
          <a:bodyPr/>
          <a:lstStyle/>
          <a:p>
            <a:r>
              <a:rPr lang="en-US" noProof="1"/>
              <a:t>No not that kind of mouse</a:t>
            </a:r>
            <a:r>
              <a:rPr lang="en-US" dirty="0"/>
              <a:t>!</a:t>
            </a:r>
          </a:p>
          <a:p>
            <a:r>
              <a:rPr lang="en-US" dirty="0"/>
              <a:t>Use mouse as little as possible</a:t>
            </a:r>
          </a:p>
          <a:p>
            <a:pPr lvl="1"/>
            <a:r>
              <a:rPr lang="en-US" dirty="0"/>
              <a:t>Keyboard shortcuts</a:t>
            </a:r>
          </a:p>
        </p:txBody>
      </p:sp>
      <p:pic>
        <p:nvPicPr>
          <p:cNvPr id="232456" name="Picture 8" descr="mouse animal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910167"/>
            <a:ext cx="4826000" cy="3894667"/>
          </a:xfr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Pointing Device T</a:t>
            </a:r>
            <a:r>
              <a:rPr lang="en-US" dirty="0" err="1"/>
              <a:t>echnique</a:t>
            </a:r>
            <a:endParaRPr lang="en-US" noProof="1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Neutral positions</a:t>
            </a:r>
          </a:p>
          <a:p>
            <a:pPr lvl="1" eaLnBrk="1" hangingPunct="1">
              <a:defRPr/>
            </a:pPr>
            <a:r>
              <a:rPr lang="en-US" noProof="1"/>
              <a:t>Same plane as keyboard</a:t>
            </a:r>
          </a:p>
          <a:p>
            <a:pPr eaLnBrk="1" hangingPunct="1">
              <a:defRPr/>
            </a:pPr>
            <a:r>
              <a:rPr lang="en-US" noProof="1"/>
              <a:t>Mousing style or technique</a:t>
            </a:r>
          </a:p>
          <a:p>
            <a:pPr lvl="1" eaLnBrk="1" hangingPunct="1">
              <a:defRPr/>
            </a:pPr>
            <a:r>
              <a:rPr lang="en-US" noProof="1"/>
              <a:t>Free float piano playing style</a:t>
            </a:r>
          </a:p>
          <a:p>
            <a:pPr lvl="1" eaLnBrk="1" hangingPunct="1">
              <a:defRPr/>
            </a:pPr>
            <a:r>
              <a:rPr lang="en-US" noProof="1"/>
              <a:t>Use of worksurface for forearm support</a:t>
            </a:r>
          </a:p>
        </p:txBody>
      </p:sp>
      <p:pic>
        <p:nvPicPr>
          <p:cNvPr id="4" name="Picture Placeholder 3" descr="A person using a computer&#10;&#10;Description automatically generated">
            <a:extLst>
              <a:ext uri="{FF2B5EF4-FFF2-40B4-BE49-F238E27FC236}">
                <a16:creationId xmlns:a16="http://schemas.microsoft.com/office/drawing/2014/main" id="{ADB13251-CE21-55AE-35B0-9D659E2876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32833"/>
            <a:ext cx="8636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Mouse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8000" y="994833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ouse 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93334" y="910167"/>
            <a:ext cx="7313083" cy="386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1"/>
              <a:t>Computer 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noProof="1"/>
              <a:t>Desktop or laptop</a:t>
            </a:r>
          </a:p>
          <a:p>
            <a:r>
              <a:rPr lang="en-US" noProof="1"/>
              <a:t>Where?</a:t>
            </a:r>
          </a:p>
          <a:p>
            <a:pPr lvl="1"/>
            <a:r>
              <a:rPr lang="en-US" noProof="1"/>
              <a:t>Easy access</a:t>
            </a:r>
          </a:p>
          <a:p>
            <a:pPr lvl="1"/>
            <a:endParaRPr lang="en-US" noProof="1"/>
          </a:p>
          <a:p>
            <a:endParaRPr lang="en-US" noProof="1"/>
          </a:p>
        </p:txBody>
      </p:sp>
      <p:pic>
        <p:nvPicPr>
          <p:cNvPr id="13" name="Picture Placeholder 12" descr="A desk with a computer and a chair&#10;&#10;Description automatically generated">
            <a:extLst>
              <a:ext uri="{FF2B5EF4-FFF2-40B4-BE49-F238E27FC236}">
                <a16:creationId xmlns:a16="http://schemas.microsoft.com/office/drawing/2014/main" id="{E6CD7B24-68E4-261A-07CA-0458473685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931333" y="2984501"/>
            <a:ext cx="2794000" cy="44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90873" lvl="1" indent="-253997">
              <a:lnSpc>
                <a:spcPct val="90000"/>
              </a:lnSpc>
              <a:spcBef>
                <a:spcPts val="360"/>
              </a:spcBef>
              <a:buClr>
                <a:schemeClr val="accent1"/>
              </a:buClr>
              <a:buSzPct val="125000"/>
              <a:buFont typeface="Verdana"/>
              <a:buChar char="◦"/>
              <a:defRPr/>
            </a:pPr>
            <a:endParaRPr lang="en-US" sz="2556" noProof="1">
              <a:latin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17500"/>
            <a:ext cx="8636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Computer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23334" y="1164167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ompute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78000" y="1164167"/>
            <a:ext cx="7450667" cy="301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1"/>
              <a:t>Monitor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noProof="1"/>
              <a:t>Everything need access to may be viewed through monitor</a:t>
            </a:r>
          </a:p>
          <a:p>
            <a:r>
              <a:rPr lang="en-US" noProof="1"/>
              <a:t>Watch people looking at their monitors</a:t>
            </a:r>
          </a:p>
          <a:p>
            <a:pPr lvl="1"/>
            <a:r>
              <a:rPr lang="en-US" noProof="1"/>
              <a:t>Almost like monitor is </a:t>
            </a:r>
            <a:r>
              <a:rPr lang="en-US" dirty="0"/>
              <a:t>a </a:t>
            </a:r>
            <a:r>
              <a:rPr lang="en-US" noProof="1"/>
              <a:t>vacuum cleaner</a:t>
            </a:r>
          </a:p>
          <a:p>
            <a:pPr lvl="1"/>
            <a:r>
              <a:rPr lang="en-US" noProof="1"/>
              <a:t>They turn it on</a:t>
            </a:r>
            <a:r>
              <a:rPr lang="en-US" dirty="0"/>
              <a:t> . . </a:t>
            </a:r>
            <a:r>
              <a:rPr lang="en-US" noProof="1"/>
              <a:t>.</a:t>
            </a:r>
            <a:r>
              <a:rPr lang="en-US" dirty="0"/>
              <a:t> </a:t>
            </a:r>
            <a:r>
              <a:rPr lang="en-US" noProof="1"/>
              <a:t>and it sucks their head right </a:t>
            </a:r>
            <a:r>
              <a:rPr lang="en-US" dirty="0"/>
              <a:t> in!</a:t>
            </a:r>
          </a:p>
        </p:txBody>
      </p:sp>
      <p:pic>
        <p:nvPicPr>
          <p:cNvPr id="238599" name="Picture 7" descr="Web browsing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Monitor</a:t>
            </a:r>
            <a:r>
              <a:rPr lang="en-US" dirty="0"/>
              <a:t> </a:t>
            </a:r>
            <a:r>
              <a:rPr lang="en-US" noProof="1"/>
              <a:t>Alignment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111" noProof="1"/>
              <a:t>Directly face primary work task</a:t>
            </a:r>
          </a:p>
          <a:p>
            <a:pPr lvl="1">
              <a:defRPr/>
            </a:pPr>
            <a:r>
              <a:rPr lang="en-US" sz="2667" noProof="1"/>
              <a:t>Primarily data creation or manipulation</a:t>
            </a:r>
          </a:p>
          <a:p>
            <a:pPr lvl="1">
              <a:defRPr/>
            </a:pPr>
            <a:r>
              <a:rPr lang="en-US" sz="2667" noProof="1"/>
              <a:t>Monitor directly in front </a:t>
            </a:r>
          </a:p>
          <a:p>
            <a:pPr lvl="2">
              <a:defRPr/>
            </a:pPr>
            <a:endParaRPr lang="en-US" sz="2444" noProof="1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endParaRPr lang="en-US" sz="2667" noProof="1">
              <a:latin typeface="Arial" pitchFamily="34" charset="0"/>
              <a:cs typeface="Arial" pitchFamily="34" charset="0"/>
            </a:endParaRPr>
          </a:p>
          <a:p>
            <a:pPr lvl="1" eaLnBrk="1" hangingPunct="1">
              <a:defRPr/>
            </a:pPr>
            <a:endParaRPr lang="en-US" sz="2667" noProof="1"/>
          </a:p>
        </p:txBody>
      </p:sp>
      <p:pic>
        <p:nvPicPr>
          <p:cNvPr id="4" name="Picture Placeholder 3" descr="A person sitting at a desk&#10;&#10;Description automatically generated">
            <a:extLst>
              <a:ext uri="{FF2B5EF4-FFF2-40B4-BE49-F238E27FC236}">
                <a16:creationId xmlns:a16="http://schemas.microsoft.com/office/drawing/2014/main" id="{2DA28DAF-F5AF-35C3-BE39-A328D60746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4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  <a:r>
              <a:rPr lang="en-US" dirty="0">
                <a:solidFill>
                  <a:srgbClr val="E48404"/>
                </a:solidFill>
              </a:rPr>
              <a:t> </a:t>
            </a:r>
            <a:r>
              <a:rPr lang="en-US" sz="444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46667" y="910167"/>
            <a:ext cx="3217333" cy="442383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Where do we naturally read?</a:t>
            </a:r>
          </a:p>
          <a:p>
            <a:pPr eaLnBrk="1" hangingPunct="1">
              <a:defRPr/>
            </a:pPr>
            <a:r>
              <a:rPr lang="en-US" dirty="0"/>
              <a:t>We read looking out and down</a:t>
            </a:r>
          </a:p>
          <a:p>
            <a:pPr eaLnBrk="1" hangingPunct="1">
              <a:buNone/>
              <a:defRPr/>
            </a:pPr>
            <a:endParaRPr lang="en-US" dirty="0"/>
          </a:p>
        </p:txBody>
      </p:sp>
      <p:pic>
        <p:nvPicPr>
          <p:cNvPr id="550916" name="Picture 4" descr="newspap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/>
          <a:stretch>
            <a:fillRect/>
          </a:stretch>
        </p:blipFill>
        <p:spPr>
          <a:xfrm>
            <a:off x="4148667" y="994834"/>
            <a:ext cx="4910667" cy="3666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8167"/>
            <a:ext cx="10160000" cy="635000"/>
          </a:xfrm>
        </p:spPr>
        <p:txBody>
          <a:bodyPr>
            <a:normAutofit/>
          </a:bodyPr>
          <a:lstStyle/>
          <a:p>
            <a:r>
              <a:rPr lang="en-US" dirty="0"/>
              <a:t>Monitor Height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8138" y="909638"/>
            <a:ext cx="3675062" cy="3429000"/>
          </a:xfrm>
        </p:spPr>
        <p:txBody>
          <a:bodyPr>
            <a:normAutofit/>
          </a:bodyPr>
          <a:lstStyle/>
          <a:p>
            <a:r>
              <a:rPr lang="en-US" dirty="0"/>
              <a:t>Top of screen no higher than eye level</a:t>
            </a:r>
          </a:p>
          <a:p>
            <a:r>
              <a:rPr lang="en-US" dirty="0"/>
              <a:t>Look out and use downward eye movement to look at lower part of screen 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402667" y="1079500"/>
            <a:ext cx="5065569" cy="3810000"/>
            <a:chOff x="3962400" y="971550"/>
            <a:chExt cx="4559012" cy="3429000"/>
          </a:xfrm>
        </p:grpSpPr>
        <p:pic>
          <p:nvPicPr>
            <p:cNvPr id="8" name="Picture 7" descr="K:\Clients\Medtronic\World Headquarters\Ergonomics Website Revision\Images\Potential Medtronic EE pics\Raw\Skidmore 006.jpg"/>
            <p:cNvPicPr/>
            <p:nvPr/>
          </p:nvPicPr>
          <p:blipFill>
            <a:blip r:embed="rId2" cstate="screen"/>
            <a:stretch>
              <a:fillRect/>
            </a:stretch>
          </p:blipFill>
          <p:spPr bwMode="auto">
            <a:xfrm>
              <a:off x="3962400" y="971550"/>
              <a:ext cx="4559012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41698" name="AutoShape 2"/>
            <p:cNvSpPr>
              <a:spLocks noChangeArrowheads="1"/>
            </p:cNvSpPr>
            <p:nvPr/>
          </p:nvSpPr>
          <p:spPr bwMode="auto">
            <a:xfrm rot="1439034" flipV="1">
              <a:off x="5618967" y="2291900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2667"/>
            </a:p>
          </p:txBody>
        </p:sp>
        <p:sp>
          <p:nvSpPr>
            <p:cNvPr id="9" name="AutoShape 2"/>
            <p:cNvSpPr>
              <a:spLocks noChangeArrowheads="1"/>
            </p:cNvSpPr>
            <p:nvPr/>
          </p:nvSpPr>
          <p:spPr bwMode="auto">
            <a:xfrm flipV="1">
              <a:off x="5724276" y="1895576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/>
            <a:p>
              <a:endParaRPr lang="en-US" sz="2667"/>
            </a:p>
          </p:txBody>
        </p:sp>
      </p:grp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1E7DA50-99CF-2FF6-E716-5477CE8F4B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9075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/>
              <a:t>Eyes</a:t>
            </a:r>
          </a:p>
          <a:p>
            <a:pPr lvl="1" eaLnBrk="1" hangingPunct="1">
              <a:defRPr/>
            </a:pPr>
            <a:r>
              <a:rPr lang="en-US" noProof="1"/>
              <a:t>Accommodation and Convergence</a:t>
            </a:r>
          </a:p>
          <a:p>
            <a:pPr lvl="1" eaLnBrk="1" hangingPunct="1">
              <a:defRPr/>
            </a:pPr>
            <a:r>
              <a:rPr lang="en-US" noProof="1"/>
              <a:t>Demomstration</a:t>
            </a:r>
            <a:endParaRPr lang="en-US" dirty="0"/>
          </a:p>
          <a:p>
            <a:pPr eaLnBrk="1" hangingPunct="1">
              <a:defRPr/>
            </a:pPr>
            <a:r>
              <a:rPr lang="en-US" noProof="1"/>
              <a:t>Guideline</a:t>
            </a:r>
          </a:p>
          <a:p>
            <a:pPr lvl="1" eaLnBrk="1" hangingPunct="1">
              <a:defRPr/>
            </a:pPr>
            <a:r>
              <a:rPr lang="en-US" noProof="1"/>
              <a:t>Get screen as far away from user as possible</a:t>
            </a:r>
          </a:p>
          <a:p>
            <a:pPr lvl="2">
              <a:defRPr/>
            </a:pPr>
            <a:r>
              <a:rPr lang="en-US" noProof="1"/>
              <a:t>At least arm’s length</a:t>
            </a:r>
          </a:p>
          <a:p>
            <a:pPr lvl="2">
              <a:defRPr/>
            </a:pPr>
            <a:r>
              <a:rPr lang="en-US" noProof="1"/>
              <a:t>Still be able to read it clearly with good posture</a:t>
            </a:r>
          </a:p>
        </p:txBody>
      </p:sp>
      <p:pic>
        <p:nvPicPr>
          <p:cNvPr id="7" name="Picture Placeholder 6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1E61D926-F906-FF85-0018-947358680F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dirty="0"/>
              <a:t>Monitor </a:t>
            </a:r>
            <a:r>
              <a:rPr lang="en-US" noProof="1"/>
              <a:t>Distance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/>
              <a:t>In other words . . 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Words like comfort or comfortable mixed in with: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Productive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Efficient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Satisfying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Effective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Safe and so 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Comfort . . . direct positive relationship to other descriptors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FFD3257-20F8-66A3-2789-AB42D5F680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dirty="0"/>
              <a:t>Monitor </a:t>
            </a:r>
            <a:r>
              <a:rPr lang="en-US" noProof="1"/>
              <a:t>Size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/>
              <a:t>Ultra-wide monitors</a:t>
            </a:r>
          </a:p>
          <a:p>
            <a:pPr lvl="1">
              <a:defRPr/>
            </a:pPr>
            <a:r>
              <a:rPr lang="en-US" noProof="1"/>
              <a:t>Position windows as screens</a:t>
            </a:r>
          </a:p>
          <a:p>
            <a:pPr lvl="1">
              <a:defRPr/>
            </a:pPr>
            <a:r>
              <a:rPr lang="en-US" noProof="1"/>
              <a:t>Simulate dual monitors</a:t>
            </a:r>
          </a:p>
          <a:p>
            <a:pPr lvl="2">
              <a:defRPr/>
            </a:pPr>
            <a:r>
              <a:rPr lang="en-US" noProof="1"/>
              <a:t>Primary/Primary</a:t>
            </a:r>
          </a:p>
          <a:p>
            <a:pPr lvl="2">
              <a:defRPr/>
            </a:pPr>
            <a:r>
              <a:rPr lang="en-US" noProof="1"/>
              <a:t>Primary/Secondary</a:t>
            </a:r>
          </a:p>
          <a:p>
            <a:pPr lvl="1">
              <a:defRPr/>
            </a:pPr>
            <a:endParaRPr lang="en-US" noProof="1"/>
          </a:p>
        </p:txBody>
      </p:sp>
      <p:pic>
        <p:nvPicPr>
          <p:cNvPr id="6" name="Picture Placeholder 5" descr="A computer monitor and keyboard&#10;&#10;Description automatically generated">
            <a:extLst>
              <a:ext uri="{FF2B5EF4-FFF2-40B4-BE49-F238E27FC236}">
                <a16:creationId xmlns:a16="http://schemas.microsoft.com/office/drawing/2014/main" id="{045AF8E6-3554-FBE5-14FA-393CE2FFE9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97" r="-16797"/>
          <a:stretch/>
        </p:blipFill>
        <p:spPr/>
      </p:pic>
      <p:pic>
        <p:nvPicPr>
          <p:cNvPr id="11" name="Picture Placeholder 10" descr="A large computer monitor on a desk&#10;&#10;Description automatically generated">
            <a:extLst>
              <a:ext uri="{FF2B5EF4-FFF2-40B4-BE49-F238E27FC236}">
                <a16:creationId xmlns:a16="http://schemas.microsoft.com/office/drawing/2014/main" id="{5A0F0B1C-968F-D9BF-801D-42B61E1980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67" r="-29167"/>
          <a:stretch/>
        </p:blipFill>
        <p:spPr>
          <a:xfrm>
            <a:off x="4622800" y="3073108"/>
            <a:ext cx="5836178" cy="2497666"/>
          </a:xfrm>
        </p:spPr>
      </p:pic>
    </p:spTree>
    <p:extLst>
      <p:ext uri="{BB962C8B-B14F-4D97-AF65-F5344CB8AC3E}">
        <p14:creationId xmlns:p14="http://schemas.microsoft.com/office/powerpoint/2010/main" val="1713000692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160000" cy="952500"/>
          </a:xfrm>
        </p:spPr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Dual</a:t>
            </a:r>
            <a:r>
              <a:rPr lang="en-US" dirty="0">
                <a:solidFill>
                  <a:srgbClr val="E48404"/>
                </a:solidFill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  <a:endParaRPr lang="en-US" sz="40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867" name="Picture 6" descr="Dual Monitor 03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5121340" y="910167"/>
            <a:ext cx="4233333" cy="3176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870" name="Picture 9" descr="Dual Monitor 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718674" y="910167"/>
            <a:ext cx="4233333" cy="3176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5121340" y="4212167"/>
            <a:ext cx="4233333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80996" indent="-380996" algn="ctr">
              <a:spcBef>
                <a:spcPct val="20000"/>
              </a:spcBef>
              <a:buClr>
                <a:srgbClr val="FF0000"/>
              </a:buClr>
              <a:buSzPct val="125000"/>
              <a:defRPr/>
            </a:pPr>
            <a:r>
              <a:rPr lang="en-US" sz="3556" b="1" dirty="0">
                <a:solidFill>
                  <a:srgbClr val="00682E"/>
                </a:solidFill>
                <a:latin typeface="Arial" pitchFamily="34" charset="0"/>
                <a:cs typeface="Arial" pitchFamily="34" charset="0"/>
              </a:rPr>
              <a:t>Primary/Primary</a:t>
            </a:r>
            <a:endParaRPr lang="en-US" sz="3556" b="1" noProof="1">
              <a:solidFill>
                <a:srgbClr val="00682E"/>
              </a:solidFill>
              <a:latin typeface="Arial" pitchFamily="34" charset="0"/>
              <a:cs typeface="Arial" pitchFamily="34" charset="0"/>
            </a:endParaRPr>
          </a:p>
          <a:p>
            <a:pPr marL="3936961" lvl="7" indent="-380996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  <a:defRPr/>
            </a:pPr>
            <a:endParaRPr lang="en-US" sz="3556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</a:endParaRPr>
          </a:p>
        </p:txBody>
      </p:sp>
      <p:sp>
        <p:nvSpPr>
          <p:cNvPr id="688132" name="Rectangle 4"/>
          <p:cNvSpPr>
            <a:spLocks noChangeArrowheads="1"/>
          </p:cNvSpPr>
          <p:nvPr/>
        </p:nvSpPr>
        <p:spPr bwMode="auto">
          <a:xfrm>
            <a:off x="803340" y="4212167"/>
            <a:ext cx="414866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80996" indent="-380996" algn="ctr">
              <a:spcBef>
                <a:spcPct val="20000"/>
              </a:spcBef>
              <a:buClr>
                <a:srgbClr val="FF0000"/>
              </a:buClr>
              <a:buSzPct val="125000"/>
              <a:defRPr/>
            </a:pPr>
            <a:r>
              <a:rPr lang="en-US" sz="3556" b="1" dirty="0">
                <a:solidFill>
                  <a:srgbClr val="00682E"/>
                </a:solidFill>
                <a:latin typeface="Arial" pitchFamily="34" charset="0"/>
                <a:cs typeface="Arial" pitchFamily="34" charset="0"/>
              </a:rPr>
              <a:t>Primary/Primary</a:t>
            </a:r>
            <a:endParaRPr lang="en-US" sz="3556" b="1" noProof="1">
              <a:solidFill>
                <a:srgbClr val="00682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160000" cy="952500"/>
          </a:xfrm>
        </p:spPr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Dual</a:t>
            </a:r>
            <a:r>
              <a:rPr lang="en-US" dirty="0">
                <a:solidFill>
                  <a:srgbClr val="E48404"/>
                </a:solidFill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  <a:endParaRPr lang="en-US" sz="40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43" name="Picture 14" descr="Dual Monitor 0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758048" y="910167"/>
            <a:ext cx="4233333" cy="3176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46" name="Picture 16" descr="Dual Monitor 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5245381" y="910167"/>
            <a:ext cx="4233333" cy="3176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6085" name="Rectangle 5"/>
          <p:cNvSpPr>
            <a:spLocks noChangeArrowheads="1"/>
          </p:cNvSpPr>
          <p:nvPr/>
        </p:nvSpPr>
        <p:spPr bwMode="auto">
          <a:xfrm>
            <a:off x="5245381" y="4212167"/>
            <a:ext cx="4318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80996" indent="-380996" algn="ctr">
              <a:spcBef>
                <a:spcPct val="20000"/>
              </a:spcBef>
              <a:buClr>
                <a:srgbClr val="FF0000"/>
              </a:buClr>
              <a:buSzPct val="125000"/>
              <a:defRPr/>
            </a:pPr>
            <a:r>
              <a:rPr lang="en-US" sz="3556" b="1" dirty="0">
                <a:solidFill>
                  <a:srgbClr val="00682E"/>
                </a:solidFill>
                <a:latin typeface="Arial" pitchFamily="34" charset="0"/>
                <a:cs typeface="Arial" pitchFamily="34" charset="0"/>
              </a:rPr>
              <a:t>Primary/Secondary</a:t>
            </a:r>
            <a:endParaRPr lang="en-US" sz="3556" b="1" noProof="1">
              <a:solidFill>
                <a:srgbClr val="00682E"/>
              </a:solidFill>
              <a:latin typeface="Arial" pitchFamily="34" charset="0"/>
              <a:cs typeface="Arial" pitchFamily="34" charset="0"/>
            </a:endParaRPr>
          </a:p>
          <a:p>
            <a:pPr marL="380996" indent="-380996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  <a:defRPr/>
            </a:pPr>
            <a:endParaRPr lang="en-US" sz="3556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</a:endParaRPr>
          </a:p>
        </p:txBody>
      </p:sp>
      <p:sp>
        <p:nvSpPr>
          <p:cNvPr id="686086" name="Rectangle 6"/>
          <p:cNvSpPr>
            <a:spLocks noChangeArrowheads="1"/>
          </p:cNvSpPr>
          <p:nvPr/>
        </p:nvSpPr>
        <p:spPr bwMode="auto">
          <a:xfrm>
            <a:off x="673382" y="4212167"/>
            <a:ext cx="431799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80996" indent="-380996" algn="ctr">
              <a:spcBef>
                <a:spcPct val="20000"/>
              </a:spcBef>
              <a:buClr>
                <a:srgbClr val="FF0000"/>
              </a:buClr>
              <a:buSzPct val="125000"/>
              <a:defRPr/>
            </a:pPr>
            <a:r>
              <a:rPr lang="en-US" sz="3556" b="1" dirty="0">
                <a:solidFill>
                  <a:srgbClr val="00682E"/>
                </a:solidFill>
                <a:latin typeface="Arial" pitchFamily="34" charset="0"/>
                <a:cs typeface="Arial" pitchFamily="34" charset="0"/>
              </a:rPr>
              <a:t>Primary/Secondary</a:t>
            </a:r>
            <a:endParaRPr lang="en-US" sz="3556" b="1" noProof="1">
              <a:solidFill>
                <a:srgbClr val="00682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Eye Examinations</a:t>
            </a:r>
            <a:endParaRPr lang="en-US" noProof="1"/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Regular eye examinations </a:t>
            </a:r>
          </a:p>
          <a:p>
            <a:pPr lvl="1"/>
            <a:r>
              <a:rPr lang="en-US" dirty="0"/>
              <a:t>Eyewear prescriptions changes</a:t>
            </a:r>
          </a:p>
          <a:p>
            <a:pPr lvl="1"/>
            <a:r>
              <a:rPr lang="en-US" dirty="0"/>
              <a:t>Eye health in general</a:t>
            </a:r>
          </a:p>
          <a:p>
            <a:pPr lvl="1"/>
            <a:r>
              <a:rPr lang="en-US" dirty="0"/>
              <a:t>Based on job task</a:t>
            </a:r>
            <a:endParaRPr lang="en-US" noProof="1"/>
          </a:p>
        </p:txBody>
      </p:sp>
      <p:pic>
        <p:nvPicPr>
          <p:cNvPr id="267274" name="Picture 10" descr="chart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/>
          <a:srcRect l="-30150" r="-30150"/>
          <a:stretch/>
        </p:blipFill>
        <p:spPr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32833"/>
            <a:ext cx="8636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Monitor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8000" y="910167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onito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93333" y="910167"/>
            <a:ext cx="7749989" cy="330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889"/>
              </a:spcBef>
              <a:defRPr/>
            </a:pPr>
            <a:r>
              <a:rPr lang="en-US" sz="4444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Document</a:t>
            </a:r>
            <a:r>
              <a:rPr lang="en-US" noProof="1">
                <a:solidFill>
                  <a:srgbClr val="E48404"/>
                </a:solidFill>
              </a:rPr>
              <a:t> </a:t>
            </a:r>
            <a:r>
              <a:rPr lang="en-US" sz="4444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holder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9557" y="994833"/>
            <a:ext cx="2753777" cy="3429000"/>
          </a:xfrm>
        </p:spPr>
        <p:txBody>
          <a:bodyPr/>
          <a:lstStyle/>
          <a:p>
            <a:pPr eaLnBrk="1" hangingPunct="1">
              <a:defRPr/>
            </a:pPr>
            <a:r>
              <a:rPr lang="en-US" sz="3111" noProof="1"/>
              <a:t>Horizontal vs. inclined</a:t>
            </a:r>
          </a:p>
        </p:txBody>
      </p:sp>
      <p:pic>
        <p:nvPicPr>
          <p:cNvPr id="271364" name="Picture 4" descr="WS 6-28 improper doc position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3132667" y="994833"/>
            <a:ext cx="3002778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1366" name="Picture 6" descr="WS 6-28a doc holder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6434667" y="994833"/>
            <a:ext cx="3515777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1367" name="Picture 7" descr="WS 6-28b doc holder btw monitor keyboard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534592" y="3280833"/>
            <a:ext cx="3548137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846667" y="232833"/>
            <a:ext cx="8636000" cy="635000"/>
          </a:xfrm>
        </p:spPr>
        <p:txBody>
          <a:bodyPr>
            <a:normAutofit fontScale="90000"/>
          </a:bodyPr>
          <a:lstStyle/>
          <a:p>
            <a:pPr>
              <a:spcBef>
                <a:spcPts val="889"/>
              </a:spcBef>
              <a:defRPr/>
            </a:pPr>
            <a:r>
              <a:rPr lang="en-US" sz="4444" dirty="0"/>
              <a:t>Document</a:t>
            </a:r>
            <a:r>
              <a:rPr lang="en-US" noProof="1"/>
              <a:t> </a:t>
            </a:r>
            <a:r>
              <a:rPr lang="en-US" sz="4400" dirty="0"/>
              <a:t>Holder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23334" y="994833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H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78000" y="994833"/>
            <a:ext cx="7365508" cy="386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8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Telephone</a:t>
            </a:r>
          </a:p>
        </p:txBody>
      </p:sp>
      <p:sp>
        <p:nvSpPr>
          <p:cNvPr id="407555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noProof="1"/>
              <a:t>Headsets</a:t>
            </a:r>
          </a:p>
          <a:p>
            <a:pPr lvl="1"/>
            <a:r>
              <a:rPr lang="en-US" noProof="1"/>
              <a:t>Wireless</a:t>
            </a:r>
          </a:p>
          <a:p>
            <a:pPr lvl="1"/>
            <a:r>
              <a:rPr lang="en-US" noProof="1"/>
              <a:t>Bluetooth</a:t>
            </a:r>
          </a:p>
          <a:p>
            <a:pPr lvl="1"/>
            <a:endParaRPr lang="en-US" noProof="1"/>
          </a:p>
        </p:txBody>
      </p:sp>
      <p:pic>
        <p:nvPicPr>
          <p:cNvPr id="164873" name="Picture 9" descr="http://www.tecsol.com.au/images/VOY-510S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6680200" y="1028700"/>
            <a:ext cx="3276531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875" name="Picture 11" descr="http://www.webstockpro.com/Comp/Corbis/42-16415358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2870200" y="1028700"/>
            <a:ext cx="34544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B2995-8A26-46A7-88B0-B9FAF9852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Webcam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6C75E6C-D460-49AC-84D9-38A9F480B8A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Webcam </a:t>
            </a:r>
          </a:p>
          <a:p>
            <a:pPr lvl="1"/>
            <a:r>
              <a:rPr lang="en-US" dirty="0"/>
              <a:t>Location with comfortable position for head/neck</a:t>
            </a:r>
          </a:p>
          <a:p>
            <a:pPr lvl="1"/>
            <a:r>
              <a:rPr lang="en-US" dirty="0"/>
              <a:t>Laptop or separate camera</a:t>
            </a:r>
          </a:p>
        </p:txBody>
      </p:sp>
      <p:pic>
        <p:nvPicPr>
          <p:cNvPr id="9" name="Picture Placeholder 8" descr="A person sitting at a desk with a computer and papers&#10;&#10;Description automatically generated with low confidence">
            <a:extLst>
              <a:ext uri="{FF2B5EF4-FFF2-40B4-BE49-F238E27FC236}">
                <a16:creationId xmlns:a16="http://schemas.microsoft.com/office/drawing/2014/main" id="{89997858-5946-E969-FC84-AE195033BE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910167"/>
            <a:ext cx="4826000" cy="389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294">
        <p:fade/>
      </p:transition>
    </mc:Choice>
    <mc:Fallback xmlns="">
      <p:transition spd="med" advClick="0" advTm="172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17500"/>
            <a:ext cx="8636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Telephone/Webcam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8000" y="994833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86792-F08D-042D-719F-85565E8E8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17" y="1176099"/>
            <a:ext cx="8248650" cy="11403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dirty="0"/>
              <a:t>Maximize comfort?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4200" y="910167"/>
            <a:ext cx="4241800" cy="3318933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55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answer is NO!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C4C8ED4-EFA2-5463-8F66-42F6AD6811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931334" y="2010833"/>
            <a:ext cx="3217334" cy="173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E48404"/>
              </a:buClr>
              <a:buSzPct val="125000"/>
              <a:defRPr/>
            </a:pPr>
            <a:r>
              <a:rPr lang="en-US" sz="2667" dirty="0">
                <a:latin typeface="Arial" pitchFamily="34" charset="0"/>
                <a:cs typeface="Arial" pitchFamily="34" charset="0"/>
              </a:rPr>
              <a:t>Maximizing comfort can be very dangerous thing to do . . .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455334" y="4466167"/>
            <a:ext cx="74630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Optimize comfort in workplace!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  <p:bldP spid="8197" grpId="0" autoUpdateAnimBg="0"/>
      <p:bldP spid="819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Office equipment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111" noProof="1"/>
              <a:t>Make use of principles to position office equipment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Calculator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Printer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Fax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Writing utensils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Scissors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Paper clips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noProof="1"/>
              <a:t>Stapler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67" dirty="0"/>
              <a:t>Other Stuff</a:t>
            </a:r>
            <a:endParaRPr lang="en-US" sz="2667" noProof="1"/>
          </a:p>
        </p:txBody>
      </p:sp>
      <p:pic>
        <p:nvPicPr>
          <p:cNvPr id="4" name="Picture Placeholder 3" descr="A desk with a computer and a chair&#10;&#10;Description automatically generated">
            <a:extLst>
              <a:ext uri="{FF2B5EF4-FFF2-40B4-BE49-F238E27FC236}">
                <a16:creationId xmlns:a16="http://schemas.microsoft.com/office/drawing/2014/main" id="{AA290664-FF0B-AB1B-B2FA-7A1AA1ABCB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Rectangle 3"/>
          <p:cNvSpPr>
            <a:spLocks noGrp="1" noChangeArrowheads="1"/>
          </p:cNvSpPr>
          <p:nvPr>
            <p:ph type="body" sz="quarter" idx="12"/>
          </p:nvPr>
        </p:nvSpPr>
        <p:spPr>
          <a:xfrm>
            <a:off x="1193800" y="736600"/>
            <a:ext cx="3731493" cy="4241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/>
              <a:t>Primary</a:t>
            </a:r>
            <a:r>
              <a:rPr lang="en-US" sz="2400" dirty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F</a:t>
            </a:r>
            <a:r>
              <a:rPr lang="en-US" noProof="1"/>
              <a:t>requently accessed from seating system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/>
              <a:t>Within easy reach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/>
              <a:t>Secondary</a:t>
            </a:r>
            <a:r>
              <a:rPr lang="en-US" sz="2400" dirty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/>
              <a:t>Occasionally accessed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/>
              <a:t>Located in gray zone</a:t>
            </a:r>
            <a:endParaRPr lang="en-US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Danger Zone!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/>
              <a:t>Tertiary 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Very o</a:t>
            </a:r>
            <a:r>
              <a:rPr lang="en-US" noProof="1"/>
              <a:t>ccasionally access</a:t>
            </a:r>
            <a:r>
              <a:rPr lang="en-US" dirty="0"/>
              <a:t>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Have to get up and move to access</a:t>
            </a:r>
            <a:endParaRPr lang="en-US" noProof="1"/>
          </a:p>
        </p:txBody>
      </p:sp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889"/>
              </a:spcBef>
              <a:defRPr/>
            </a:pPr>
            <a:r>
              <a:rPr lang="en-US" dirty="0"/>
              <a:t>Storage/</a:t>
            </a:r>
            <a:r>
              <a:rPr lang="en-US" noProof="1"/>
              <a:t>Reach zone</a:t>
            </a:r>
          </a:p>
        </p:txBody>
      </p:sp>
      <p:pic>
        <p:nvPicPr>
          <p:cNvPr id="288773" name="Picture 5" descr="reach for file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6011333" y="3983099"/>
            <a:ext cx="2133600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6" name="Picture 8" descr="WS 14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6011334" y="2260600"/>
            <a:ext cx="2116666" cy="1542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2" name="Picture 4" descr="Doc holder wood pod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6011333" y="681252"/>
            <a:ext cx="2133600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17500"/>
            <a:ext cx="8636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Storage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23334" y="1079500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torag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93333" y="1079500"/>
            <a:ext cx="7614722" cy="294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90500"/>
            <a:ext cx="10160000" cy="635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>
                <a:solidFill>
                  <a:srgbClr val="00682E"/>
                </a:solidFill>
              </a:rPr>
              <a:t>Lighting</a:t>
            </a:r>
            <a:r>
              <a:rPr lang="en-US" dirty="0">
                <a:solidFill>
                  <a:srgbClr val="00682E"/>
                </a:solidFill>
              </a:rPr>
              <a:t> – General and Task</a:t>
            </a:r>
            <a:endParaRPr lang="en-US" noProof="1">
              <a:solidFill>
                <a:srgbClr val="00682E"/>
              </a:solidFill>
            </a:endParaRPr>
          </a:p>
        </p:txBody>
      </p:sp>
      <p:pic>
        <p:nvPicPr>
          <p:cNvPr id="408580" name="Picture 1028" descr="WS 11-5 low light level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2484860" y="910167"/>
            <a:ext cx="2369712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1" name="Picture 1029" descr="WS 11-6 too much light glare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5024859" y="889000"/>
            <a:ext cx="2644309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2" name="Picture 1030" descr="WS 11-9 task light on hard copy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5024859" y="3111500"/>
            <a:ext cx="2624667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3" name="Picture 1031" descr="WS 11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2447450" y="3111500"/>
            <a:ext cx="2413000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3" y="317500"/>
            <a:ext cx="8636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Illumination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8000" y="1079500"/>
            <a:ext cx="992957" cy="12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ighting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78000" y="1079500"/>
            <a:ext cx="7972234" cy="313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7058"/>
            <a:ext cx="10160000" cy="635000"/>
          </a:xfrm>
        </p:spPr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sz="3111" dirty="0"/>
              <a:t>Recommended Specifications</a:t>
            </a:r>
          </a:p>
        </p:txBody>
      </p:sp>
      <p:pic>
        <p:nvPicPr>
          <p:cNvPr id="6" name="Picture 5" descr="Rec Specs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3" r="2554"/>
          <a:stretch>
            <a:fillRect/>
          </a:stretch>
        </p:blipFill>
        <p:spPr>
          <a:xfrm>
            <a:off x="5672667" y="908573"/>
            <a:ext cx="4233333" cy="3896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spec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3" y="910168"/>
            <a:ext cx="5283200" cy="1573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2658" name="Picture 2" descr="K:\Clients\CHS\Worksheets\Example Report\Example Page 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33" y="2689760"/>
            <a:ext cx="5283200" cy="2123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62456-B239-1BBD-0DC2-FB12BDB4B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Home Office Ergonomics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0E686B6-E061-CA86-69BE-876085CEFF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514B4EC2-CFA2-4477-B86A-05D21881351E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Working at home on your computer? </a:t>
            </a:r>
          </a:p>
          <a:p>
            <a:pPr lvl="1"/>
            <a:r>
              <a:rPr lang="en-US" dirty="0"/>
              <a:t>You aren’t alone!</a:t>
            </a:r>
          </a:p>
          <a:p>
            <a:pPr lvl="1"/>
            <a:r>
              <a:rPr lang="en-US" dirty="0"/>
              <a:t>Many people who normally work at desk at work now work at home! </a:t>
            </a:r>
          </a:p>
          <a:p>
            <a:r>
              <a:rPr lang="en-US" dirty="0"/>
              <a:t>Tips and Techniques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Setup of Your Home Office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52CB-AE9A-416E-B968-7BB129CE145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08000" y="910167"/>
            <a:ext cx="4318000" cy="4064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Setup considerations:</a:t>
            </a:r>
          </a:p>
          <a:p>
            <a:pPr lvl="1"/>
            <a:r>
              <a:rPr lang="en-US" dirty="0"/>
              <a:t>Location of office</a:t>
            </a:r>
          </a:p>
          <a:p>
            <a:pPr lvl="1"/>
            <a:r>
              <a:rPr lang="en-US" dirty="0"/>
              <a:t>Sharing – partner/kids</a:t>
            </a:r>
          </a:p>
          <a:p>
            <a:pPr lvl="1"/>
            <a:r>
              <a:rPr lang="en-US" dirty="0"/>
              <a:t>Computer equipment</a:t>
            </a:r>
          </a:p>
          <a:p>
            <a:pPr lvl="2"/>
            <a:r>
              <a:rPr lang="en-US" dirty="0"/>
              <a:t>Laptop or desktop</a:t>
            </a:r>
          </a:p>
          <a:p>
            <a:pPr lvl="1"/>
            <a:r>
              <a:rPr lang="en-US" dirty="0"/>
              <a:t>Desk/table</a:t>
            </a:r>
          </a:p>
          <a:p>
            <a:pPr lvl="2"/>
            <a:r>
              <a:rPr lang="en-US" dirty="0"/>
              <a:t>Adjustable or fixed height</a:t>
            </a:r>
          </a:p>
          <a:p>
            <a:pPr lvl="1"/>
            <a:r>
              <a:rPr lang="en-US" dirty="0"/>
              <a:t>Chair</a:t>
            </a:r>
          </a:p>
          <a:p>
            <a:pPr lvl="2"/>
            <a:r>
              <a:rPr lang="en-US" dirty="0"/>
              <a:t>Adjustable or fixed position</a:t>
            </a:r>
          </a:p>
          <a:p>
            <a:pPr lvl="1"/>
            <a:r>
              <a:rPr lang="en-US" dirty="0"/>
              <a:t>Physical comfort - promote</a:t>
            </a:r>
          </a:p>
          <a:p>
            <a:pPr lvl="1"/>
            <a:r>
              <a:rPr lang="en-US" dirty="0"/>
              <a:t>Visual comfort - promote</a:t>
            </a:r>
          </a:p>
          <a:p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81C713B-0BCA-84E3-E611-FB18F14FEA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695713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05099" y="114300"/>
            <a:ext cx="9039453" cy="581464"/>
          </a:xfrm>
        </p:spPr>
        <p:txBody>
          <a:bodyPr>
            <a:normAutofit fontScale="90000"/>
          </a:bodyPr>
          <a:lstStyle/>
          <a:p>
            <a:r>
              <a:rPr lang="en-US" dirty="0"/>
              <a:t>Step-by-Step Approach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F5AC507-AEE9-CE22-EC7A-0FCA3791A4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26" y="826138"/>
            <a:ext cx="4594569" cy="42418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52CB-AE9A-416E-B968-7BB129CE14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174" y="826136"/>
            <a:ext cx="4891425" cy="4241799"/>
          </a:xfrm>
        </p:spPr>
        <p:txBody>
          <a:bodyPr>
            <a:normAutofit/>
          </a:bodyPr>
          <a:lstStyle/>
          <a:p>
            <a:r>
              <a:rPr lang="en-US" dirty="0"/>
              <a:t>Each setup will  be somewhat unique! </a:t>
            </a:r>
          </a:p>
          <a:p>
            <a:r>
              <a:rPr lang="en-US" dirty="0"/>
              <a:t>Need to consider:</a:t>
            </a:r>
          </a:p>
          <a:p>
            <a:pPr lvl="1"/>
            <a:r>
              <a:rPr lang="en-US" dirty="0"/>
              <a:t>“What is possible!”</a:t>
            </a:r>
          </a:p>
          <a:p>
            <a:pPr lvl="1"/>
            <a:r>
              <a:rPr lang="en-US" dirty="0"/>
              <a:t>“Be creative!”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8512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BFF1227-A077-3038-F6F4-371BF6D71D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200" y="841246"/>
            <a:ext cx="4379573" cy="204121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52CB-AE9A-416E-B968-7BB129CE14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174" y="826136"/>
            <a:ext cx="4891426" cy="4088763"/>
          </a:xfrm>
        </p:spPr>
        <p:txBody>
          <a:bodyPr>
            <a:normAutofit/>
          </a:bodyPr>
          <a:lstStyle/>
          <a:p>
            <a:r>
              <a:rPr lang="en-US" dirty="0"/>
              <a:t>What are your options?</a:t>
            </a:r>
          </a:p>
          <a:p>
            <a:pPr lvl="1"/>
            <a:r>
              <a:rPr lang="en-US" dirty="0"/>
              <a:t>Dedicated space</a:t>
            </a:r>
          </a:p>
          <a:p>
            <a:pPr lvl="2"/>
            <a:r>
              <a:rPr lang="en-US" dirty="0"/>
              <a:t>Yours only or shared space</a:t>
            </a:r>
          </a:p>
          <a:p>
            <a:pPr lvl="3"/>
            <a:r>
              <a:rPr lang="en-US" dirty="0"/>
              <a:t>Partner/kids</a:t>
            </a:r>
          </a:p>
          <a:p>
            <a:pPr lvl="2"/>
            <a:r>
              <a:rPr lang="en-US" dirty="0"/>
              <a:t>Desk/chair</a:t>
            </a:r>
          </a:p>
          <a:p>
            <a:pPr lvl="2"/>
            <a:r>
              <a:rPr lang="en-US" dirty="0"/>
              <a:t>Privacy – visual and auditory</a:t>
            </a:r>
          </a:p>
          <a:p>
            <a:pPr lvl="1"/>
            <a:r>
              <a:rPr lang="en-US" dirty="0"/>
              <a:t>Shared space</a:t>
            </a:r>
          </a:p>
          <a:p>
            <a:pPr lvl="2"/>
            <a:r>
              <a:rPr lang="en-US" dirty="0"/>
              <a:t>Multi-purpose</a:t>
            </a:r>
          </a:p>
          <a:p>
            <a:pPr lvl="2"/>
            <a:r>
              <a:rPr lang="en-US" dirty="0"/>
              <a:t>Kitchen/dining table and chair</a:t>
            </a:r>
          </a:p>
          <a:p>
            <a:pPr lvl="2"/>
            <a:r>
              <a:rPr lang="en-US" dirty="0"/>
              <a:t>Setup and take down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0A4F259-04A7-8B1F-2475-A21039A4C4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822" y="2993876"/>
            <a:ext cx="4379573" cy="2378224"/>
          </a:xfr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05099" y="114300"/>
            <a:ext cx="9039453" cy="581464"/>
          </a:xfrm>
        </p:spPr>
        <p:txBody>
          <a:bodyPr>
            <a:normAutofit fontScale="90000"/>
          </a:bodyPr>
          <a:lstStyle/>
          <a:p>
            <a:r>
              <a:rPr lang="en-US" dirty="0"/>
              <a:t>Step-by-Step Approach - Location</a:t>
            </a:r>
          </a:p>
        </p:txBody>
      </p:sp>
    </p:spTree>
    <p:extLst>
      <p:ext uri="{BB962C8B-B14F-4D97-AF65-F5344CB8AC3E}">
        <p14:creationId xmlns:p14="http://schemas.microsoft.com/office/powerpoint/2010/main" val="260973827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8113" y="910167"/>
            <a:ext cx="4931750" cy="3026833"/>
          </a:xfrm>
        </p:spPr>
        <p:txBody>
          <a:bodyPr>
            <a:no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sz="4000" noProof="1"/>
              <a:t>Office Ergonomics</a:t>
            </a:r>
            <a:br>
              <a:rPr lang="en-US" sz="4000" noProof="1"/>
            </a:br>
            <a:r>
              <a:rPr lang="en-US" sz="4000" noProof="1"/>
              <a:t> Workstation Evaluation 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133A4-568A-671B-7CF8-949DFFB0CD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0" y="254449"/>
            <a:ext cx="3999888" cy="52061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05099" y="114300"/>
            <a:ext cx="9039453" cy="581464"/>
          </a:xfrm>
        </p:spPr>
        <p:txBody>
          <a:bodyPr>
            <a:noAutofit/>
          </a:bodyPr>
          <a:lstStyle/>
          <a:p>
            <a:r>
              <a:rPr lang="en-US" dirty="0"/>
              <a:t>Step-by-Step Approach –Desk/Chair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FF26957-A45E-72AD-AF0F-7971D72FBA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81251" name="Rectangle 3"/>
          <p:cNvSpPr>
            <a:spLocks noGrp="1" noChangeArrowheads="1"/>
          </p:cNvSpPr>
          <p:nvPr>
            <p:ph type="body" sz="quarter" idx="12"/>
          </p:nvPr>
        </p:nvSpPr>
        <p:spPr>
          <a:xfrm>
            <a:off x="417174" y="826136"/>
            <a:ext cx="4891425" cy="4241799"/>
          </a:xfrm>
        </p:spPr>
        <p:txBody>
          <a:bodyPr/>
          <a:lstStyle/>
          <a:p>
            <a:r>
              <a:rPr lang="en-US" noProof="1"/>
              <a:t>Work through desk/chair options:</a:t>
            </a:r>
          </a:p>
          <a:p>
            <a:pPr lvl="1"/>
            <a:r>
              <a:rPr lang="en-US" dirty="0"/>
              <a:t>Adjustable height table/desk and adjustable height chair </a:t>
            </a:r>
          </a:p>
          <a:p>
            <a:pPr lvl="1"/>
            <a:r>
              <a:rPr lang="en-US" noProof="1"/>
              <a:t>Fixed height table/desk and adjustable height chair </a:t>
            </a:r>
          </a:p>
          <a:p>
            <a:pPr lvl="1"/>
            <a:r>
              <a:rPr lang="en-US" dirty="0"/>
              <a:t>Fixed height table/desk and fixed height chair </a:t>
            </a:r>
          </a:p>
          <a:p>
            <a:pPr lvl="1"/>
            <a:r>
              <a:rPr lang="en-US" dirty="0"/>
              <a:t>Couch</a:t>
            </a:r>
          </a:p>
          <a:p>
            <a:pPr lvl="1"/>
            <a:r>
              <a:rPr lang="en-US" dirty="0"/>
              <a:t>Standing </a:t>
            </a:r>
          </a:p>
          <a:p>
            <a:pPr lvl="1"/>
            <a:endParaRPr lang="en-US" noProof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53CF5-FC65-45AC-9B03-5716BF9BB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0" y="869358"/>
            <a:ext cx="5578196" cy="496427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05099" y="114300"/>
            <a:ext cx="9039453" cy="581464"/>
          </a:xfrm>
        </p:spPr>
        <p:txBody>
          <a:bodyPr>
            <a:normAutofit fontScale="90000"/>
          </a:bodyPr>
          <a:lstStyle/>
          <a:p>
            <a:r>
              <a:rPr lang="en-US" dirty="0"/>
              <a:t>Step-by-Step Approach – Desk/Chair</a:t>
            </a:r>
            <a:endParaRPr lang="en-US" noProof="1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EFD6905-7997-45E1-5431-D81C223F23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26" y="826138"/>
            <a:ext cx="4594569" cy="4241800"/>
          </a:xfrm>
        </p:spPr>
      </p:pic>
      <p:sp>
        <p:nvSpPr>
          <p:cNvPr id="181251" name="Rectangle 3"/>
          <p:cNvSpPr>
            <a:spLocks noGrp="1" noChangeArrowheads="1"/>
          </p:cNvSpPr>
          <p:nvPr>
            <p:ph type="body" sz="quarter" idx="12"/>
          </p:nvPr>
        </p:nvSpPr>
        <p:spPr>
          <a:xfrm>
            <a:off x="417174" y="826136"/>
            <a:ext cx="4891425" cy="4241799"/>
          </a:xfrm>
        </p:spPr>
        <p:txBody>
          <a:bodyPr>
            <a:normAutofit/>
          </a:bodyPr>
          <a:lstStyle/>
          <a:p>
            <a:r>
              <a:rPr lang="en-US" dirty="0"/>
              <a:t>Adjustable height table/desk and adjustable height chair</a:t>
            </a:r>
          </a:p>
          <a:p>
            <a:pPr lvl="1"/>
            <a:r>
              <a:rPr lang="en-US" dirty="0"/>
              <a:t>First adjust chair height to place feet directly on floor</a:t>
            </a:r>
          </a:p>
          <a:p>
            <a:pPr lvl="1"/>
            <a:r>
              <a:rPr lang="en-US" dirty="0"/>
              <a:t>Adjust table/desk height so wrists are straight when hands on keyboard</a:t>
            </a:r>
          </a:p>
          <a:p>
            <a:pPr lvl="1"/>
            <a:r>
              <a:rPr lang="en-US" dirty="0"/>
              <a:t>Adjust monitor appropriately</a:t>
            </a:r>
          </a:p>
          <a:p>
            <a:pPr lvl="1"/>
            <a:r>
              <a:rPr lang="en-US" dirty="0"/>
              <a:t>You are good to go!</a:t>
            </a:r>
          </a:p>
          <a:p>
            <a:endParaRPr lang="en-US" dirty="0"/>
          </a:p>
          <a:p>
            <a:pPr lvl="1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020458529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dirty="0"/>
              <a:t>Step-by-Step Approach – Desk/Chair</a:t>
            </a:r>
            <a:endParaRPr lang="en-US" noProof="1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ts val="667"/>
              </a:spcBef>
              <a:spcAft>
                <a:spcPts val="667"/>
              </a:spcAft>
              <a:defRPr/>
            </a:pPr>
            <a:r>
              <a:rPr lang="en-US" sz="2444" noProof="1"/>
              <a:t>Fixed height table/desk and adjustable height chair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noProof="1"/>
              <a:t>Place keyboard/mouse or laptop on fixed heightdesk/table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noProof="1"/>
              <a:t>Adjust chair height so wrists are straight with hands on keyboard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778" noProof="1"/>
              <a:t>If feet come off floor, find a box or stool so feet are not dangling</a:t>
            </a:r>
          </a:p>
          <a:p>
            <a:pPr lvl="1">
              <a:spcBef>
                <a:spcPts val="0"/>
              </a:spcBef>
              <a:spcAft>
                <a:spcPts val="667"/>
              </a:spcAft>
              <a:defRPr/>
            </a:pPr>
            <a:r>
              <a:rPr lang="en-US" sz="2000" dirty="0"/>
              <a:t>Adjust monitor appropriately</a:t>
            </a:r>
          </a:p>
          <a:p>
            <a:pPr lvl="1">
              <a:spcBef>
                <a:spcPts val="0"/>
              </a:spcBef>
              <a:spcAft>
                <a:spcPts val="667"/>
              </a:spcAft>
              <a:defRPr/>
            </a:pPr>
            <a:r>
              <a:rPr lang="en-US" sz="2000" dirty="0"/>
              <a:t>You are good to go!</a:t>
            </a:r>
          </a:p>
          <a:p>
            <a:pPr>
              <a:spcBef>
                <a:spcPts val="667"/>
              </a:spcBef>
              <a:spcAft>
                <a:spcPts val="667"/>
              </a:spcAft>
              <a:defRPr/>
            </a:pPr>
            <a:endParaRPr lang="en-US" sz="2444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54306" y="5409848"/>
            <a:ext cx="405694" cy="305152"/>
          </a:xfrm>
          <a:prstGeom prst="rect">
            <a:avLst/>
          </a:prstGeom>
        </p:spPr>
        <p:txBody>
          <a:bodyPr/>
          <a:lstStyle/>
          <a:p>
            <a:fld id="{D5BBC35B-A44B-4119-B8DA-DE9E3DFADA20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A543C8E-6521-46C4-B717-8FF2241D7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0000" y="910167"/>
            <a:ext cx="4826000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861C781-1184-9FA4-922A-65724B38DD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0000" y="3058583"/>
            <a:ext cx="4826000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676906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889"/>
              </a:spcBef>
              <a:defRPr/>
            </a:pPr>
            <a:r>
              <a:rPr lang="en-US" dirty="0"/>
              <a:t>Step-by-Step Approach – Desk/Chair</a:t>
            </a:r>
            <a:endParaRPr lang="en-US" noProof="1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667" dirty="0"/>
              <a:t>Fixed height table/desk and fixed height chair </a:t>
            </a:r>
          </a:p>
          <a:p>
            <a:pPr lvl="1">
              <a:defRPr/>
            </a:pPr>
            <a:r>
              <a:rPr lang="en-US" sz="2222" dirty="0"/>
              <a:t>Sit in chair and a</a:t>
            </a:r>
            <a:r>
              <a:rPr lang="en-US" sz="2000" dirty="0"/>
              <a:t>ble to:</a:t>
            </a:r>
          </a:p>
          <a:p>
            <a:pPr lvl="2">
              <a:defRPr/>
            </a:pPr>
            <a:r>
              <a:rPr lang="en-US" sz="1778" dirty="0"/>
              <a:t>Sit all way back in chair with lower back supported AND</a:t>
            </a:r>
          </a:p>
          <a:p>
            <a:pPr lvl="2">
              <a:defRPr/>
            </a:pPr>
            <a:r>
              <a:rPr lang="en-US" sz="2000" dirty="0"/>
              <a:t>Feet on floor AND </a:t>
            </a:r>
          </a:p>
          <a:p>
            <a:pPr lvl="2">
              <a:defRPr/>
            </a:pPr>
            <a:r>
              <a:rPr lang="en-US" sz="2000" dirty="0"/>
              <a:t>Wrists straight with keyboard use</a:t>
            </a:r>
          </a:p>
          <a:p>
            <a:pPr lvl="1">
              <a:defRPr/>
            </a:pPr>
            <a:r>
              <a:rPr lang="en-US" sz="2222" dirty="0"/>
              <a:t>You are good to go!</a:t>
            </a:r>
          </a:p>
          <a:p>
            <a:pPr>
              <a:spcBef>
                <a:spcPts val="667"/>
              </a:spcBef>
              <a:spcAft>
                <a:spcPts val="667"/>
              </a:spcAft>
              <a:defRPr/>
            </a:pPr>
            <a:endParaRPr lang="en-US" sz="2667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54306" y="5409848"/>
            <a:ext cx="405694" cy="305152"/>
          </a:xfrm>
          <a:prstGeom prst="rect">
            <a:avLst/>
          </a:prstGeom>
        </p:spPr>
        <p:txBody>
          <a:bodyPr/>
          <a:lstStyle/>
          <a:p>
            <a:fld id="{D5BBC35B-A44B-4119-B8DA-DE9E3DFADA20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5CD9895-04C4-E126-C256-139E30AFB5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0000" y="910167"/>
            <a:ext cx="4826000" cy="389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355690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333"/>
              </a:spcBef>
              <a:defRPr/>
            </a:pPr>
            <a:r>
              <a:rPr lang="en-US" sz="2222" dirty="0"/>
              <a:t>Fixed height table/desk and fixed height chair </a:t>
            </a:r>
          </a:p>
          <a:p>
            <a:pPr lvl="1">
              <a:spcBef>
                <a:spcPts val="333"/>
              </a:spcBef>
              <a:defRPr/>
            </a:pPr>
            <a:r>
              <a:rPr lang="en-US" sz="2000" dirty="0"/>
              <a:t>Sit in chair, if wrists are not straight with keyboard use</a:t>
            </a:r>
          </a:p>
          <a:p>
            <a:pPr lvl="2">
              <a:spcBef>
                <a:spcPts val="333"/>
              </a:spcBef>
              <a:defRPr/>
            </a:pPr>
            <a:r>
              <a:rPr lang="en-US" sz="1778" dirty="0"/>
              <a:t>Need to adjust seated height</a:t>
            </a:r>
          </a:p>
          <a:p>
            <a:pPr lvl="3">
              <a:spcBef>
                <a:spcPts val="333"/>
              </a:spcBef>
              <a:defRPr/>
            </a:pPr>
            <a:r>
              <a:rPr lang="en-US" sz="1556" dirty="0"/>
              <a:t>Look for a different height chair</a:t>
            </a:r>
          </a:p>
          <a:p>
            <a:pPr lvl="3">
              <a:spcBef>
                <a:spcPts val="333"/>
              </a:spcBef>
              <a:defRPr/>
            </a:pPr>
            <a:r>
              <a:rPr lang="en-US" sz="1556" dirty="0"/>
              <a:t>Put a seat cushion in chair</a:t>
            </a:r>
          </a:p>
          <a:p>
            <a:pPr lvl="2">
              <a:spcBef>
                <a:spcPts val="333"/>
              </a:spcBef>
              <a:defRPr/>
            </a:pPr>
            <a:r>
              <a:rPr lang="en-US" sz="1778" dirty="0"/>
              <a:t>If this caused feet to come off floor</a:t>
            </a:r>
          </a:p>
          <a:p>
            <a:pPr lvl="3">
              <a:spcBef>
                <a:spcPts val="333"/>
              </a:spcBef>
              <a:defRPr/>
            </a:pPr>
            <a:r>
              <a:rPr lang="en-US" sz="1333" dirty="0"/>
              <a:t>Find box or stool so feet are not dangling</a:t>
            </a:r>
          </a:p>
          <a:p>
            <a:pPr lvl="1">
              <a:spcBef>
                <a:spcPts val="333"/>
              </a:spcBef>
              <a:defRPr/>
            </a:pPr>
            <a:r>
              <a:rPr lang="en-US" sz="2000" dirty="0"/>
              <a:t>If you are taller individual and table/desk too low</a:t>
            </a:r>
          </a:p>
          <a:p>
            <a:pPr lvl="2">
              <a:spcBef>
                <a:spcPts val="333"/>
              </a:spcBef>
              <a:defRPr/>
            </a:pPr>
            <a:r>
              <a:rPr lang="en-US" sz="1778" dirty="0"/>
              <a:t>May be able to put blocks under desk legs to raise it up</a:t>
            </a:r>
          </a:p>
          <a:p>
            <a:pPr lvl="1">
              <a:spcBef>
                <a:spcPts val="0"/>
              </a:spcBef>
              <a:spcAft>
                <a:spcPts val="667"/>
              </a:spcAft>
              <a:defRPr/>
            </a:pPr>
            <a:r>
              <a:rPr lang="en-US" sz="2000" dirty="0"/>
              <a:t>Adjust monitor appropriately</a:t>
            </a:r>
          </a:p>
          <a:p>
            <a:pPr>
              <a:spcBef>
                <a:spcPts val="667"/>
              </a:spcBef>
              <a:spcAft>
                <a:spcPts val="667"/>
              </a:spcAft>
              <a:defRPr/>
            </a:pPr>
            <a:endParaRPr lang="en-US" sz="2222" dirty="0"/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889"/>
              </a:spcBef>
              <a:defRPr/>
            </a:pPr>
            <a:r>
              <a:rPr lang="en-US" dirty="0"/>
              <a:t>Step-by-Step Approach – Desk/Chair</a:t>
            </a:r>
            <a:endParaRPr lang="en-US" noProof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DD569-5ACA-4E56-86CE-DF2F85F2B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0" y="952500"/>
            <a:ext cx="2878667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B23BA-A94F-4937-A258-587DB4330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5395" y="3365500"/>
            <a:ext cx="2894696" cy="185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6DFE5-BBCA-4628-A231-AFDBA89669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167" y="1000812"/>
            <a:ext cx="2328333" cy="232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4683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44" dirty="0"/>
              <a:t>Are we saying </a:t>
            </a:r>
            <a:r>
              <a:rPr lang="en-US" sz="2444" u="sng" dirty="0"/>
              <a:t>never</a:t>
            </a:r>
            <a:r>
              <a:rPr lang="en-US" sz="2444" dirty="0"/>
              <a:t> sit on couch or easy chair and use laptop?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333" dirty="0"/>
              <a:t>The answer is no!</a:t>
            </a:r>
          </a:p>
          <a:p>
            <a:pPr>
              <a:lnSpc>
                <a:spcPct val="120000"/>
              </a:lnSpc>
              <a:defRPr/>
            </a:pPr>
            <a:r>
              <a:rPr lang="en-US" sz="2444" dirty="0"/>
              <a:t>You can certainly </a:t>
            </a:r>
            <a:r>
              <a:rPr lang="en-US" sz="2444" u="sng" dirty="0"/>
              <a:t>some</a:t>
            </a:r>
            <a:r>
              <a:rPr lang="en-US" sz="2444" dirty="0"/>
              <a:t> of the time use couch or recliner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333" dirty="0"/>
              <a:t>Use pillows under arms to provide support for arms and shoulders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333" dirty="0"/>
              <a:t>May place pillow under laptop to ensure straight wrists with keyboard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333" dirty="0"/>
              <a:t>Angle monitor so for viewing with least amount of head tip forward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333" dirty="0"/>
              <a:t>Sofa servers may work to position laptop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333" dirty="0"/>
              <a:t>Make sure feet and legs are well supported</a:t>
            </a:r>
          </a:p>
          <a:p>
            <a:pPr>
              <a:lnSpc>
                <a:spcPct val="120000"/>
              </a:lnSpc>
              <a:defRPr/>
            </a:pPr>
            <a:endParaRPr lang="en-US" sz="2444" dirty="0"/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endParaRPr lang="en-US" noProof="1"/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889"/>
              </a:spcBef>
              <a:defRPr/>
            </a:pPr>
            <a:r>
              <a:rPr lang="en-US" dirty="0"/>
              <a:t>Step-by-Step Approach – Couch</a:t>
            </a:r>
            <a:endParaRPr lang="en-US" noProof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830A54-8AB7-43EB-B1B4-CB631583C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500" y="2993971"/>
            <a:ext cx="2140500" cy="2507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1A650-991D-4808-9F67-BEDC227F1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3" y="891100"/>
            <a:ext cx="3386667" cy="196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105820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Step-by-Step Approach – Standing</a:t>
            </a:r>
            <a:endParaRPr lang="en-US" noProof="1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As possible, mix in standing when using laptop or desktop </a:t>
            </a:r>
          </a:p>
          <a:p>
            <a:pPr lvl="1"/>
            <a:r>
              <a:rPr lang="en-US" dirty="0"/>
              <a:t>Look for counter or place box on counter</a:t>
            </a:r>
          </a:p>
          <a:p>
            <a:pPr lvl="1"/>
            <a:r>
              <a:rPr lang="en-US" dirty="0"/>
              <a:t>Stand comfortable tall with elbows about 90 degrees</a:t>
            </a:r>
          </a:p>
          <a:p>
            <a:pPr lvl="1"/>
            <a:r>
              <a:rPr lang="en-US" dirty="0"/>
              <a:t>Wrists straight </a:t>
            </a:r>
          </a:p>
          <a:p>
            <a:pPr lvl="1"/>
            <a:r>
              <a:rPr lang="en-US" dirty="0"/>
              <a:t>Angle laptop monitor </a:t>
            </a:r>
          </a:p>
          <a:p>
            <a:r>
              <a:rPr lang="en-US" dirty="0"/>
              <a:t>Good shoes are important for standing</a:t>
            </a:r>
          </a:p>
          <a:p>
            <a:pPr lvl="1"/>
            <a:r>
              <a:rPr lang="en-US" dirty="0"/>
              <a:t>Good walking shoes will be good for standing</a:t>
            </a:r>
          </a:p>
          <a:p>
            <a:pPr lvl="1"/>
            <a:r>
              <a:rPr lang="en-US" dirty="0"/>
              <a:t>Use footrest to alternate one foot up on rest</a:t>
            </a:r>
          </a:p>
          <a:p>
            <a:endParaRPr lang="en-US" dirty="0"/>
          </a:p>
          <a:p>
            <a:pPr lvl="1"/>
            <a:endParaRPr lang="en-US" noProof="1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8431EA-C93A-2E45-AC9A-F3D65F0BE0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30B5300-39BC-A529-303B-F0C678C7F0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54306" y="5409848"/>
            <a:ext cx="405694" cy="305152"/>
          </a:xfrm>
          <a:prstGeom prst="rect">
            <a:avLst/>
          </a:prstGeom>
        </p:spPr>
        <p:txBody>
          <a:bodyPr/>
          <a:lstStyle/>
          <a:p>
            <a:fld id="{D5BBC35B-A44B-4119-B8DA-DE9E3DFADA20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92952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F525C594-4CE6-8E57-19D3-33F88DF816D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7174" y="826137"/>
            <a:ext cx="4040469" cy="40725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Great number of factors in office ergonomics workplace!</a:t>
            </a:r>
          </a:p>
          <a:p>
            <a:pPr>
              <a:defRPr/>
            </a:pPr>
            <a:r>
              <a:rPr lang="en-US" sz="2400" dirty="0"/>
              <a:t>Use ergonomics process to offer solutions that are practical and effective!</a:t>
            </a:r>
          </a:p>
          <a:p>
            <a:pPr>
              <a:defRPr/>
            </a:pPr>
            <a:r>
              <a:rPr lang="en-US" sz="2400" dirty="0"/>
              <a:t>Be more comfortable!</a:t>
            </a:r>
          </a:p>
          <a:p>
            <a:endParaRPr lang="en-US" sz="2400" dirty="0"/>
          </a:p>
        </p:txBody>
      </p:sp>
      <p:pic>
        <p:nvPicPr>
          <p:cNvPr id="9" name="Picture Placeholder 8" descr="A person standing in an office&#10;&#10;Description automatically generated">
            <a:extLst>
              <a:ext uri="{FF2B5EF4-FFF2-40B4-BE49-F238E27FC236}">
                <a16:creationId xmlns:a16="http://schemas.microsoft.com/office/drawing/2014/main" id="{9D4FC008-FEEA-F223-5F42-FD7616D2C3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922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Ergonomics – A Potent Tool!</a:t>
            </a:r>
          </a:p>
        </p:txBody>
      </p:sp>
    </p:spTree>
    <p:extLst>
      <p:ext uri="{BB962C8B-B14F-4D97-AF65-F5344CB8AC3E}">
        <p14:creationId xmlns:p14="http://schemas.microsoft.com/office/powerpoint/2010/main" val="3142026180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583" y="1248834"/>
            <a:ext cx="10160000" cy="194733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6667" dirty="0">
                <a:solidFill>
                  <a:srgbClr val="00682E"/>
                </a:solidFill>
              </a:rPr>
              <a:t>Thanks for your time and attention!</a:t>
            </a:r>
          </a:p>
        </p:txBody>
      </p:sp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172075" y="4381500"/>
            <a:ext cx="5418667" cy="1524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414000" cy="444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799528"/>
            <a:ext cx="6180667" cy="508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1778" dirty="0">
                <a:solidFill>
                  <a:schemeClr val="accent1">
                    <a:lumMod val="75000"/>
                  </a:schemeClr>
                </a:solidFill>
              </a:rPr>
              <a:t>ErgoSystems presents . . .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308" y="1205441"/>
            <a:ext cx="4402667" cy="3132667"/>
          </a:xfrm>
        </p:spPr>
        <p:txBody>
          <a:bodyPr>
            <a:noAutofit/>
          </a:bodyPr>
          <a:lstStyle/>
          <a:p>
            <a:pPr marL="5292" indent="-5292">
              <a:lnSpc>
                <a:spcPct val="90000"/>
              </a:lnSpc>
              <a:buNone/>
              <a:defRPr/>
            </a:pPr>
            <a:r>
              <a:rPr lang="en-US" sz="5333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Practical Approach to Office and Home Office Ergonomics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195DC6-78D9-F3C7-D07A-8BE5727F32C3}"/>
              </a:ext>
            </a:extLst>
          </p:cNvPr>
          <p:cNvSpPr/>
          <p:nvPr/>
        </p:nvSpPr>
        <p:spPr>
          <a:xfrm>
            <a:off x="5384800" y="4481716"/>
            <a:ext cx="4402667" cy="132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015990">
              <a:spcBef>
                <a:spcPct val="50000"/>
              </a:spcBef>
              <a:defRPr/>
            </a:pPr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Mark Anderson, PT, CPE</a:t>
            </a:r>
          </a:p>
          <a:p>
            <a:pPr algn="r" defTabSz="1015990">
              <a:spcBef>
                <a:spcPts val="0"/>
              </a:spcBef>
              <a:defRPr/>
            </a:pPr>
            <a:r>
              <a:rPr lang="en-US" sz="1778" b="1" dirty="0">
                <a:solidFill>
                  <a:schemeClr val="bg1"/>
                </a:solidFill>
                <a:latin typeface="Arial"/>
              </a:rPr>
              <a:t>Physical Therapist and Ergonomist</a:t>
            </a:r>
          </a:p>
          <a:p>
            <a:pPr algn="r" defTabSz="1015990">
              <a:spcBef>
                <a:spcPts val="0"/>
              </a:spcBef>
              <a:defRPr/>
            </a:pPr>
            <a:r>
              <a:rPr lang="en-US" sz="1778" b="1" dirty="0">
                <a:solidFill>
                  <a:schemeClr val="bg1"/>
                </a:solidFill>
                <a:latin typeface="Arial"/>
              </a:rPr>
              <a:t>ErgoSystems Consulting</a:t>
            </a:r>
          </a:p>
          <a:p>
            <a:pPr algn="r" defTabSz="1015990">
              <a:spcBef>
                <a:spcPts val="0"/>
              </a:spcBef>
              <a:defRPr/>
            </a:pPr>
            <a:endParaRPr lang="en-US" sz="1778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353C59-E94E-28DE-FD8E-7DCD294DD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065" y="220702"/>
            <a:ext cx="2143125" cy="742950"/>
          </a:xfrm>
          <a:prstGeom prst="rect">
            <a:avLst/>
          </a:prstGeom>
        </p:spPr>
      </p:pic>
      <p:pic>
        <p:nvPicPr>
          <p:cNvPr id="6" name="Picture 5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E81F1308-BD9D-808F-BE49-EAEDC323A4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920" y="762727"/>
            <a:ext cx="4863587" cy="330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73066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89"/>
              </a:spcBef>
              <a:defRPr/>
            </a:pPr>
            <a:r>
              <a:rPr lang="en-US" noProof="1"/>
              <a:t>Chair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sz="3111" noProof="1"/>
              <a:t>Objectives of chair</a:t>
            </a:r>
          </a:p>
          <a:p>
            <a:pPr lvl="1" eaLnBrk="1" hangingPunct="1">
              <a:defRPr/>
            </a:pPr>
            <a:r>
              <a:rPr lang="en-US" sz="2667" noProof="1"/>
              <a:t>Support body and limbs to provide relief from weight bearing</a:t>
            </a:r>
          </a:p>
          <a:p>
            <a:pPr lvl="1" eaLnBrk="1" hangingPunct="1">
              <a:defRPr/>
            </a:pPr>
            <a:r>
              <a:rPr lang="en-US" sz="2667" noProof="1"/>
              <a:t>Provide stable base or platform for body and limbs</a:t>
            </a:r>
          </a:p>
          <a:p>
            <a:pPr lvl="1" eaLnBrk="1" hangingPunct="1">
              <a:defRPr/>
            </a:pPr>
            <a:r>
              <a:rPr lang="en-US" sz="2667" noProof="1"/>
              <a:t>Position user at correct height and reach relationship to worksurface and tasks at hand</a:t>
            </a:r>
          </a:p>
          <a:p>
            <a:pPr lvl="1" eaLnBrk="1" hangingPunct="1">
              <a:defRPr/>
            </a:pPr>
            <a:r>
              <a:rPr lang="en-US" sz="2667" noProof="1"/>
              <a:t>Allow for easy change in position/movement of user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E2494EB-A8DF-38EA-52CD-4B835769BD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8167"/>
            <a:ext cx="10160000" cy="635000"/>
          </a:xfrm>
        </p:spPr>
        <p:txBody>
          <a:bodyPr>
            <a:normAutofit/>
          </a:bodyPr>
          <a:lstStyle/>
          <a:p>
            <a:r>
              <a:rPr lang="en-US" noProof="1"/>
              <a:t>Adjustment anxiety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8000" y="910167"/>
            <a:ext cx="4318000" cy="3894667"/>
          </a:xfrm>
        </p:spPr>
        <p:txBody>
          <a:bodyPr>
            <a:normAutofit fontScale="77500" lnSpcReduction="20000"/>
          </a:bodyPr>
          <a:lstStyle/>
          <a:p>
            <a:r>
              <a:rPr lang="en-US" noProof="1"/>
              <a:t>Chairs can be pretty expensive</a:t>
            </a:r>
          </a:p>
          <a:p>
            <a:pPr lvl="1"/>
            <a:r>
              <a:rPr lang="en-US" noProof="1"/>
              <a:t>All kinds of bells and whistles</a:t>
            </a:r>
          </a:p>
          <a:p>
            <a:pPr lvl="1"/>
            <a:r>
              <a:rPr lang="en-US" noProof="1"/>
              <a:t>Chair only as good as </a:t>
            </a:r>
            <a:r>
              <a:rPr lang="en-US" dirty="0"/>
              <a:t>how it is adjusted</a:t>
            </a:r>
            <a:endParaRPr lang="en-US" noProof="1"/>
          </a:p>
          <a:p>
            <a:r>
              <a:rPr lang="en-US" noProof="1"/>
              <a:t>Some people have never adjusted their chair</a:t>
            </a:r>
          </a:p>
          <a:p>
            <a:pPr lvl="1"/>
            <a:r>
              <a:rPr lang="en-US" noProof="1"/>
              <a:t>Just sit down and go to work!</a:t>
            </a:r>
          </a:p>
          <a:p>
            <a:r>
              <a:rPr lang="en-US" noProof="1"/>
              <a:t>Bottom line</a:t>
            </a:r>
            <a:endParaRPr lang="en-US" dirty="0"/>
          </a:p>
          <a:p>
            <a:pPr lvl="1"/>
            <a:r>
              <a:rPr lang="en-US" dirty="0"/>
              <a:t>N</a:t>
            </a:r>
            <a:r>
              <a:rPr lang="en-US" noProof="1"/>
              <a:t>eed to </a:t>
            </a:r>
            <a:r>
              <a:rPr lang="en-US" dirty="0"/>
              <a:t>initially </a:t>
            </a:r>
            <a:r>
              <a:rPr lang="en-US" noProof="1"/>
              <a:t>be able to adjust chair to fit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noProof="1"/>
              <a:t>s well as throughout day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DDDD875-2BD7-B10C-BC31-D6CA02C7DF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909638"/>
            <a:ext cx="4495800" cy="389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D1AEEA-1CE6-4E56-A6F1-45D238621F33}:1918"/>
  <p:tag name="ISPRING_SLIDE_INDENT_LEVEL" val="0"/>
  <p:tag name="ISPRING_PRESENTER_ID" val="{2E16479B-B4BF-46BB-A8F1-3D12BD8C3002}"/>
  <p:tag name="ISPRING_CUSTOM_TIMING_USED" val="1"/>
  <p:tag name="GENSWF_ADVANCE_TIME" val="37.957"/>
  <p:tag name="ISPRING_SLIDE_ID_2" val="{BEA41CB0-B2DD-498B-9E3B-E506253983BA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2721F2-DCBC-46C0-9C95-8BE835B74AAA}:611"/>
  <p:tag name="ISPRING_CUSTOM_TIMING_USED" val="1"/>
  <p:tag name="ISPRING_SLIDE_INDENT_LEVEL" val="2"/>
  <p:tag name="GENSWF_ADVANCE_TIME" val="17.294"/>
  <p:tag name="TIMING" val="|0.001|12.737"/>
  <p:tag name="ISPRING_SLIDE_ID_2" val="{7639F7A0-696F-405A-BE8B-4040D7D8937C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82E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14830</TotalTime>
  <Words>1991</Words>
  <Application>Microsoft Office PowerPoint</Application>
  <PresentationFormat>Custom</PresentationFormat>
  <Paragraphs>390</Paragraphs>
  <Slides>79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Arial</vt:lpstr>
      <vt:lpstr>Arial Narrow</vt:lpstr>
      <vt:lpstr>Bradley Hand ITC</vt:lpstr>
      <vt:lpstr>Impact</vt:lpstr>
      <vt:lpstr>Times New Roman</vt:lpstr>
      <vt:lpstr>Verdana</vt:lpstr>
      <vt:lpstr>Wingdings</vt:lpstr>
      <vt:lpstr>Wingdings 2</vt:lpstr>
      <vt:lpstr>Wingdings 3</vt:lpstr>
      <vt:lpstr>Concourse</vt:lpstr>
      <vt:lpstr>ErgoSystems presents . . .</vt:lpstr>
      <vt:lpstr>Instructor Background/Experience</vt:lpstr>
      <vt:lpstr>What do you want to accomplish?</vt:lpstr>
      <vt:lpstr>A careful examination</vt:lpstr>
      <vt:lpstr>In other words . . .</vt:lpstr>
      <vt:lpstr>Maximize comfort? </vt:lpstr>
      <vt:lpstr>Office Ergonomics  Workstation Evaluation Form</vt:lpstr>
      <vt:lpstr>Chair</vt:lpstr>
      <vt:lpstr>Adjustment anxiety</vt:lpstr>
      <vt:lpstr>Seatpan Height</vt:lpstr>
      <vt:lpstr>Seatpan Tilt</vt:lpstr>
      <vt:lpstr>Seatpan Tension</vt:lpstr>
      <vt:lpstr>Seatpan Depth</vt:lpstr>
      <vt:lpstr>Seatpan Fit</vt:lpstr>
      <vt:lpstr>Back Support Height</vt:lpstr>
      <vt:lpstr>Back Support Angle</vt:lpstr>
      <vt:lpstr>Cushion</vt:lpstr>
      <vt:lpstr>Armrests Adjust</vt:lpstr>
      <vt:lpstr>Maintenance </vt:lpstr>
      <vt:lpstr>Sitting styles</vt:lpstr>
      <vt:lpstr>Functional seated positions</vt:lpstr>
      <vt:lpstr>Chair</vt:lpstr>
      <vt:lpstr>Worksurface</vt:lpstr>
      <vt:lpstr>Wrong Desk height</vt:lpstr>
      <vt:lpstr>Sit/Stand Workstations</vt:lpstr>
      <vt:lpstr>Sit/Stand Workstations</vt:lpstr>
      <vt:lpstr>Worksurface</vt:lpstr>
      <vt:lpstr>Foot Support</vt:lpstr>
      <vt:lpstr>Knee/foot clearance</vt:lpstr>
      <vt:lpstr>Foot Support/Clearance</vt:lpstr>
      <vt:lpstr>Computer Equipment</vt:lpstr>
      <vt:lpstr>Keyboards</vt:lpstr>
      <vt:lpstr>Keyboard Technique</vt:lpstr>
      <vt:lpstr>Keyboard Solutions</vt:lpstr>
      <vt:lpstr>Take break</vt:lpstr>
      <vt:lpstr>Stretching – Guidelines</vt:lpstr>
      <vt:lpstr>Keyboard Trays</vt:lpstr>
      <vt:lpstr>Keyboard Tray</vt:lpstr>
      <vt:lpstr>Keyboard</vt:lpstr>
      <vt:lpstr>Pointing device</vt:lpstr>
      <vt:lpstr>Pointing Device Technique</vt:lpstr>
      <vt:lpstr>Mouse</vt:lpstr>
      <vt:lpstr>Computer </vt:lpstr>
      <vt:lpstr>Computer</vt:lpstr>
      <vt:lpstr>Monitor</vt:lpstr>
      <vt:lpstr>Monitor Alignment</vt:lpstr>
      <vt:lpstr>Monitor Height</vt:lpstr>
      <vt:lpstr>Monitor Height</vt:lpstr>
      <vt:lpstr>Monitor Distance</vt:lpstr>
      <vt:lpstr>Monitor Size</vt:lpstr>
      <vt:lpstr>Dual Monitors</vt:lpstr>
      <vt:lpstr>Dual Monitors</vt:lpstr>
      <vt:lpstr>Eye Examinations</vt:lpstr>
      <vt:lpstr>Monitor</vt:lpstr>
      <vt:lpstr>Document holder</vt:lpstr>
      <vt:lpstr>Document Holder</vt:lpstr>
      <vt:lpstr>Telephone</vt:lpstr>
      <vt:lpstr>Webcam</vt:lpstr>
      <vt:lpstr>Telephone/Webcam</vt:lpstr>
      <vt:lpstr>Office equipment</vt:lpstr>
      <vt:lpstr>Storage/Reach zone</vt:lpstr>
      <vt:lpstr>Storage</vt:lpstr>
      <vt:lpstr>Lighting – General and Task</vt:lpstr>
      <vt:lpstr>Illumination</vt:lpstr>
      <vt:lpstr>Recommended Specifications</vt:lpstr>
      <vt:lpstr>Home Office Ergonomics</vt:lpstr>
      <vt:lpstr>Setup of Your Home Office </vt:lpstr>
      <vt:lpstr>Step-by-Step Approach</vt:lpstr>
      <vt:lpstr>Step-by-Step Approach - Location</vt:lpstr>
      <vt:lpstr>Step-by-Step Approach –Desk/Chair</vt:lpstr>
      <vt:lpstr>Step-by-Step Approach – Desk/Chair</vt:lpstr>
      <vt:lpstr>Step-by-Step Approach – Desk/Chair</vt:lpstr>
      <vt:lpstr>Step-by-Step Approach – Desk/Chair</vt:lpstr>
      <vt:lpstr>Step-by-Step Approach – Desk/Chair</vt:lpstr>
      <vt:lpstr>Step-by-Step Approach – Couch</vt:lpstr>
      <vt:lpstr>Step-by-Step Approach – Standing</vt:lpstr>
      <vt:lpstr>Ergonomics – A Potent Tool!</vt:lpstr>
      <vt:lpstr>Thanks for your time and attention!</vt:lpstr>
      <vt:lpstr>ErgoSystems presents . . .</vt:lpstr>
    </vt:vector>
  </TitlesOfParts>
  <Company>ErgoSystems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Processing Supervisor</dc:title>
  <dc:creator>Mark Anderson</dc:creator>
  <cp:lastModifiedBy>Mark Anderson</cp:lastModifiedBy>
  <cp:revision>443</cp:revision>
  <cp:lastPrinted>2001-03-16T22:16:43Z</cp:lastPrinted>
  <dcterms:created xsi:type="dcterms:W3CDTF">2001-01-11T21:35:06Z</dcterms:created>
  <dcterms:modified xsi:type="dcterms:W3CDTF">2023-07-07T20:06:16Z</dcterms:modified>
</cp:coreProperties>
</file>