
<file path=[Content_Types].xml><?xml version="1.0" encoding="utf-8"?>
<Types xmlns="http://schemas.openxmlformats.org/package/2006/content-types">
  <Default Extension="jpeg" ContentType="image/jpeg"/>
  <Default Extension="jpg" ContentType="image/jpeg"/>
  <Default Extension="mpg" ContentType="vide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notesSlides/notesSlide43.xml" ContentType="application/vnd.openxmlformats-officedocument.presentationml.notesSlide+xml"/>
  <Override PartName="/ppt/tags/tag42.xml" ContentType="application/vnd.openxmlformats-officedocument.presentationml.tags+xml"/>
  <Override PartName="/ppt/notesSlides/notesSlide44.xml" ContentType="application/vnd.openxmlformats-officedocument.presentationml.notesSlide+xml"/>
  <Override PartName="/ppt/tags/tag43.xml" ContentType="application/vnd.openxmlformats-officedocument.presentationml.tags+xml"/>
  <Override PartName="/ppt/notesSlides/notesSlide45.xml" ContentType="application/vnd.openxmlformats-officedocument.presentationml.notesSlide+xml"/>
  <Override PartName="/ppt/tags/tag44.xml" ContentType="application/vnd.openxmlformats-officedocument.presentationml.tags+xml"/>
  <Override PartName="/ppt/notesSlides/notesSlide46.xml" ContentType="application/vnd.openxmlformats-officedocument.presentationml.notesSlide+xml"/>
  <Override PartName="/ppt/tags/tag45.xml" ContentType="application/vnd.openxmlformats-officedocument.presentationml.tags+xml"/>
  <Override PartName="/ppt/notesSlides/notesSlide47.xml" ContentType="application/vnd.openxmlformats-officedocument.presentationml.notesSlide+xml"/>
  <Override PartName="/ppt/tags/tag46.xml" ContentType="application/vnd.openxmlformats-officedocument.presentationml.tags+xml"/>
  <Override PartName="/ppt/notesSlides/notesSlide48.xml" ContentType="application/vnd.openxmlformats-officedocument.presentationml.notesSlide+xml"/>
  <Override PartName="/ppt/tags/tag47.xml" ContentType="application/vnd.openxmlformats-officedocument.presentationml.tags+xml"/>
  <Override PartName="/ppt/notesSlides/notesSlide49.xml" ContentType="application/vnd.openxmlformats-officedocument.presentationml.notesSlide+xml"/>
  <Override PartName="/ppt/tags/tag48.xml" ContentType="application/vnd.openxmlformats-officedocument.presentationml.tags+xml"/>
  <Override PartName="/ppt/notesSlides/notesSlide50.xml" ContentType="application/vnd.openxmlformats-officedocument.presentationml.notesSlide+xml"/>
  <Override PartName="/ppt/tags/tag49.xml" ContentType="application/vnd.openxmlformats-officedocument.presentationml.tags+xml"/>
  <Override PartName="/ppt/notesSlides/notesSlide51.xml" ContentType="application/vnd.openxmlformats-officedocument.presentationml.notesSlide+xml"/>
  <Override PartName="/ppt/tags/tag50.xml" ContentType="application/vnd.openxmlformats-officedocument.presentationml.tags+xml"/>
  <Override PartName="/ppt/notesSlides/notesSlide52.xml" ContentType="application/vnd.openxmlformats-officedocument.presentationml.notesSlide+xml"/>
  <Override PartName="/ppt/tags/tag51.xml" ContentType="application/vnd.openxmlformats-officedocument.presentationml.tags+xml"/>
  <Override PartName="/ppt/notesSlides/notesSlide53.xml" ContentType="application/vnd.openxmlformats-officedocument.presentationml.notesSlide+xml"/>
  <Override PartName="/ppt/tags/tag52.xml" ContentType="application/vnd.openxmlformats-officedocument.presentationml.tags+xml"/>
  <Override PartName="/ppt/notesSlides/notesSlide54.xml" ContentType="application/vnd.openxmlformats-officedocument.presentationml.notesSlide+xml"/>
  <Override PartName="/ppt/tags/tag53.xml" ContentType="application/vnd.openxmlformats-officedocument.presentationml.tags+xml"/>
  <Override PartName="/ppt/notesSlides/notesSlide55.xml" ContentType="application/vnd.openxmlformats-officedocument.presentationml.notesSlide+xml"/>
  <Override PartName="/ppt/tags/tag54.xml" ContentType="application/vnd.openxmlformats-officedocument.presentationml.tags+xml"/>
  <Override PartName="/ppt/notesSlides/notesSlide56.xml" ContentType="application/vnd.openxmlformats-officedocument.presentationml.notesSlide+xml"/>
  <Override PartName="/ppt/tags/tag55.xml" ContentType="application/vnd.openxmlformats-officedocument.presentationml.tags+xml"/>
  <Override PartName="/ppt/notesSlides/notesSlide57.xml" ContentType="application/vnd.openxmlformats-officedocument.presentationml.notesSlide+xml"/>
  <Override PartName="/ppt/tags/tag56.xml" ContentType="application/vnd.openxmlformats-officedocument.presentationml.tags+xml"/>
  <Override PartName="/ppt/notesSlides/notesSlide58.xml" ContentType="application/vnd.openxmlformats-officedocument.presentationml.notesSlide+xml"/>
  <Override PartName="/ppt/tags/tag57.xml" ContentType="application/vnd.openxmlformats-officedocument.presentationml.tags+xml"/>
  <Override PartName="/ppt/notesSlides/notesSlide59.xml" ContentType="application/vnd.openxmlformats-officedocument.presentationml.notesSlide+xml"/>
  <Override PartName="/ppt/tags/tag58.xml" ContentType="application/vnd.openxmlformats-officedocument.presentationml.tags+xml"/>
  <Override PartName="/ppt/notesSlides/notesSlide60.xml" ContentType="application/vnd.openxmlformats-officedocument.presentationml.notesSlide+xml"/>
  <Override PartName="/ppt/tags/tag59.xml" ContentType="application/vnd.openxmlformats-officedocument.presentationml.tags+xml"/>
  <Override PartName="/ppt/notesSlides/notesSlide61.xml" ContentType="application/vnd.openxmlformats-officedocument.presentationml.notesSlide+xml"/>
  <Override PartName="/ppt/tags/tag60.xml" ContentType="application/vnd.openxmlformats-officedocument.presentationml.tags+xml"/>
  <Override PartName="/ppt/notesSlides/notesSlide62.xml" ContentType="application/vnd.openxmlformats-officedocument.presentationml.notesSlide+xml"/>
  <Override PartName="/ppt/tags/tag61.xml" ContentType="application/vnd.openxmlformats-officedocument.presentationml.tags+xml"/>
  <Override PartName="/ppt/notesSlides/notesSlide63.xml" ContentType="application/vnd.openxmlformats-officedocument.presentationml.notesSlide+xml"/>
  <Override PartName="/ppt/tags/tag62.xml" ContentType="application/vnd.openxmlformats-officedocument.presentationml.tags+xml"/>
  <Override PartName="/ppt/notesSlides/notesSlide64.xml" ContentType="application/vnd.openxmlformats-officedocument.presentationml.notesSlide+xml"/>
  <Override PartName="/ppt/tags/tag63.xml" ContentType="application/vnd.openxmlformats-officedocument.presentationml.tags+xml"/>
  <Override PartName="/ppt/notesSlides/notesSlide65.xml" ContentType="application/vnd.openxmlformats-officedocument.presentationml.notesSlide+xml"/>
  <Override PartName="/ppt/tags/tag64.xml" ContentType="application/vnd.openxmlformats-officedocument.presentationml.tags+xml"/>
  <Override PartName="/ppt/notesSlides/notesSlide66.xml" ContentType="application/vnd.openxmlformats-officedocument.presentationml.notesSlide+xml"/>
  <Override PartName="/ppt/tags/tag65.xml" ContentType="application/vnd.openxmlformats-officedocument.presentationml.tags+xml"/>
  <Override PartName="/ppt/notesSlides/notesSlide67.xml" ContentType="application/vnd.openxmlformats-officedocument.presentationml.notesSlide+xml"/>
  <Override PartName="/ppt/tags/tag66.xml" ContentType="application/vnd.openxmlformats-officedocument.presentationml.tags+xml"/>
  <Override PartName="/ppt/notesSlides/notesSlide68.xml" ContentType="application/vnd.openxmlformats-officedocument.presentationml.notesSlide+xml"/>
  <Override PartName="/ppt/tags/tag67.xml" ContentType="application/vnd.openxmlformats-officedocument.presentationml.tags+xml"/>
  <Override PartName="/ppt/notesSlides/notesSlide69.xml" ContentType="application/vnd.openxmlformats-officedocument.presentationml.notesSlide+xml"/>
  <Override PartName="/ppt/tags/tag68.xml" ContentType="application/vnd.openxmlformats-officedocument.presentationml.tags+xml"/>
  <Override PartName="/ppt/notesSlides/notesSlide70.xml" ContentType="application/vnd.openxmlformats-officedocument.presentationml.notesSlide+xml"/>
  <Override PartName="/ppt/tags/tag69.xml" ContentType="application/vnd.openxmlformats-officedocument.presentationml.tags+xml"/>
  <Override PartName="/ppt/notesSlides/notesSlide71.xml" ContentType="application/vnd.openxmlformats-officedocument.presentationml.notesSlide+xml"/>
  <Override PartName="/ppt/tags/tag70.xml" ContentType="application/vnd.openxmlformats-officedocument.presentationml.tags+xml"/>
  <Override PartName="/ppt/notesSlides/notesSlide72.xml" ContentType="application/vnd.openxmlformats-officedocument.presentationml.notesSlide+xml"/>
  <Override PartName="/ppt/tags/tag71.xml" ContentType="application/vnd.openxmlformats-officedocument.presentationml.tags+xml"/>
  <Override PartName="/ppt/notesSlides/notesSlide73.xml" ContentType="application/vnd.openxmlformats-officedocument.presentationml.notesSlide+xml"/>
  <Override PartName="/ppt/tags/tag72.xml" ContentType="application/vnd.openxmlformats-officedocument.presentationml.tags+xml"/>
  <Override PartName="/ppt/notesSlides/notesSlide74.xml" ContentType="application/vnd.openxmlformats-officedocument.presentationml.notesSlide+xml"/>
  <Override PartName="/ppt/tags/tag73.xml" ContentType="application/vnd.openxmlformats-officedocument.presentationml.tags+xml"/>
  <Override PartName="/ppt/notesSlides/notesSlide75.xml" ContentType="application/vnd.openxmlformats-officedocument.presentationml.notesSlide+xml"/>
  <Override PartName="/ppt/tags/tag74.xml" ContentType="application/vnd.openxmlformats-officedocument.presentationml.tags+xml"/>
  <Override PartName="/ppt/notesSlides/notesSlide76.xml" ContentType="application/vnd.openxmlformats-officedocument.presentationml.notesSlide+xml"/>
  <Override PartName="/ppt/tags/tag75.xml" ContentType="application/vnd.openxmlformats-officedocument.presentationml.tags+xml"/>
  <Override PartName="/ppt/notesSlides/notesSlide77.xml" ContentType="application/vnd.openxmlformats-officedocument.presentationml.notesSlide+xml"/>
  <Override PartName="/ppt/tags/tag76.xml" ContentType="application/vnd.openxmlformats-officedocument.presentationml.tags+xml"/>
  <Override PartName="/ppt/notesSlides/notesSlide78.xml" ContentType="application/vnd.openxmlformats-officedocument.presentationml.notesSlide+xml"/>
  <Override PartName="/ppt/tags/tag77.xml" ContentType="application/vnd.openxmlformats-officedocument.presentationml.tags+xml"/>
  <Override PartName="/ppt/notesSlides/notesSlide79.xml" ContentType="application/vnd.openxmlformats-officedocument.presentationml.notesSlide+xml"/>
  <Override PartName="/ppt/tags/tag78.xml" ContentType="application/vnd.openxmlformats-officedocument.presentationml.tags+xml"/>
  <Override PartName="/ppt/notesSlides/notesSlide80.xml" ContentType="application/vnd.openxmlformats-officedocument.presentationml.notesSlide+xml"/>
  <Override PartName="/ppt/tags/tag79.xml" ContentType="application/vnd.openxmlformats-officedocument.presentationml.tags+xml"/>
  <Override PartName="/ppt/notesSlides/notesSlide81.xml" ContentType="application/vnd.openxmlformats-officedocument.presentationml.notesSlide+xml"/>
  <Override PartName="/ppt/tags/tag80.xml" ContentType="application/vnd.openxmlformats-officedocument.presentationml.tags+xml"/>
  <Override PartName="/ppt/notesSlides/notesSlide82.xml" ContentType="application/vnd.openxmlformats-officedocument.presentationml.notesSlide+xml"/>
  <Override PartName="/ppt/tags/tag81.xml" ContentType="application/vnd.openxmlformats-officedocument.presentationml.tags+xml"/>
  <Override PartName="/ppt/notesSlides/notesSlide83.xml" ContentType="application/vnd.openxmlformats-officedocument.presentationml.notesSlide+xml"/>
  <Override PartName="/ppt/tags/tag82.xml" ContentType="application/vnd.openxmlformats-officedocument.presentationml.tags+xml"/>
  <Override PartName="/ppt/notesSlides/notesSlide84.xml" ContentType="application/vnd.openxmlformats-officedocument.presentationml.notesSlide+xml"/>
  <Override PartName="/ppt/tags/tag83.xml" ContentType="application/vnd.openxmlformats-officedocument.presentationml.tags+xml"/>
  <Override PartName="/ppt/notesSlides/notesSlide85.xml" ContentType="application/vnd.openxmlformats-officedocument.presentationml.notesSlide+xml"/>
  <Override PartName="/ppt/tags/tag84.xml" ContentType="application/vnd.openxmlformats-officedocument.presentationml.tags+xml"/>
  <Override PartName="/ppt/notesSlides/notesSlide86.xml" ContentType="application/vnd.openxmlformats-officedocument.presentationml.notesSlide+xml"/>
  <Override PartName="/ppt/tags/tag85.xml" ContentType="application/vnd.openxmlformats-officedocument.presentationml.tags+xml"/>
  <Override PartName="/ppt/notesSlides/notesSlide87.xml" ContentType="application/vnd.openxmlformats-officedocument.presentationml.notesSlide+xml"/>
  <Override PartName="/ppt/tags/tag86.xml" ContentType="application/vnd.openxmlformats-officedocument.presentationml.tags+xml"/>
  <Override PartName="/ppt/notesSlides/notesSlide88.xml" ContentType="application/vnd.openxmlformats-officedocument.presentationml.notesSlide+xml"/>
  <Override PartName="/ppt/tags/tag87.xml" ContentType="application/vnd.openxmlformats-officedocument.presentationml.tags+xml"/>
  <Override PartName="/ppt/notesSlides/notesSlide89.xml" ContentType="application/vnd.openxmlformats-officedocument.presentationml.notesSlide+xml"/>
  <Override PartName="/ppt/tags/tag88.xml" ContentType="application/vnd.openxmlformats-officedocument.presentationml.tags+xml"/>
  <Override PartName="/ppt/notesSlides/notesSlide90.xml" ContentType="application/vnd.openxmlformats-officedocument.presentationml.notesSlide+xml"/>
  <Override PartName="/ppt/tags/tag89.xml" ContentType="application/vnd.openxmlformats-officedocument.presentationml.tags+xml"/>
  <Override PartName="/ppt/notesSlides/notesSlide91.xml" ContentType="application/vnd.openxmlformats-officedocument.presentationml.notesSlide+xml"/>
  <Override PartName="/ppt/tags/tag90.xml" ContentType="application/vnd.openxmlformats-officedocument.presentationml.tags+xml"/>
  <Override PartName="/ppt/notesSlides/notesSlide92.xml" ContentType="application/vnd.openxmlformats-officedocument.presentationml.notesSlide+xml"/>
  <Override PartName="/ppt/tags/tag91.xml" ContentType="application/vnd.openxmlformats-officedocument.presentationml.tags+xml"/>
  <Override PartName="/ppt/notesSlides/notesSlide93.xml" ContentType="application/vnd.openxmlformats-officedocument.presentationml.notesSlide+xml"/>
  <Override PartName="/ppt/tags/tag92.xml" ContentType="application/vnd.openxmlformats-officedocument.presentationml.tags+xml"/>
  <Override PartName="/ppt/notesSlides/notesSlide94.xml" ContentType="application/vnd.openxmlformats-officedocument.presentationml.notesSlide+xml"/>
  <Override PartName="/ppt/tags/tag93.xml" ContentType="application/vnd.openxmlformats-officedocument.presentationml.tags+xml"/>
  <Override PartName="/ppt/notesSlides/notesSlide95.xml" ContentType="application/vnd.openxmlformats-officedocument.presentationml.notesSlide+xml"/>
  <Override PartName="/ppt/tags/tag94.xml" ContentType="application/vnd.openxmlformats-officedocument.presentationml.tags+xml"/>
  <Override PartName="/ppt/notesSlides/notesSlide96.xml" ContentType="application/vnd.openxmlformats-officedocument.presentationml.notesSlide+xml"/>
  <Override PartName="/ppt/tags/tag95.xml" ContentType="application/vnd.openxmlformats-officedocument.presentationml.tags+xml"/>
  <Override PartName="/ppt/notesSlides/notesSlide97.xml" ContentType="application/vnd.openxmlformats-officedocument.presentationml.notesSlide+xml"/>
  <Override PartName="/ppt/tags/tag96.xml" ContentType="application/vnd.openxmlformats-officedocument.presentationml.tags+xml"/>
  <Override PartName="/ppt/notesSlides/notesSlide98.xml" ContentType="application/vnd.openxmlformats-officedocument.presentationml.notesSlide+xml"/>
  <Override PartName="/ppt/tags/tag97.xml" ContentType="application/vnd.openxmlformats-officedocument.presentationml.tags+xml"/>
  <Override PartName="/ppt/notesSlides/notesSlide99.xml" ContentType="application/vnd.openxmlformats-officedocument.presentationml.notesSlide+xml"/>
  <Override PartName="/ppt/tags/tag98.xml" ContentType="application/vnd.openxmlformats-officedocument.presentationml.tags+xml"/>
  <Override PartName="/ppt/notesSlides/notesSlide100.xml" ContentType="application/vnd.openxmlformats-officedocument.presentationml.notesSlide+xml"/>
  <Override PartName="/ppt/tags/tag99.xml" ContentType="application/vnd.openxmlformats-officedocument.presentationml.tags+xml"/>
  <Override PartName="/ppt/notesSlides/notesSlide101.xml" ContentType="application/vnd.openxmlformats-officedocument.presentationml.notesSlide+xml"/>
  <Override PartName="/ppt/tags/tag100.xml" ContentType="application/vnd.openxmlformats-officedocument.presentationml.tags+xml"/>
  <Override PartName="/ppt/notesSlides/notesSlide102.xml" ContentType="application/vnd.openxmlformats-officedocument.presentationml.notesSlide+xml"/>
  <Override PartName="/ppt/tags/tag101.xml" ContentType="application/vnd.openxmlformats-officedocument.presentationml.tags+xml"/>
  <Override PartName="/ppt/notesSlides/notesSlide103.xml" ContentType="application/vnd.openxmlformats-officedocument.presentationml.notesSlide+xml"/>
  <Override PartName="/ppt/tags/tag102.xml" ContentType="application/vnd.openxmlformats-officedocument.presentationml.tags+xml"/>
  <Override PartName="/ppt/notesSlides/notesSlide104.xml" ContentType="application/vnd.openxmlformats-officedocument.presentationml.notesSlide+xml"/>
  <Override PartName="/ppt/tags/tag103.xml" ContentType="application/vnd.openxmlformats-officedocument.presentationml.tags+xml"/>
  <Override PartName="/ppt/notesSlides/notesSlide105.xml" ContentType="application/vnd.openxmlformats-officedocument.presentationml.notesSlide+xml"/>
  <Override PartName="/ppt/tags/tag104.xml" ContentType="application/vnd.openxmlformats-officedocument.presentationml.tags+xml"/>
  <Override PartName="/ppt/notesSlides/notesSlide106.xml" ContentType="application/vnd.openxmlformats-officedocument.presentationml.notesSlide+xml"/>
  <Override PartName="/ppt/tags/tag105.xml" ContentType="application/vnd.openxmlformats-officedocument.presentationml.tags+xml"/>
  <Override PartName="/ppt/notesSlides/notesSlide107.xml" ContentType="application/vnd.openxmlformats-officedocument.presentationml.notesSlide+xml"/>
  <Override PartName="/ppt/tags/tag106.xml" ContentType="application/vnd.openxmlformats-officedocument.presentationml.tags+xml"/>
  <Override PartName="/ppt/notesSlides/notesSlide108.xml" ContentType="application/vnd.openxmlformats-officedocument.presentationml.notesSlide+xml"/>
  <Override PartName="/ppt/tags/tag107.xml" ContentType="application/vnd.openxmlformats-officedocument.presentationml.tags+xml"/>
  <Override PartName="/ppt/notesSlides/notesSlide109.xml" ContentType="application/vnd.openxmlformats-officedocument.presentationml.notesSlide+xml"/>
  <Override PartName="/ppt/tags/tag108.xml" ContentType="application/vnd.openxmlformats-officedocument.presentationml.tags+xml"/>
  <Override PartName="/ppt/notesSlides/notesSlide110.xml" ContentType="application/vnd.openxmlformats-officedocument.presentationml.notesSlide+xml"/>
  <Override PartName="/ppt/tags/tag109.xml" ContentType="application/vnd.openxmlformats-officedocument.presentationml.tags+xml"/>
  <Override PartName="/ppt/notesSlides/notesSlide111.xml" ContentType="application/vnd.openxmlformats-officedocument.presentationml.notesSlide+xml"/>
  <Override PartName="/ppt/tags/tag110.xml" ContentType="application/vnd.openxmlformats-officedocument.presentationml.tags+xml"/>
  <Override PartName="/ppt/notesSlides/notesSlide112.xml" ContentType="application/vnd.openxmlformats-officedocument.presentationml.notesSlide+xml"/>
  <Override PartName="/ppt/tags/tag111.xml" ContentType="application/vnd.openxmlformats-officedocument.presentationml.tags+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115"/>
  </p:notesMasterIdLst>
  <p:sldIdLst>
    <p:sldId id="579" r:id="rId2"/>
    <p:sldId id="1997" r:id="rId3"/>
    <p:sldId id="1991" r:id="rId4"/>
    <p:sldId id="1992" r:id="rId5"/>
    <p:sldId id="421" r:id="rId6"/>
    <p:sldId id="422" r:id="rId7"/>
    <p:sldId id="423" r:id="rId8"/>
    <p:sldId id="424" r:id="rId9"/>
    <p:sldId id="425" r:id="rId10"/>
    <p:sldId id="426" r:id="rId11"/>
    <p:sldId id="427" r:id="rId12"/>
    <p:sldId id="428" r:id="rId13"/>
    <p:sldId id="578" r:id="rId14"/>
    <p:sldId id="430" r:id="rId15"/>
    <p:sldId id="431" r:id="rId16"/>
    <p:sldId id="432" r:id="rId17"/>
    <p:sldId id="433" r:id="rId18"/>
    <p:sldId id="434" r:id="rId19"/>
    <p:sldId id="435" r:id="rId20"/>
    <p:sldId id="436" r:id="rId21"/>
    <p:sldId id="437" r:id="rId22"/>
    <p:sldId id="438" r:id="rId23"/>
    <p:sldId id="439" r:id="rId24"/>
    <p:sldId id="442" r:id="rId25"/>
    <p:sldId id="440" r:id="rId26"/>
    <p:sldId id="554" r:id="rId27"/>
    <p:sldId id="561" r:id="rId28"/>
    <p:sldId id="447" r:id="rId29"/>
    <p:sldId id="448" r:id="rId30"/>
    <p:sldId id="563" r:id="rId31"/>
    <p:sldId id="451" r:id="rId32"/>
    <p:sldId id="288" r:id="rId33"/>
    <p:sldId id="452" r:id="rId34"/>
    <p:sldId id="453" r:id="rId35"/>
    <p:sldId id="290" r:id="rId36"/>
    <p:sldId id="454" r:id="rId37"/>
    <p:sldId id="457" r:id="rId38"/>
    <p:sldId id="455" r:id="rId39"/>
    <p:sldId id="456" r:id="rId40"/>
    <p:sldId id="458" r:id="rId41"/>
    <p:sldId id="459" r:id="rId42"/>
    <p:sldId id="460" r:id="rId43"/>
    <p:sldId id="565" r:id="rId44"/>
    <p:sldId id="461" r:id="rId45"/>
    <p:sldId id="462" r:id="rId46"/>
    <p:sldId id="463" r:id="rId47"/>
    <p:sldId id="464" r:id="rId48"/>
    <p:sldId id="299" r:id="rId49"/>
    <p:sldId id="465" r:id="rId50"/>
    <p:sldId id="467" r:id="rId51"/>
    <p:sldId id="466" r:id="rId52"/>
    <p:sldId id="468" r:id="rId53"/>
    <p:sldId id="302" r:id="rId54"/>
    <p:sldId id="469" r:id="rId55"/>
    <p:sldId id="471" r:id="rId56"/>
    <p:sldId id="470" r:id="rId57"/>
    <p:sldId id="472" r:id="rId58"/>
    <p:sldId id="473" r:id="rId59"/>
    <p:sldId id="566" r:id="rId60"/>
    <p:sldId id="306" r:id="rId61"/>
    <p:sldId id="474" r:id="rId62"/>
    <p:sldId id="476" r:id="rId63"/>
    <p:sldId id="475" r:id="rId64"/>
    <p:sldId id="478" r:id="rId65"/>
    <p:sldId id="1993" r:id="rId66"/>
    <p:sldId id="477" r:id="rId67"/>
    <p:sldId id="479" r:id="rId68"/>
    <p:sldId id="480" r:id="rId69"/>
    <p:sldId id="567" r:id="rId70"/>
    <p:sldId id="481" r:id="rId71"/>
    <p:sldId id="313" r:id="rId72"/>
    <p:sldId id="482" r:id="rId73"/>
    <p:sldId id="483" r:id="rId74"/>
    <p:sldId id="484" r:id="rId75"/>
    <p:sldId id="486" r:id="rId76"/>
    <p:sldId id="485" r:id="rId77"/>
    <p:sldId id="487" r:id="rId78"/>
    <p:sldId id="319" r:id="rId79"/>
    <p:sldId id="490" r:id="rId80"/>
    <p:sldId id="488" r:id="rId81"/>
    <p:sldId id="568" r:id="rId82"/>
    <p:sldId id="489" r:id="rId83"/>
    <p:sldId id="491" r:id="rId84"/>
    <p:sldId id="494" r:id="rId85"/>
    <p:sldId id="493" r:id="rId86"/>
    <p:sldId id="492" r:id="rId87"/>
    <p:sldId id="495" r:id="rId88"/>
    <p:sldId id="496" r:id="rId89"/>
    <p:sldId id="325" r:id="rId90"/>
    <p:sldId id="570" r:id="rId91"/>
    <p:sldId id="326" r:id="rId92"/>
    <p:sldId id="1994" r:id="rId93"/>
    <p:sldId id="1995" r:id="rId94"/>
    <p:sldId id="1996" r:id="rId95"/>
    <p:sldId id="497" r:id="rId96"/>
    <p:sldId id="498" r:id="rId97"/>
    <p:sldId id="499" r:id="rId98"/>
    <p:sldId id="501" r:id="rId99"/>
    <p:sldId id="500" r:id="rId100"/>
    <p:sldId id="417" r:id="rId101"/>
    <p:sldId id="502" r:id="rId102"/>
    <p:sldId id="333" r:id="rId103"/>
    <p:sldId id="571" r:id="rId104"/>
    <p:sldId id="335" r:id="rId105"/>
    <p:sldId id="504" r:id="rId106"/>
    <p:sldId id="416" r:id="rId107"/>
    <p:sldId id="530" r:id="rId108"/>
    <p:sldId id="532" r:id="rId109"/>
    <p:sldId id="1918" r:id="rId110"/>
    <p:sldId id="1982" r:id="rId111"/>
    <p:sldId id="1983" r:id="rId112"/>
    <p:sldId id="1483" r:id="rId113"/>
    <p:sldId id="1948" r:id="rId114"/>
  </p:sldIdLst>
  <p:sldSz cx="12192000" cy="6858000"/>
  <p:notesSz cx="6858000" cy="9144000"/>
  <p:custDataLst>
    <p:tags r:id="rId116"/>
  </p:custDataLst>
  <p:defaultTextStyle>
    <a:defPPr>
      <a:defRPr lang="en-US"/>
    </a:defPPr>
    <a:lvl1pPr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9pPr>
  </p:defaultTextStyle>
  <p:extLst>
    <p:ext uri="{521415D9-36F7-43E2-AB2F-B90AF26B5E84}">
      <p14:sectionLst xmlns:p14="http://schemas.microsoft.com/office/powerpoint/2010/main">
        <p14:section name="Title Slide" id="{960EA61E-9415-4898-B9A7-CB463204DA87}">
          <p14:sldIdLst>
            <p14:sldId id="579"/>
          </p14:sldIdLst>
        </p14:section>
        <p14:section name="Instructor Bio" id="{48000429-3C8B-4BD2-9C50-F35D76BA3FD4}">
          <p14:sldIdLst>
            <p14:sldId id="1997"/>
          </p14:sldIdLst>
        </p14:section>
        <p14:section name="USDA ARS MWA" id="{0DFBF087-3643-48FF-8A65-F9BA287A84FD}">
          <p14:sldIdLst>
            <p14:sldId id="1991"/>
            <p14:sldId id="1992"/>
          </p14:sldIdLst>
        </p14:section>
        <p14:section name="Successful Workplace" id="{353001B8-4EBD-4E65-98A1-6CFFB9A0B2BF}">
          <p14:sldIdLst>
            <p14:sldId id="421"/>
            <p14:sldId id="422"/>
            <p14:sldId id="423"/>
          </p14:sldIdLst>
        </p14:section>
        <p14:section name="Objectives" id="{88E52993-6F1F-44D2-989D-DDD16BFB5C17}">
          <p14:sldIdLst>
            <p14:sldId id="424"/>
            <p14:sldId id="425"/>
          </p14:sldIdLst>
        </p14:section>
        <p14:section name="Ergonomics Defined" id="{B711BE81-0C97-4990-A6AC-6D0A10B865AF}">
          <p14:sldIdLst>
            <p14:sldId id="426"/>
            <p14:sldId id="427"/>
            <p14:sldId id="428"/>
          </p14:sldIdLst>
        </p14:section>
        <p14:section name="Ergonomics Principles" id="{32DDA4D1-F15E-4ACE-A8B8-F8F77DBFC2BF}">
          <p14:sldIdLst>
            <p14:sldId id="578"/>
            <p14:sldId id="430"/>
            <p14:sldId id="431"/>
            <p14:sldId id="432"/>
            <p14:sldId id="433"/>
            <p14:sldId id="434"/>
            <p14:sldId id="435"/>
            <p14:sldId id="436"/>
            <p14:sldId id="437"/>
            <p14:sldId id="438"/>
            <p14:sldId id="439"/>
            <p14:sldId id="442"/>
            <p14:sldId id="440"/>
            <p14:sldId id="554"/>
            <p14:sldId id="561"/>
          </p14:sldIdLst>
        </p14:section>
        <p14:section name="WMSDs" id="{953B8C9B-276D-4FB6-BD22-250FDF8EE183}">
          <p14:sldIdLst/>
        </p14:section>
        <p14:section name="Warm-up Stretching" id="{D1991C6A-F4EE-45EA-ACF1-216A250A0CDC}">
          <p14:sldIdLst>
            <p14:sldId id="447"/>
            <p14:sldId id="448"/>
            <p14:sldId id="563"/>
          </p14:sldIdLst>
        </p14:section>
        <p14:section name="Physical Fitness Health/Wellness" id="{1DC3D63C-AA1E-4D76-86E2-27E6ACE7F1C2}">
          <p14:sldIdLst>
            <p14:sldId id="451"/>
            <p14:sldId id="288"/>
            <p14:sldId id="452"/>
          </p14:sldIdLst>
        </p14:section>
        <p14:section name="Ergonomics Workstation Assessment" id="{FA1BCBD3-DB0E-471B-91BD-FD0C56D5A48A}">
          <p14:sldIdLst>
            <p14:sldId id="453"/>
            <p14:sldId id="290"/>
            <p14:sldId id="454"/>
            <p14:sldId id="457"/>
            <p14:sldId id="455"/>
            <p14:sldId id="456"/>
            <p14:sldId id="458"/>
            <p14:sldId id="459"/>
            <p14:sldId id="460"/>
            <p14:sldId id="565"/>
            <p14:sldId id="461"/>
          </p14:sldIdLst>
        </p14:section>
        <p14:section name="Workbenches, Stools, Footrests" id="{83CA5EEB-9F7A-4EC1-9284-199881740539}">
          <p14:sldIdLst>
            <p14:sldId id="462"/>
            <p14:sldId id="463"/>
            <p14:sldId id="464"/>
            <p14:sldId id="299"/>
            <p14:sldId id="465"/>
            <p14:sldId id="467"/>
            <p14:sldId id="466"/>
            <p14:sldId id="468"/>
            <p14:sldId id="302"/>
            <p14:sldId id="469"/>
            <p14:sldId id="471"/>
            <p14:sldId id="470"/>
            <p14:sldId id="472"/>
            <p14:sldId id="473"/>
            <p14:sldId id="566"/>
          </p14:sldIdLst>
        </p14:section>
        <p14:section name="Pipetting" id="{724414BC-5E76-4736-8E60-639B4B5F907B}">
          <p14:sldIdLst>
            <p14:sldId id="306"/>
            <p14:sldId id="474"/>
            <p14:sldId id="476"/>
            <p14:sldId id="475"/>
            <p14:sldId id="478"/>
            <p14:sldId id="1993"/>
            <p14:sldId id="477"/>
            <p14:sldId id="479"/>
            <p14:sldId id="480"/>
            <p14:sldId id="567"/>
          </p14:sldIdLst>
        </p14:section>
        <p14:section name="Microscopy" id="{2B17BE61-6D51-4876-AF67-21C610EC4015}">
          <p14:sldIdLst>
            <p14:sldId id="481"/>
            <p14:sldId id="313"/>
            <p14:sldId id="482"/>
            <p14:sldId id="483"/>
            <p14:sldId id="484"/>
            <p14:sldId id="486"/>
            <p14:sldId id="485"/>
            <p14:sldId id="487"/>
            <p14:sldId id="319"/>
            <p14:sldId id="490"/>
            <p14:sldId id="488"/>
            <p14:sldId id="568"/>
          </p14:sldIdLst>
        </p14:section>
        <p14:section name="Biological Safety Cabinets" id="{7A933A8F-203E-4C35-A177-EABED9C9A564}">
          <p14:sldIdLst>
            <p14:sldId id="489"/>
            <p14:sldId id="491"/>
            <p14:sldId id="494"/>
            <p14:sldId id="493"/>
            <p14:sldId id="492"/>
          </p14:sldIdLst>
        </p14:section>
        <p14:section name="Test Tube Handling" id="{871D7370-F7BD-43B7-A052-BF586C958D5D}">
          <p14:sldIdLst>
            <p14:sldId id="495"/>
            <p14:sldId id="496"/>
            <p14:sldId id="325"/>
            <p14:sldId id="570"/>
          </p14:sldIdLst>
        </p14:section>
        <p14:section name="Material and Equipment Handling" id="{93BEBDE8-08FE-4EE6-B55D-262058FA5283}">
          <p14:sldIdLst>
            <p14:sldId id="326"/>
            <p14:sldId id="1994"/>
            <p14:sldId id="1995"/>
            <p14:sldId id="1996"/>
            <p14:sldId id="497"/>
            <p14:sldId id="498"/>
            <p14:sldId id="499"/>
            <p14:sldId id="501"/>
            <p14:sldId id="500"/>
            <p14:sldId id="417"/>
            <p14:sldId id="502"/>
            <p14:sldId id="333"/>
            <p14:sldId id="571"/>
          </p14:sldIdLst>
        </p14:section>
        <p14:section name="Available Services" id="{9CD50E07-7BB5-4C68-9F31-D492B984651B}">
          <p14:sldIdLst/>
        </p14:section>
        <p14:section name="Summary and Close" id="{6AC1D408-2931-4822-AE13-5C002F029BD6}">
          <p14:sldIdLst>
            <p14:sldId id="335"/>
            <p14:sldId id="504"/>
            <p14:sldId id="416"/>
          </p14:sldIdLst>
        </p14:section>
        <p14:section name="Resources" id="{EC1627AF-6F8C-4E3C-94B9-F7848834682D}">
          <p14:sldIdLst>
            <p14:sldId id="530"/>
          </p14:sldIdLst>
        </p14:section>
        <p14:section name="Menu" id="{6370697B-A7C6-4E22-8D50-FE1236CAE5F7}">
          <p14:sldIdLst>
            <p14:sldId id="532"/>
          </p14:sldIdLst>
        </p14:section>
        <p14:section name="Instructor Bio" id="{6595EB06-E0FF-4ECC-929B-0AE41FB85527}">
          <p14:sldIdLst>
            <p14:sldId id="1918"/>
          </p14:sldIdLst>
        </p14:section>
        <p14:section name="Stretching" id="{0E0BCEA9-E8CD-47C8-81E9-058A6EC43F84}">
          <p14:sldIdLst>
            <p14:sldId id="1982"/>
            <p14:sldId id="1983"/>
            <p14:sldId id="1483"/>
            <p14:sldId id="1948"/>
          </p14:sldIdLst>
        </p14:section>
      </p14:sectionLst>
    </p:ext>
    <p:ext uri="{EFAFB233-063F-42B5-8137-9DF3F51BA10A}">
      <p15:sldGuideLst xmlns:p15="http://schemas.microsoft.com/office/powerpoint/2012/main">
        <p15:guide id="1" orient="horz" pos="230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571"/>
    <a:srgbClr val="7FB32B"/>
    <a:srgbClr val="8EB65E"/>
    <a:srgbClr val="96BD5B"/>
    <a:srgbClr val="96BD51"/>
    <a:srgbClr val="96BD3E"/>
    <a:srgbClr val="88C02E"/>
    <a:srgbClr val="94CF35"/>
    <a:srgbClr val="86BD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20" autoAdjust="0"/>
    <p:restoredTop sz="66261" autoAdjust="0"/>
  </p:normalViewPr>
  <p:slideViewPr>
    <p:cSldViewPr showGuides="1">
      <p:cViewPr varScale="1">
        <p:scale>
          <a:sx n="69" d="100"/>
          <a:sy n="69" d="100"/>
        </p:scale>
        <p:origin x="1338" y="78"/>
      </p:cViewPr>
      <p:guideLst>
        <p:guide orient="horz" pos="2304"/>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F968DC-E97C-426C-9EA3-0B93109E7F3A}" type="doc">
      <dgm:prSet loTypeId="urn:microsoft.com/office/officeart/2005/8/layout/radial6" loCatId="cycle" qsTypeId="urn:microsoft.com/office/officeart/2005/8/quickstyle/simple1" qsCatId="simple" csTypeId="urn:microsoft.com/office/officeart/2005/8/colors/accent0_1" csCatId="mainScheme" phldr="1"/>
      <dgm:spPr/>
      <dgm:t>
        <a:bodyPr/>
        <a:lstStyle/>
        <a:p>
          <a:endParaRPr lang="en-US"/>
        </a:p>
      </dgm:t>
    </dgm:pt>
    <dgm:pt modelId="{708CFF41-315E-41FA-8CBE-98203BFC3034}">
      <dgm:prSet phldrT="[Text]" custT="1"/>
      <dgm:spPr/>
      <dgm:t>
        <a:bodyPr lIns="35560"/>
        <a:lstStyle/>
        <a:p>
          <a:r>
            <a:rPr lang="en-US" sz="2800" b="1"/>
            <a:t>Ergonomics</a:t>
          </a:r>
          <a:endParaRPr lang="en-US" sz="1900" b="1" dirty="0"/>
        </a:p>
      </dgm:t>
      <dgm:extLst>
        <a:ext uri="{E40237B7-FDA0-4F09-8148-C483321AD2D9}">
          <dgm14:cNvPr xmlns:dgm14="http://schemas.microsoft.com/office/drawing/2010/diagram" id="0" name="" descr="Figure of ergonomics principles"/>
        </a:ext>
      </dgm:extLst>
    </dgm:pt>
    <dgm:pt modelId="{2A6982AA-81FC-4FF1-8819-98D1B8DF02E7}" type="parTrans" cxnId="{47816180-0360-44B2-8A49-39E2890EA1E2}">
      <dgm:prSet/>
      <dgm:spPr/>
      <dgm:t>
        <a:bodyPr/>
        <a:lstStyle/>
        <a:p>
          <a:endParaRPr lang="en-US" b="1"/>
        </a:p>
      </dgm:t>
    </dgm:pt>
    <dgm:pt modelId="{7E20ADC0-233C-4F95-85DB-CB01A6541A9A}" type="sibTrans" cxnId="{47816180-0360-44B2-8A49-39E2890EA1E2}">
      <dgm:prSet/>
      <dgm:spPr/>
      <dgm:t>
        <a:bodyPr/>
        <a:lstStyle/>
        <a:p>
          <a:endParaRPr lang="en-US" b="1"/>
        </a:p>
      </dgm:t>
    </dgm:pt>
    <dgm:pt modelId="{18BDCDD0-62B5-4FAF-A5E4-493E0F1F9D0A}">
      <dgm:prSet phldrT="[Text]"/>
      <dgm:spPr/>
      <dgm:t>
        <a:bodyPr/>
        <a:lstStyle/>
        <a:p>
          <a:r>
            <a:rPr lang="en-US" b="1"/>
            <a:t>Neutral Position</a:t>
          </a:r>
          <a:endParaRPr lang="en-US" b="1" dirty="0"/>
        </a:p>
      </dgm:t>
    </dgm:pt>
    <dgm:pt modelId="{5BAB01CA-C180-470F-A0EC-27D9AE3347E5}" type="parTrans" cxnId="{03F442C5-7E20-4020-881A-B0DA8D21E8EB}">
      <dgm:prSet/>
      <dgm:spPr/>
      <dgm:t>
        <a:bodyPr/>
        <a:lstStyle/>
        <a:p>
          <a:endParaRPr lang="en-US" b="1"/>
        </a:p>
      </dgm:t>
    </dgm:pt>
    <dgm:pt modelId="{E9B12D7B-7198-425E-827D-AD81C6E24A22}" type="sibTrans" cxnId="{03F442C5-7E20-4020-881A-B0DA8D21E8EB}">
      <dgm:prSet/>
      <dgm:spPr/>
      <dgm:t>
        <a:bodyPr/>
        <a:lstStyle/>
        <a:p>
          <a:endParaRPr lang="en-US" b="1"/>
        </a:p>
      </dgm:t>
    </dgm:pt>
    <dgm:pt modelId="{9D08B6AF-A06F-4542-8E36-1C6A72D626EE}">
      <dgm:prSet phldrT="[Text]"/>
      <dgm:spPr/>
      <dgm:t>
        <a:bodyPr/>
        <a:lstStyle/>
        <a:p>
          <a:r>
            <a:rPr lang="en-US" b="1"/>
            <a:t>Reach Zone</a:t>
          </a:r>
          <a:endParaRPr lang="en-US" b="1" dirty="0"/>
        </a:p>
      </dgm:t>
    </dgm:pt>
    <dgm:pt modelId="{7C45ECF8-28F1-4378-B778-8C87A38C9009}" type="parTrans" cxnId="{0E346A0B-7AE6-4514-B58C-F39E10A26848}">
      <dgm:prSet/>
      <dgm:spPr/>
      <dgm:t>
        <a:bodyPr/>
        <a:lstStyle/>
        <a:p>
          <a:endParaRPr lang="en-US" b="1"/>
        </a:p>
      </dgm:t>
    </dgm:pt>
    <dgm:pt modelId="{8E5EDA24-719A-46D3-AF88-605DB593A5B3}" type="sibTrans" cxnId="{0E346A0B-7AE6-4514-B58C-F39E10A26848}">
      <dgm:prSet/>
      <dgm:spPr/>
      <dgm:t>
        <a:bodyPr/>
        <a:lstStyle/>
        <a:p>
          <a:endParaRPr lang="en-US" b="1"/>
        </a:p>
      </dgm:t>
    </dgm:pt>
    <dgm:pt modelId="{FEF422B5-B138-4D57-980A-632E45D9776D}">
      <dgm:prSet phldrT="[Text]"/>
      <dgm:spPr/>
      <dgm:t>
        <a:bodyPr/>
        <a:lstStyle/>
        <a:p>
          <a:r>
            <a:rPr lang="en-US" b="1"/>
            <a:t>Power Position</a:t>
          </a:r>
          <a:endParaRPr lang="en-US" b="1" dirty="0"/>
        </a:p>
      </dgm:t>
    </dgm:pt>
    <dgm:pt modelId="{FEDECA2B-1486-43EE-AF09-0D1A78CA7032}" type="parTrans" cxnId="{4DC71472-ED3C-4C2A-A823-5A6B9AE7A2CA}">
      <dgm:prSet/>
      <dgm:spPr/>
      <dgm:t>
        <a:bodyPr/>
        <a:lstStyle/>
        <a:p>
          <a:endParaRPr lang="en-US" b="1"/>
        </a:p>
      </dgm:t>
    </dgm:pt>
    <dgm:pt modelId="{D900BE92-73CA-4A6C-B42D-FF30B8E32645}" type="sibTrans" cxnId="{4DC71472-ED3C-4C2A-A823-5A6B9AE7A2CA}">
      <dgm:prSet/>
      <dgm:spPr/>
      <dgm:t>
        <a:bodyPr/>
        <a:lstStyle/>
        <a:p>
          <a:endParaRPr lang="en-US" b="1"/>
        </a:p>
      </dgm:t>
    </dgm:pt>
    <dgm:pt modelId="{3978F800-00EB-4CB8-BFEF-5C1913AFA95A}">
      <dgm:prSet phldrT="[Text]"/>
      <dgm:spPr/>
      <dgm:t>
        <a:bodyPr/>
        <a:lstStyle/>
        <a:p>
          <a:r>
            <a:rPr lang="en-US" b="1"/>
            <a:t>Fatigue Control</a:t>
          </a:r>
          <a:endParaRPr lang="en-US" b="1" dirty="0"/>
        </a:p>
      </dgm:t>
    </dgm:pt>
    <dgm:pt modelId="{F26400B6-B1DB-4F3F-A891-DCD23FB46920}" type="parTrans" cxnId="{22271726-E724-4C90-A1EF-F287C50F29B5}">
      <dgm:prSet/>
      <dgm:spPr/>
      <dgm:t>
        <a:bodyPr/>
        <a:lstStyle/>
        <a:p>
          <a:endParaRPr lang="en-US" b="1"/>
        </a:p>
      </dgm:t>
    </dgm:pt>
    <dgm:pt modelId="{509F2AD3-7D72-4B56-AC97-3F89478A729D}" type="sibTrans" cxnId="{22271726-E724-4C90-A1EF-F287C50F29B5}">
      <dgm:prSet/>
      <dgm:spPr/>
      <dgm:t>
        <a:bodyPr/>
        <a:lstStyle/>
        <a:p>
          <a:endParaRPr lang="en-US" b="1"/>
        </a:p>
      </dgm:t>
    </dgm:pt>
    <dgm:pt modelId="{D3FB713A-7940-46CC-A369-9EAF243B0A11}" type="pres">
      <dgm:prSet presAssocID="{AEF968DC-E97C-426C-9EA3-0B93109E7F3A}" presName="Name0" presStyleCnt="0">
        <dgm:presLayoutVars>
          <dgm:chMax val="1"/>
          <dgm:dir/>
          <dgm:animLvl val="ctr"/>
          <dgm:resizeHandles val="exact"/>
        </dgm:presLayoutVars>
      </dgm:prSet>
      <dgm:spPr/>
    </dgm:pt>
    <dgm:pt modelId="{AB25945C-A77C-4474-96A4-665BD5D5FD76}" type="pres">
      <dgm:prSet presAssocID="{708CFF41-315E-41FA-8CBE-98203BFC3034}" presName="centerShape" presStyleLbl="node0" presStyleIdx="0" presStyleCnt="1" custScaleX="174363"/>
      <dgm:spPr/>
    </dgm:pt>
    <dgm:pt modelId="{D22A1D27-A6F1-4BAB-918B-23BF4322E7C9}" type="pres">
      <dgm:prSet presAssocID="{18BDCDD0-62B5-4FAF-A5E4-493E0F1F9D0A}" presName="node" presStyleLbl="node1" presStyleIdx="0" presStyleCnt="4" custScaleX="174531">
        <dgm:presLayoutVars>
          <dgm:bulletEnabled val="1"/>
        </dgm:presLayoutVars>
      </dgm:prSet>
      <dgm:spPr/>
    </dgm:pt>
    <dgm:pt modelId="{710638A5-0603-422B-8640-240D187E61E2}" type="pres">
      <dgm:prSet presAssocID="{18BDCDD0-62B5-4FAF-A5E4-493E0F1F9D0A}" presName="dummy" presStyleCnt="0"/>
      <dgm:spPr/>
    </dgm:pt>
    <dgm:pt modelId="{93179AB5-DEFC-4C99-9D86-AF07CC1D4E6B}" type="pres">
      <dgm:prSet presAssocID="{E9B12D7B-7198-425E-827D-AD81C6E24A22}" presName="sibTrans" presStyleLbl="sibTrans2D1" presStyleIdx="0" presStyleCnt="4"/>
      <dgm:spPr/>
    </dgm:pt>
    <dgm:pt modelId="{176B2253-563E-4A88-8F57-1F1333746356}" type="pres">
      <dgm:prSet presAssocID="{9D08B6AF-A06F-4542-8E36-1C6A72D626EE}" presName="node" presStyleLbl="node1" presStyleIdx="1" presStyleCnt="4" custScaleX="147085" custRadScaleRad="133210" custRadScaleInc="3233">
        <dgm:presLayoutVars>
          <dgm:bulletEnabled val="1"/>
        </dgm:presLayoutVars>
      </dgm:prSet>
      <dgm:spPr/>
    </dgm:pt>
    <dgm:pt modelId="{F01DF5F0-289A-4A4D-80D2-31368093ACE0}" type="pres">
      <dgm:prSet presAssocID="{9D08B6AF-A06F-4542-8E36-1C6A72D626EE}" presName="dummy" presStyleCnt="0"/>
      <dgm:spPr/>
    </dgm:pt>
    <dgm:pt modelId="{ECD4CB70-4FDA-4A85-80C6-FCED3C0C7580}" type="pres">
      <dgm:prSet presAssocID="{8E5EDA24-719A-46D3-AF88-605DB593A5B3}" presName="sibTrans" presStyleLbl="sibTrans2D1" presStyleIdx="1" presStyleCnt="4"/>
      <dgm:spPr/>
    </dgm:pt>
    <dgm:pt modelId="{10CDEA78-726E-4435-B671-7748CBD02517}" type="pres">
      <dgm:prSet presAssocID="{FEF422B5-B138-4D57-980A-632E45D9776D}" presName="node" presStyleLbl="node1" presStyleIdx="2" presStyleCnt="4" custScaleX="180371">
        <dgm:presLayoutVars>
          <dgm:bulletEnabled val="1"/>
        </dgm:presLayoutVars>
      </dgm:prSet>
      <dgm:spPr/>
    </dgm:pt>
    <dgm:pt modelId="{C02E81EB-0052-41FD-9F21-7B1A01DBC2EB}" type="pres">
      <dgm:prSet presAssocID="{FEF422B5-B138-4D57-980A-632E45D9776D}" presName="dummy" presStyleCnt="0"/>
      <dgm:spPr/>
    </dgm:pt>
    <dgm:pt modelId="{6D1669A5-D5E5-4731-B24B-848DD21E6C83}" type="pres">
      <dgm:prSet presAssocID="{D900BE92-73CA-4A6C-B42D-FF30B8E32645}" presName="sibTrans" presStyleLbl="sibTrans2D1" presStyleIdx="2" presStyleCnt="4"/>
      <dgm:spPr/>
    </dgm:pt>
    <dgm:pt modelId="{65EDE5EB-2893-46C8-AA2F-A5F1B587CD9B}" type="pres">
      <dgm:prSet presAssocID="{3978F800-00EB-4CB8-BFEF-5C1913AFA95A}" presName="node" presStyleLbl="node1" presStyleIdx="3" presStyleCnt="4" custScaleX="143192" custRadScaleRad="134185" custRadScaleInc="-3210">
        <dgm:presLayoutVars>
          <dgm:bulletEnabled val="1"/>
        </dgm:presLayoutVars>
      </dgm:prSet>
      <dgm:spPr/>
    </dgm:pt>
    <dgm:pt modelId="{304565AA-4432-48D4-8142-7D884B2961EA}" type="pres">
      <dgm:prSet presAssocID="{3978F800-00EB-4CB8-BFEF-5C1913AFA95A}" presName="dummy" presStyleCnt="0"/>
      <dgm:spPr/>
    </dgm:pt>
    <dgm:pt modelId="{036A3EB3-3E7E-463A-BD77-9AF627539C02}" type="pres">
      <dgm:prSet presAssocID="{509F2AD3-7D72-4B56-AC97-3F89478A729D}" presName="sibTrans" presStyleLbl="sibTrans2D1" presStyleIdx="3" presStyleCnt="4"/>
      <dgm:spPr/>
    </dgm:pt>
  </dgm:ptLst>
  <dgm:cxnLst>
    <dgm:cxn modelId="{5608A303-BE84-400F-85BA-4C4D88489448}" type="presOf" srcId="{3978F800-00EB-4CB8-BFEF-5C1913AFA95A}" destId="{65EDE5EB-2893-46C8-AA2F-A5F1B587CD9B}" srcOrd="0" destOrd="0" presId="urn:microsoft.com/office/officeart/2005/8/layout/radial6"/>
    <dgm:cxn modelId="{0E346A0B-7AE6-4514-B58C-F39E10A26848}" srcId="{708CFF41-315E-41FA-8CBE-98203BFC3034}" destId="{9D08B6AF-A06F-4542-8E36-1C6A72D626EE}" srcOrd="1" destOrd="0" parTransId="{7C45ECF8-28F1-4378-B778-8C87A38C9009}" sibTransId="{8E5EDA24-719A-46D3-AF88-605DB593A5B3}"/>
    <dgm:cxn modelId="{05C7F40B-CA7A-4CF3-9C64-CC721D1A0EB9}" type="presOf" srcId="{9D08B6AF-A06F-4542-8E36-1C6A72D626EE}" destId="{176B2253-563E-4A88-8F57-1F1333746356}" srcOrd="0" destOrd="0" presId="urn:microsoft.com/office/officeart/2005/8/layout/radial6"/>
    <dgm:cxn modelId="{DDF4CD14-5D34-4F90-ADCC-EC85BE78CEE7}" type="presOf" srcId="{18BDCDD0-62B5-4FAF-A5E4-493E0F1F9D0A}" destId="{D22A1D27-A6F1-4BAB-918B-23BF4322E7C9}" srcOrd="0" destOrd="0" presId="urn:microsoft.com/office/officeart/2005/8/layout/radial6"/>
    <dgm:cxn modelId="{93CEE31B-CB3B-4C8B-B96D-BB3AD702D2DB}" type="presOf" srcId="{FEF422B5-B138-4D57-980A-632E45D9776D}" destId="{10CDEA78-726E-4435-B671-7748CBD02517}" srcOrd="0" destOrd="0" presId="urn:microsoft.com/office/officeart/2005/8/layout/radial6"/>
    <dgm:cxn modelId="{22271726-E724-4C90-A1EF-F287C50F29B5}" srcId="{708CFF41-315E-41FA-8CBE-98203BFC3034}" destId="{3978F800-00EB-4CB8-BFEF-5C1913AFA95A}" srcOrd="3" destOrd="0" parTransId="{F26400B6-B1DB-4F3F-A891-DCD23FB46920}" sibTransId="{509F2AD3-7D72-4B56-AC97-3F89478A729D}"/>
    <dgm:cxn modelId="{9256A727-3E65-46FF-ADBA-A43AF80B4E22}" type="presOf" srcId="{8E5EDA24-719A-46D3-AF88-605DB593A5B3}" destId="{ECD4CB70-4FDA-4A85-80C6-FCED3C0C7580}" srcOrd="0" destOrd="0" presId="urn:microsoft.com/office/officeart/2005/8/layout/radial6"/>
    <dgm:cxn modelId="{67069761-012F-4CA5-BB17-E7EA06651B75}" type="presOf" srcId="{708CFF41-315E-41FA-8CBE-98203BFC3034}" destId="{AB25945C-A77C-4474-96A4-665BD5D5FD76}" srcOrd="0" destOrd="0" presId="urn:microsoft.com/office/officeart/2005/8/layout/radial6"/>
    <dgm:cxn modelId="{4DC71472-ED3C-4C2A-A823-5A6B9AE7A2CA}" srcId="{708CFF41-315E-41FA-8CBE-98203BFC3034}" destId="{FEF422B5-B138-4D57-980A-632E45D9776D}" srcOrd="2" destOrd="0" parTransId="{FEDECA2B-1486-43EE-AF09-0D1A78CA7032}" sibTransId="{D900BE92-73CA-4A6C-B42D-FF30B8E32645}"/>
    <dgm:cxn modelId="{47816180-0360-44B2-8A49-39E2890EA1E2}" srcId="{AEF968DC-E97C-426C-9EA3-0B93109E7F3A}" destId="{708CFF41-315E-41FA-8CBE-98203BFC3034}" srcOrd="0" destOrd="0" parTransId="{2A6982AA-81FC-4FF1-8819-98D1B8DF02E7}" sibTransId="{7E20ADC0-233C-4F95-85DB-CB01A6541A9A}"/>
    <dgm:cxn modelId="{01066AC0-E083-4125-9DF2-968C2BC4CC3B}" type="presOf" srcId="{E9B12D7B-7198-425E-827D-AD81C6E24A22}" destId="{93179AB5-DEFC-4C99-9D86-AF07CC1D4E6B}" srcOrd="0" destOrd="0" presId="urn:microsoft.com/office/officeart/2005/8/layout/radial6"/>
    <dgm:cxn modelId="{03F442C5-7E20-4020-881A-B0DA8D21E8EB}" srcId="{708CFF41-315E-41FA-8CBE-98203BFC3034}" destId="{18BDCDD0-62B5-4FAF-A5E4-493E0F1F9D0A}" srcOrd="0" destOrd="0" parTransId="{5BAB01CA-C180-470F-A0EC-27D9AE3347E5}" sibTransId="{E9B12D7B-7198-425E-827D-AD81C6E24A22}"/>
    <dgm:cxn modelId="{49D957C7-6915-4BC9-8226-6857AC7AEB53}" type="presOf" srcId="{AEF968DC-E97C-426C-9EA3-0B93109E7F3A}" destId="{D3FB713A-7940-46CC-A369-9EAF243B0A11}" srcOrd="0" destOrd="0" presId="urn:microsoft.com/office/officeart/2005/8/layout/radial6"/>
    <dgm:cxn modelId="{7337F1D0-09A3-4EAB-88C7-2266174A44E2}" type="presOf" srcId="{D900BE92-73CA-4A6C-B42D-FF30B8E32645}" destId="{6D1669A5-D5E5-4731-B24B-848DD21E6C83}" srcOrd="0" destOrd="0" presId="urn:microsoft.com/office/officeart/2005/8/layout/radial6"/>
    <dgm:cxn modelId="{2F50C8E9-AF9F-47B3-8A2C-A21CF535FD6F}" type="presOf" srcId="{509F2AD3-7D72-4B56-AC97-3F89478A729D}" destId="{036A3EB3-3E7E-463A-BD77-9AF627539C02}" srcOrd="0" destOrd="0" presId="urn:microsoft.com/office/officeart/2005/8/layout/radial6"/>
    <dgm:cxn modelId="{ADB03420-2984-47EC-9D57-EA43E52BAA4C}" type="presParOf" srcId="{D3FB713A-7940-46CC-A369-9EAF243B0A11}" destId="{AB25945C-A77C-4474-96A4-665BD5D5FD76}" srcOrd="0" destOrd="0" presId="urn:microsoft.com/office/officeart/2005/8/layout/radial6"/>
    <dgm:cxn modelId="{08DD819D-6626-4432-A6A6-2931E32F9C5F}" type="presParOf" srcId="{D3FB713A-7940-46CC-A369-9EAF243B0A11}" destId="{D22A1D27-A6F1-4BAB-918B-23BF4322E7C9}" srcOrd="1" destOrd="0" presId="urn:microsoft.com/office/officeart/2005/8/layout/radial6"/>
    <dgm:cxn modelId="{5010FDBB-BB22-43D9-B3EF-7A2701DEC0D2}" type="presParOf" srcId="{D3FB713A-7940-46CC-A369-9EAF243B0A11}" destId="{710638A5-0603-422B-8640-240D187E61E2}" srcOrd="2" destOrd="0" presId="urn:microsoft.com/office/officeart/2005/8/layout/radial6"/>
    <dgm:cxn modelId="{B1159446-1083-4B7E-AA52-3B9610552AD7}" type="presParOf" srcId="{D3FB713A-7940-46CC-A369-9EAF243B0A11}" destId="{93179AB5-DEFC-4C99-9D86-AF07CC1D4E6B}" srcOrd="3" destOrd="0" presId="urn:microsoft.com/office/officeart/2005/8/layout/radial6"/>
    <dgm:cxn modelId="{C068D6ED-99E2-44EB-AA72-80900F1F3518}" type="presParOf" srcId="{D3FB713A-7940-46CC-A369-9EAF243B0A11}" destId="{176B2253-563E-4A88-8F57-1F1333746356}" srcOrd="4" destOrd="0" presId="urn:microsoft.com/office/officeart/2005/8/layout/radial6"/>
    <dgm:cxn modelId="{64594375-6CCC-4C49-B6F9-C5E2EAED10E0}" type="presParOf" srcId="{D3FB713A-7940-46CC-A369-9EAF243B0A11}" destId="{F01DF5F0-289A-4A4D-80D2-31368093ACE0}" srcOrd="5" destOrd="0" presId="urn:microsoft.com/office/officeart/2005/8/layout/radial6"/>
    <dgm:cxn modelId="{8E28A99A-54A6-4946-9F87-4317816DD79D}" type="presParOf" srcId="{D3FB713A-7940-46CC-A369-9EAF243B0A11}" destId="{ECD4CB70-4FDA-4A85-80C6-FCED3C0C7580}" srcOrd="6" destOrd="0" presId="urn:microsoft.com/office/officeart/2005/8/layout/radial6"/>
    <dgm:cxn modelId="{BF17D7CA-D06C-4C4A-AA40-9AA8D4F2F6B7}" type="presParOf" srcId="{D3FB713A-7940-46CC-A369-9EAF243B0A11}" destId="{10CDEA78-726E-4435-B671-7748CBD02517}" srcOrd="7" destOrd="0" presId="urn:microsoft.com/office/officeart/2005/8/layout/radial6"/>
    <dgm:cxn modelId="{DFF8D547-B0FF-4426-A8F8-168FD2C3412E}" type="presParOf" srcId="{D3FB713A-7940-46CC-A369-9EAF243B0A11}" destId="{C02E81EB-0052-41FD-9F21-7B1A01DBC2EB}" srcOrd="8" destOrd="0" presId="urn:microsoft.com/office/officeart/2005/8/layout/radial6"/>
    <dgm:cxn modelId="{E8A9A86D-6B3E-4A16-9A76-3759DDCE6A44}" type="presParOf" srcId="{D3FB713A-7940-46CC-A369-9EAF243B0A11}" destId="{6D1669A5-D5E5-4731-B24B-848DD21E6C83}" srcOrd="9" destOrd="0" presId="urn:microsoft.com/office/officeart/2005/8/layout/radial6"/>
    <dgm:cxn modelId="{B10D7C71-3129-4C9B-8C7C-9F63233BEA24}" type="presParOf" srcId="{D3FB713A-7940-46CC-A369-9EAF243B0A11}" destId="{65EDE5EB-2893-46C8-AA2F-A5F1B587CD9B}" srcOrd="10" destOrd="0" presId="urn:microsoft.com/office/officeart/2005/8/layout/radial6"/>
    <dgm:cxn modelId="{51A68541-5E3E-495D-92A3-3DE54544AABC}" type="presParOf" srcId="{D3FB713A-7940-46CC-A369-9EAF243B0A11}" destId="{304565AA-4432-48D4-8142-7D884B2961EA}" srcOrd="11" destOrd="0" presId="urn:microsoft.com/office/officeart/2005/8/layout/radial6"/>
    <dgm:cxn modelId="{40BABD52-00E6-4F96-8821-D720FD5E4DC5}" type="presParOf" srcId="{D3FB713A-7940-46CC-A369-9EAF243B0A11}" destId="{036A3EB3-3E7E-463A-BD77-9AF627539C02}" srcOrd="12" destOrd="0" presId="urn:microsoft.com/office/officeart/2005/8/layout/radial6"/>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A3EB3-3E7E-463A-BD77-9AF627539C02}">
      <dsp:nvSpPr>
        <dsp:cNvPr id="0" name=""/>
        <dsp:cNvSpPr/>
      </dsp:nvSpPr>
      <dsp:spPr>
        <a:xfrm>
          <a:off x="1409826" y="414192"/>
          <a:ext cx="3459686" cy="3459686"/>
        </a:xfrm>
        <a:prstGeom prst="blockArc">
          <a:avLst>
            <a:gd name="adj1" fmla="val 10510814"/>
            <a:gd name="adj2" fmla="val 17411628"/>
            <a:gd name="adj3" fmla="val 4643"/>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1669A5-D5E5-4731-B24B-848DD21E6C83}">
      <dsp:nvSpPr>
        <dsp:cNvPr id="0" name=""/>
        <dsp:cNvSpPr/>
      </dsp:nvSpPr>
      <dsp:spPr>
        <a:xfrm>
          <a:off x="1414588" y="620177"/>
          <a:ext cx="3459686" cy="3459686"/>
        </a:xfrm>
        <a:prstGeom prst="blockArc">
          <a:avLst>
            <a:gd name="adj1" fmla="val 4198689"/>
            <a:gd name="adj2" fmla="val 10930273"/>
            <a:gd name="adj3" fmla="val 4643"/>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D4CB70-4FDA-4A85-80C6-FCED3C0C7580}">
      <dsp:nvSpPr>
        <dsp:cNvPr id="0" name=""/>
        <dsp:cNvSpPr/>
      </dsp:nvSpPr>
      <dsp:spPr>
        <a:xfrm>
          <a:off x="2554921" y="614193"/>
          <a:ext cx="3459686" cy="3459686"/>
        </a:xfrm>
        <a:prstGeom prst="blockArc">
          <a:avLst>
            <a:gd name="adj1" fmla="val 21481898"/>
            <a:gd name="adj2" fmla="val 6565232"/>
            <a:gd name="adj3" fmla="val 4643"/>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179AB5-DEFC-4C99-9D86-AF07CC1D4E6B}">
      <dsp:nvSpPr>
        <dsp:cNvPr id="0" name=""/>
        <dsp:cNvSpPr/>
      </dsp:nvSpPr>
      <dsp:spPr>
        <a:xfrm>
          <a:off x="2559392" y="420335"/>
          <a:ext cx="3459686" cy="3459686"/>
        </a:xfrm>
        <a:prstGeom prst="blockArc">
          <a:avLst>
            <a:gd name="adj1" fmla="val 15025119"/>
            <a:gd name="adj2" fmla="val 276632"/>
            <a:gd name="adj3" fmla="val 4643"/>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25945C-A77C-4474-96A4-665BD5D5FD76}">
      <dsp:nvSpPr>
        <dsp:cNvPr id="0" name=""/>
        <dsp:cNvSpPr/>
      </dsp:nvSpPr>
      <dsp:spPr>
        <a:xfrm>
          <a:off x="2333769" y="1451185"/>
          <a:ext cx="2778349" cy="1593428"/>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Ergonomics</a:t>
          </a:r>
          <a:endParaRPr lang="en-US" sz="1900" b="1" kern="1200" dirty="0"/>
        </a:p>
      </dsp:txBody>
      <dsp:txXfrm>
        <a:off x="2740649" y="1684537"/>
        <a:ext cx="1964589" cy="1126724"/>
      </dsp:txXfrm>
    </dsp:sp>
    <dsp:sp modelId="{D22A1D27-A6F1-4BAB-918B-23BF4322E7C9}">
      <dsp:nvSpPr>
        <dsp:cNvPr id="0" name=""/>
        <dsp:cNvSpPr/>
      </dsp:nvSpPr>
      <dsp:spPr>
        <a:xfrm>
          <a:off x="2749585" y="510"/>
          <a:ext cx="1946718" cy="111539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a:t>Neutral Position</a:t>
          </a:r>
          <a:endParaRPr lang="en-US" sz="2700" b="1" kern="1200" dirty="0"/>
        </a:p>
      </dsp:txBody>
      <dsp:txXfrm>
        <a:off x="3034675" y="163856"/>
        <a:ext cx="1376538" cy="788707"/>
      </dsp:txXfrm>
    </dsp:sp>
    <dsp:sp modelId="{176B2253-563E-4A88-8F57-1F1333746356}">
      <dsp:nvSpPr>
        <dsp:cNvPr id="0" name=""/>
        <dsp:cNvSpPr/>
      </dsp:nvSpPr>
      <dsp:spPr>
        <a:xfrm>
          <a:off x="5153163" y="1728299"/>
          <a:ext cx="1640585" cy="111539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a:t>Reach Zone</a:t>
          </a:r>
          <a:endParaRPr lang="en-US" sz="2700" b="1" kern="1200" dirty="0"/>
        </a:p>
      </dsp:txBody>
      <dsp:txXfrm>
        <a:off x="5393421" y="1891645"/>
        <a:ext cx="1160069" cy="788707"/>
      </dsp:txXfrm>
    </dsp:sp>
    <dsp:sp modelId="{10CDEA78-726E-4435-B671-7748CBD02517}">
      <dsp:nvSpPr>
        <dsp:cNvPr id="0" name=""/>
        <dsp:cNvSpPr/>
      </dsp:nvSpPr>
      <dsp:spPr>
        <a:xfrm>
          <a:off x="2717015" y="3379888"/>
          <a:ext cx="2011857" cy="111539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a:t>Power Position</a:t>
          </a:r>
          <a:endParaRPr lang="en-US" sz="2700" b="1" kern="1200" dirty="0"/>
        </a:p>
      </dsp:txBody>
      <dsp:txXfrm>
        <a:off x="3011645" y="3543234"/>
        <a:ext cx="1422597" cy="788707"/>
      </dsp:txXfrm>
    </dsp:sp>
    <dsp:sp modelId="{65EDE5EB-2893-46C8-AA2F-A5F1B587CD9B}">
      <dsp:nvSpPr>
        <dsp:cNvPr id="0" name=""/>
        <dsp:cNvSpPr/>
      </dsp:nvSpPr>
      <dsp:spPr>
        <a:xfrm>
          <a:off x="657374" y="1728305"/>
          <a:ext cx="1597163" cy="111539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a:t>Fatigue Control</a:t>
          </a:r>
          <a:endParaRPr lang="en-US" sz="2700" b="1" kern="1200" dirty="0"/>
        </a:p>
      </dsp:txBody>
      <dsp:txXfrm>
        <a:off x="891273" y="1891651"/>
        <a:ext cx="1129365" cy="78870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133405-9891-46B9-BE63-26F061BFC96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6913C0CE-3410-48E9-8509-57169D43DEF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A66CB6B-0E9B-490F-846C-25AD47100BEA}" type="datetimeFigureOut">
              <a:rPr lang="en-US"/>
              <a:pPr>
                <a:defRPr/>
              </a:pPr>
              <a:t>8/20/2021</a:t>
            </a:fld>
            <a:endParaRPr lang="en-US"/>
          </a:p>
        </p:txBody>
      </p:sp>
      <p:sp>
        <p:nvSpPr>
          <p:cNvPr id="4" name="Slide Image Placeholder 3">
            <a:extLst>
              <a:ext uri="{FF2B5EF4-FFF2-40B4-BE49-F238E27FC236}">
                <a16:creationId xmlns:a16="http://schemas.microsoft.com/office/drawing/2014/main" id="{88B469BF-EADD-408E-A80B-D076877CD6EA}"/>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4800326-F565-452B-AC6F-2F465E7BAD7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0B6161D-9C4C-4F8D-9276-2D748BD4F7B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E3FB8524-C536-47F7-8172-7A77F4FB2BC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0A23F61-BB49-44F3-A04D-EB4472ED92D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1FEB6DBD-F9CB-405E-92CD-6C520F89ED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C8DE0A83-AAE1-4C5B-AC34-67D2F5263A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b="0" dirty="0">
                <a:latin typeface="Arial" panose="020B0604020202020204" pitchFamily="34" charset="0"/>
                <a:cs typeface="Arial" panose="020B0604020202020204" pitchFamily="34" charset="0"/>
              </a:rPr>
              <a:t>Hello everyone. Welcome to USDA Agricultural Reach Service Midwest Area Laboratory Ergonomics. </a:t>
            </a:r>
          </a:p>
        </p:txBody>
      </p:sp>
      <p:sp>
        <p:nvSpPr>
          <p:cNvPr id="8196" name="Slide Number Placeholder 3">
            <a:extLst>
              <a:ext uri="{FF2B5EF4-FFF2-40B4-BE49-F238E27FC236}">
                <a16:creationId xmlns:a16="http://schemas.microsoft.com/office/drawing/2014/main" id="{77248DCB-EB74-4DBF-8B71-EFB08CC354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0764D4-980C-493D-A8AE-A38FF4550AA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More than likely you have heard the word, “ergonomics” before.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It seems everywhere you look; marketeers are using the word to tout a product’s “ergonomic” qualities and benefits; a tool with an “ergonomic” handle or a car seat with “ergonomic design”.</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Well, in the lab environment how do we best define ergonomics?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a:t>
            </a:fld>
            <a:endParaRPr lang="en-US" altLang="en-US"/>
          </a:p>
        </p:txBody>
      </p:sp>
    </p:spTree>
    <p:extLst>
      <p:ext uri="{BB962C8B-B14F-4D97-AF65-F5344CB8AC3E}">
        <p14:creationId xmlns:p14="http://schemas.microsoft.com/office/powerpoint/2010/main" val="105648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latin typeface="Arial" panose="020B0604020202020204" pitchFamily="34" charset="0"/>
                <a:ea typeface="Calibri" panose="020F0502020204030204" pitchFamily="34" charset="0"/>
                <a:cs typeface="Times New Roman" panose="02020603050405020304" pitchFamily="18" charset="0"/>
              </a:rPr>
              <a:t>If you have a lighter weight item that you can handle with one hand use the Golfer’s Lift. </a:t>
            </a:r>
          </a:p>
          <a:p>
            <a:r>
              <a:rPr lang="en-US" sz="1200" b="0" dirty="0">
                <a:effectLst/>
                <a:latin typeface="Arial" panose="020B0604020202020204" pitchFamily="34" charset="0"/>
                <a:ea typeface="Calibri" panose="020F0502020204030204" pitchFamily="34" charset="0"/>
                <a:cs typeface="Times New Roman" panose="02020603050405020304" pitchFamily="18" charset="0"/>
              </a:rPr>
              <a:t>Lifting one leg back as you bend over at the hip to reach to the item counterbalances the trunk and works well. </a:t>
            </a:r>
          </a:p>
          <a:p>
            <a:r>
              <a:rPr lang="en-US" sz="1200" b="0" dirty="0">
                <a:effectLst/>
                <a:latin typeface="Arial" panose="020B0604020202020204" pitchFamily="34" charset="0"/>
                <a:ea typeface="Calibri" panose="020F0502020204030204" pitchFamily="34" charset="0"/>
                <a:cs typeface="Times New Roman" panose="02020603050405020304" pitchFamily="18" charset="0"/>
              </a:rPr>
              <a:t>Practice using the Golfer’s Lift as it makes sense for you.</a:t>
            </a:r>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100</a:t>
            </a:fld>
            <a:endParaRPr lang="en-US" altLang="en-US"/>
          </a:p>
        </p:txBody>
      </p:sp>
    </p:spTree>
    <p:extLst>
      <p:ext uri="{BB962C8B-B14F-4D97-AF65-F5344CB8AC3E}">
        <p14:creationId xmlns:p14="http://schemas.microsoft.com/office/powerpoint/2010/main" val="12580872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 very effective technique is to break the lift into stages.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For example, let’s say you have an item on a cart at about waist level that you need to get onto a higher level.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You could try to muscle it up with your arms and shoulders . . . but that can put stress into the back.</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With the two-stage lift, you actually use the power position.</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You bend your hips and knees to start the item at a higher position, for example at chest or shoulder level.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Then as you stand upright the item is already at the height you need it to be.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You make good use of leg strength and not just arm strength. Legs are stronger than arms!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Or let’s say you are reaching away from you to pick up an item.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Maybe a box on a workbench.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Slide the box to the edge as the first stage of the lift and then once its closer, use the power lift technique.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101</a:t>
            </a:fld>
            <a:endParaRPr lang="en-US" altLang="en-US"/>
          </a:p>
        </p:txBody>
      </p:sp>
    </p:spTree>
    <p:extLst>
      <p:ext uri="{BB962C8B-B14F-4D97-AF65-F5344CB8AC3E}">
        <p14:creationId xmlns:p14="http://schemas.microsoft.com/office/powerpoint/2010/main" val="1400805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But with any situation, always please use lift assistive devices that may be appropriate, for example hydraulic or pneumatic lifts.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Better to have a device do the lift than the human.</a:t>
            </a:r>
          </a:p>
          <a:p>
            <a:r>
              <a:rPr lang="en-US" sz="1200" b="0" dirty="0">
                <a:effectLst/>
                <a:latin typeface="Arial" panose="020B0604020202020204" pitchFamily="34" charset="0"/>
                <a:ea typeface="Calibri" panose="020F0502020204030204" pitchFamily="34" charset="0"/>
                <a:cs typeface="Times New Roman" panose="02020603050405020304" pitchFamily="18" charset="0"/>
              </a:rPr>
              <a:t>Keep in the front of your mind your knowledge of your personal limit and always get assistance if you need it.</a:t>
            </a:r>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102</a:t>
            </a:fld>
            <a:endParaRPr lang="en-US" altLang="en-US"/>
          </a:p>
        </p:txBody>
      </p:sp>
    </p:spTree>
    <p:extLst>
      <p:ext uri="{BB962C8B-B14F-4D97-AF65-F5344CB8AC3E}">
        <p14:creationId xmlns:p14="http://schemas.microsoft.com/office/powerpoint/2010/main" val="21762272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103</a:t>
            </a:fld>
            <a:endParaRPr lang="en-US" altLang="en-US"/>
          </a:p>
        </p:txBody>
      </p:sp>
    </p:spTree>
    <p:extLst>
      <p:ext uri="{BB962C8B-B14F-4D97-AF65-F5344CB8AC3E}">
        <p14:creationId xmlns:p14="http://schemas.microsoft.com/office/powerpoint/2010/main" val="35238125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We’ve covered a lot of ground in the USDA ARS MWA Laboratory Ergonomics Training session.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We defined ergonomics as, “Fit the Job to the Person” and “Work Smarter, Not Harder”.</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We outlined a set of ergonomics principles and we went through how to use the Lab Ergonomics Assessment Process.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104</a:t>
            </a:fld>
            <a:endParaRPr lang="en-US" altLang="en-US"/>
          </a:p>
        </p:txBody>
      </p:sp>
    </p:spTree>
    <p:extLst>
      <p:ext uri="{BB962C8B-B14F-4D97-AF65-F5344CB8AC3E}">
        <p14:creationId xmlns:p14="http://schemas.microsoft.com/office/powerpoint/2010/main" val="39265363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We outlined the benefits of personal physical fitness and health and wellness and you learned a series of stretches.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We detailed specific ergonomics tips and techniques for common laboratory tasks: pipetting, microscopy, use of biological safety cabinets, test tube handling and the set-up of laboratory workstations.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105</a:t>
            </a:fld>
            <a:endParaRPr lang="en-US" altLang="en-US"/>
          </a:p>
        </p:txBody>
      </p:sp>
    </p:spTree>
    <p:extLst>
      <p:ext uri="{BB962C8B-B14F-4D97-AF65-F5344CB8AC3E}">
        <p14:creationId xmlns:p14="http://schemas.microsoft.com/office/powerpoint/2010/main" val="32863412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All in all, we hope this information helps you be more comfortable, safe and productive in the lab.</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Thanks for your time and attention!</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106</a:t>
            </a:fld>
            <a:endParaRPr lang="en-US" altLang="en-US"/>
          </a:p>
        </p:txBody>
      </p:sp>
    </p:spTree>
    <p:extLst>
      <p:ext uri="{BB962C8B-B14F-4D97-AF65-F5344CB8AC3E}">
        <p14:creationId xmlns:p14="http://schemas.microsoft.com/office/powerpoint/2010/main" val="15446254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107</a:t>
            </a:fld>
            <a:endParaRPr lang="en-US" altLang="en-US"/>
          </a:p>
        </p:txBody>
      </p:sp>
    </p:spTree>
    <p:extLst>
      <p:ext uri="{BB962C8B-B14F-4D97-AF65-F5344CB8AC3E}">
        <p14:creationId xmlns:p14="http://schemas.microsoft.com/office/powerpoint/2010/main" val="13076119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Arial" panose="020B0604020202020204" pitchFamily="34" charset="0"/>
                <a:cs typeface="Arial" panose="020B0604020202020204" pitchFamily="34" charset="0"/>
              </a:rPr>
              <a:t>Menu</a:t>
            </a:r>
            <a:endParaRPr lang="en-US"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A23F61-BB49-44F3-A04D-EB4472ED92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3671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Background and Experience</a:t>
            </a:r>
          </a:p>
          <a:p>
            <a:r>
              <a:rPr lang="en-US" dirty="0"/>
              <a:t>Mark A. Anderson, MA, PT, CPE is the founder of Minneapolis, Minnesota based ErgoSystems Consulting, LLC.</a:t>
            </a:r>
          </a:p>
          <a:p>
            <a:r>
              <a:rPr lang="en-US" dirty="0"/>
              <a:t>Working in an Industrial Rehabilitation clinical practice in the mid 1980’s led to his interest in ergonomics.</a:t>
            </a:r>
          </a:p>
          <a:p>
            <a:r>
              <a:rPr lang="en-US" dirty="0"/>
              <a:t>Since 1993, Anderson has been certified by the Board of Certification in Professional Ergonomics as a Certified Professional Ergonomist (www.bcpe.com).</a:t>
            </a:r>
          </a:p>
          <a:p>
            <a:r>
              <a:rPr lang="en-US" dirty="0"/>
              <a:t>He has consulted in ergonomics for over 30 years</a:t>
            </a:r>
          </a:p>
          <a:p>
            <a:r>
              <a:rPr lang="en-US" dirty="0"/>
              <a:t>His education includes a Bachelor of Science Degree from the University of North Dakota Physical Therapy program and a Master of Arts Degree in Physical Therapy from the University of Iowa.</a:t>
            </a:r>
          </a:p>
          <a:p>
            <a:r>
              <a:rPr lang="en-US" dirty="0"/>
              <a:t>Anderson worked with WorkWell developing the Office and Manufacturing Ergonomics courses and the ERGONOMICS ON-DEMAND series.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11A6B-229E-4B8B-B876-53D5B7CFA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358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Picture for a moment those who work in labs.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Some are taller, some are shorter, some are smaller, and some are larger. In other words, just in terms of size there is a very diverse workforce.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Our challenge is to have a workplace that can accommodate this diverse population. In other words, we want to, “Fit the job to the person.”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This is in direct contrast to forcing, “The person to fit the job.”</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 great example is microscopy.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 microscope properly set-up for a shorter person will be very uncomfortable for a taller person and can potentially lead to a musculoskeletal issue.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11</a:t>
            </a:fld>
            <a:endParaRPr lang="en-US" altLang="en-US"/>
          </a:p>
        </p:txBody>
      </p:sp>
    </p:spTree>
    <p:extLst>
      <p:ext uri="{BB962C8B-B14F-4D97-AF65-F5344CB8AC3E}">
        <p14:creationId xmlns:p14="http://schemas.microsoft.com/office/powerpoint/2010/main" val="12407095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Micro-breaks</a:t>
            </a:r>
          </a:p>
          <a:p>
            <a:r>
              <a:rPr lang="en-US" dirty="0"/>
              <a:t>As we have discussed, frequent and regular body movement is a basic ergonomics principle to promote health and safety in the workplace.</a:t>
            </a:r>
          </a:p>
          <a:p>
            <a:r>
              <a:rPr lang="en-US" dirty="0"/>
              <a:t>You may already be familiar with the 30/30/30 Rule of Physical Movement that encourages physically active micro-breaks of about 30 seconds in length taken about every 30 minutes and do it for 30 days to make it a habit! I want to emphasize the concept because benefits include reducing tissue compression and joint stiffness and enhancing circulation.</a:t>
            </a:r>
          </a:p>
          <a:p>
            <a:r>
              <a:rPr lang="en-US" dirty="0"/>
              <a:t>Let’s practice what we preach by introducing a basic stretch, the Back Bend.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716D-707B-4C3E-9D68-7E20F1C69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54425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Guidelines</a:t>
            </a:r>
          </a:p>
          <a:p>
            <a:r>
              <a:rPr lang="en-US" dirty="0"/>
              <a:t>Before we try out the Back Bend here are the essential guidelines for safe and effective performance.</a:t>
            </a:r>
          </a:p>
          <a:p>
            <a:pPr marL="171450" indent="-171450">
              <a:buFont typeface="Arial" panose="020B0604020202020204" pitchFamily="34" charset="0"/>
              <a:buChar char="•"/>
            </a:pPr>
            <a:r>
              <a:rPr lang="en-US" dirty="0"/>
              <a:t>Absolutely have to follow any doctor's orders for restricted activities</a:t>
            </a:r>
          </a:p>
          <a:p>
            <a:pPr marL="171450" indent="-171450">
              <a:buFont typeface="Arial" panose="020B0604020202020204" pitchFamily="34" charset="0"/>
              <a:buChar char="•"/>
            </a:pPr>
            <a:r>
              <a:rPr lang="en-US" dirty="0"/>
              <a:t>Perform the stretches in a technically correct manner </a:t>
            </a:r>
          </a:p>
          <a:p>
            <a:pPr marL="171450" indent="-171450">
              <a:buFont typeface="Arial" panose="020B0604020202020204" pitchFamily="34" charset="0"/>
              <a:buChar char="•"/>
            </a:pPr>
            <a:r>
              <a:rPr lang="en-US" dirty="0"/>
              <a:t>Energy input is related to the benefit; be as vigorous as possible</a:t>
            </a:r>
          </a:p>
          <a:p>
            <a:pPr marL="171450" indent="-171450">
              <a:buFont typeface="Arial" panose="020B0604020202020204" pitchFamily="34" charset="0"/>
              <a:buChar char="•"/>
            </a:pPr>
            <a:r>
              <a:rPr lang="en-US" dirty="0"/>
              <a:t>Start the stretch from the Neutral Position</a:t>
            </a:r>
          </a:p>
          <a:p>
            <a:pPr marL="171450" indent="-171450">
              <a:buFont typeface="Arial" panose="020B0604020202020204" pitchFamily="34" charset="0"/>
              <a:buChar char="•"/>
            </a:pPr>
            <a:r>
              <a:rPr lang="en-US" dirty="0"/>
              <a:t>Joint noises, ‘snap, crackle and pop’ are normal</a:t>
            </a:r>
          </a:p>
          <a:p>
            <a:pPr marL="171450" indent="-171450">
              <a:buFont typeface="Arial" panose="020B0604020202020204" pitchFamily="34" charset="0"/>
              <a:buChar char="•"/>
            </a:pPr>
            <a:r>
              <a:rPr lang="en-US" dirty="0"/>
              <a:t>Don’t hold your breath, breath in with the stretch and out with the relaxation</a:t>
            </a:r>
          </a:p>
          <a:p>
            <a:pPr marL="171450" indent="-171450">
              <a:buFont typeface="Arial" panose="020B0604020202020204" pitchFamily="34" charset="0"/>
              <a:buChar char="•"/>
            </a:pPr>
            <a:r>
              <a:rPr lang="en-US" dirty="0"/>
              <a:t>Regular and consistent performance is the way to obtain the benefits</a:t>
            </a:r>
          </a:p>
          <a:p>
            <a:pPr marL="171450" indent="-171450">
              <a:buFont typeface="Arial" panose="020B0604020202020204" pitchFamily="34" charset="0"/>
              <a:buChar char="•"/>
            </a:pPr>
            <a:r>
              <a:rPr lang="en-US" dirty="0"/>
              <a:t>Always control the intensity of the stretch based on your response to the stretch</a:t>
            </a:r>
          </a:p>
          <a:p>
            <a:pPr marL="0" indent="0">
              <a:buFontTx/>
              <a:buNone/>
            </a:pPr>
            <a:r>
              <a:rPr lang="en-US" b="1" dirty="0"/>
              <a:t>Back Bend</a:t>
            </a:r>
          </a:p>
          <a:p>
            <a:pPr marL="0" indent="0">
              <a:buFontTx/>
              <a:buNone/>
            </a:pPr>
            <a:r>
              <a:rPr lang="en-US" dirty="0"/>
              <a:t>If you choose to do the Back Bend, follow along with the video. Roll the curser over the video to play.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716D-707B-4C3E-9D68-7E20F1C69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610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Take a break</a:t>
            </a:r>
          </a:p>
          <a:p>
            <a:r>
              <a:rPr lang="en-US" dirty="0"/>
              <a:t>One of the biggest problems with the modern computer is that it does not cue us to take a break. There are a number of human movements, such as reaching our arms over head, arching the back or rotating the neck, that are normal human movements, but are not a normal part of the day. </a:t>
            </a:r>
          </a:p>
          <a:p>
            <a:r>
              <a:rPr lang="en-US" dirty="0"/>
              <a:t>The computer workstation is notorious for discouraging much movement. For that reason, people need to recognize the need for adding stretching to the day. </a:t>
            </a:r>
          </a:p>
          <a:p>
            <a:r>
              <a:rPr lang="en-US" b="1" dirty="0"/>
              <a:t>Add stretching to day</a:t>
            </a:r>
          </a:p>
          <a:p>
            <a:pPr marL="171450" indent="-171450">
              <a:buFont typeface="Arial" panose="020B0604020202020204" pitchFamily="34" charset="0"/>
              <a:buChar char="•"/>
            </a:pPr>
            <a:r>
              <a:rPr lang="en-US" dirty="0"/>
              <a:t>A little post it note put on the computer monitor</a:t>
            </a:r>
          </a:p>
          <a:p>
            <a:pPr marL="171450" indent="-171450">
              <a:buFont typeface="Arial" panose="020B0604020202020204" pitchFamily="34" charset="0"/>
              <a:buChar char="•"/>
            </a:pPr>
            <a:r>
              <a:rPr lang="en-US" dirty="0"/>
              <a:t>Software that reminds the person to stretch</a:t>
            </a:r>
          </a:p>
          <a:p>
            <a:pPr marL="171450" indent="-171450">
              <a:buFont typeface="Arial" panose="020B0604020202020204" pitchFamily="34" charset="0"/>
              <a:buChar char="•"/>
            </a:pPr>
            <a:r>
              <a:rPr lang="en-US" dirty="0"/>
              <a:t>Old-fashioned egg timer</a:t>
            </a:r>
          </a:p>
          <a:p>
            <a:pPr marL="171450" indent="-171450">
              <a:buFont typeface="Arial" panose="020B0604020202020204" pitchFamily="34" charset="0"/>
              <a:buChar char="•"/>
            </a:pPr>
            <a:r>
              <a:rPr lang="en-US" dirty="0"/>
              <a:t>New-fashioned </a:t>
            </a:r>
            <a:r>
              <a:rPr lang="en-US" dirty="0" err="1"/>
              <a:t>FitBit</a:t>
            </a:r>
            <a:endParaRPr lang="en-US" dirty="0"/>
          </a:p>
          <a:p>
            <a:pPr marL="171450" indent="-171450">
              <a:buFont typeface="Arial" panose="020B0604020202020204" pitchFamily="34" charset="0"/>
              <a:buChar char="•"/>
            </a:pPr>
            <a:r>
              <a:rPr lang="en-US" dirty="0"/>
              <a:t>Team up with someone else in office </a:t>
            </a:r>
          </a:p>
          <a:p>
            <a:pPr marL="171450" indent="-171450">
              <a:buFont typeface="Arial" panose="020B0604020202020204" pitchFamily="34" charset="0"/>
              <a:buChar char="•"/>
            </a:pPr>
            <a:r>
              <a:rPr lang="en-US" dirty="0"/>
              <a:t>Take advantage of natural breaks between activities</a:t>
            </a:r>
          </a:p>
          <a:p>
            <a:pPr marL="171450" indent="-171450">
              <a:buFont typeface="Arial" panose="020B0604020202020204" pitchFamily="34" charset="0"/>
              <a:buChar char="•"/>
            </a:pPr>
            <a:r>
              <a:rPr lang="en-US" dirty="0"/>
              <a:t>Drink lots of water!</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0C716D-707B-4C3E-9D68-7E20F1C69016}" type="slidenum">
              <a:rPr kumimoji="0" lang="en-US" sz="1200" b="0" i="0" u="none" strike="noStrike" kern="1200" cap="none" spc="0" normalizeH="0" baseline="0" noProof="0" smtClean="0">
                <a:ln>
                  <a:noFill/>
                </a:ln>
                <a:solidFill>
                  <a:srgbClr val="000000"/>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19625901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Guidelines</a:t>
            </a:r>
          </a:p>
          <a:p>
            <a:r>
              <a:rPr lang="en-US" dirty="0"/>
              <a:t>Before we try out the Elbow Pull review the essential guidelines for safe and effective performance.</a:t>
            </a:r>
          </a:p>
          <a:p>
            <a:pPr marL="0" indent="0">
              <a:buFontTx/>
              <a:buNone/>
            </a:pPr>
            <a:r>
              <a:rPr lang="en-US" b="1" dirty="0"/>
              <a:t>Elbow Pull</a:t>
            </a:r>
          </a:p>
          <a:p>
            <a:pPr marL="0" indent="0">
              <a:buFontTx/>
              <a:buNone/>
            </a:pPr>
            <a:r>
              <a:rPr lang="en-US" dirty="0"/>
              <a:t>If you choose to do the Elbow Pull, follow along with the video. </a:t>
            </a:r>
          </a:p>
          <a:p>
            <a:pPr marL="0" indent="0">
              <a:buFontTx/>
              <a:buNone/>
            </a:pPr>
            <a:r>
              <a:rPr lang="en-US" dirty="0"/>
              <a:t>Roll the curser over the video to play.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716D-707B-4C3E-9D68-7E20F1C69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171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Another common definition of ergonomics involves controlling the level of physical stress and exertion required to perform the task at hand.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Here, the goal is to figure out methods to control the physical stresses and exertions by examining how tasks are accomplished and then develop methods to optimize performing the tasks.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 expression, “Work smarter, not harder” nicely sums up this concept.</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So, our objective is to use the ergonomics assessment process to identify potential risk factors and then craft reasonable and viable methods to better, “Fit the Job to the Person” and “Work Smarter, Not Harder”.</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12</a:t>
            </a:fld>
            <a:endParaRPr lang="en-US" altLang="en-US"/>
          </a:p>
        </p:txBody>
      </p:sp>
    </p:spTree>
    <p:extLst>
      <p:ext uri="{BB962C8B-B14F-4D97-AF65-F5344CB8AC3E}">
        <p14:creationId xmlns:p14="http://schemas.microsoft.com/office/powerpoint/2010/main" val="139417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US" b="0" dirty="0">
                <a:latin typeface="Arial" panose="020B0604020202020204" pitchFamily="34" charset="0"/>
                <a:cs typeface="Times New Roman" panose="02020603050405020304" pitchFamily="18" charset="0"/>
                <a:sym typeface=""/>
              </a:rPr>
              <a:t>To help ensure the workplace is the most comfortable and effective possible, we’ll define a set of ergonomics principles. </a:t>
            </a:r>
          </a:p>
          <a:p>
            <a:pPr>
              <a:spcBef>
                <a:spcPts val="300"/>
              </a:spcBef>
              <a:spcAft>
                <a:spcPts val="300"/>
              </a:spcAft>
            </a:pPr>
            <a:r>
              <a:rPr lang="en-US" b="0" dirty="0">
                <a:latin typeface="Arial" panose="020B0604020202020204" pitchFamily="34" charset="0"/>
                <a:cs typeface="Times New Roman" panose="02020603050405020304" pitchFamily="18" charset="0"/>
                <a:sym typeface=""/>
              </a:rPr>
              <a:t>We’ll focus on four of them:</a:t>
            </a:r>
          </a:p>
          <a:p>
            <a:pPr marL="342900" indent="-342900">
              <a:spcBef>
                <a:spcPts val="300"/>
              </a:spcBef>
              <a:spcAft>
                <a:spcPts val="300"/>
              </a:spcAft>
              <a:buSzPts val="1200"/>
              <a:buFont typeface="Symbol" panose="05050102010706020507" pitchFamily="18" charset="2"/>
              <a:buChar char=""/>
            </a:pPr>
            <a:r>
              <a:rPr lang="en-US" b="0" dirty="0">
                <a:latin typeface="Arial" panose="020B0604020202020204" pitchFamily="34" charset="0"/>
                <a:cs typeface="Times New Roman" panose="02020603050405020304" pitchFamily="18" charset="0"/>
                <a:sym typeface=""/>
              </a:rPr>
              <a:t>Neutral Position and Support</a:t>
            </a:r>
          </a:p>
          <a:p>
            <a:pPr marL="342900" indent="-342900">
              <a:spcBef>
                <a:spcPts val="300"/>
              </a:spcBef>
              <a:spcAft>
                <a:spcPts val="300"/>
              </a:spcAft>
              <a:buSzPts val="1200"/>
              <a:buFont typeface="Symbol" panose="05050102010706020507" pitchFamily="18" charset="2"/>
              <a:buChar char=""/>
            </a:pPr>
            <a:r>
              <a:rPr lang="en-US" b="0" dirty="0">
                <a:latin typeface="Arial" panose="020B0604020202020204" pitchFamily="34" charset="0"/>
                <a:cs typeface="Times New Roman" panose="02020603050405020304" pitchFamily="18" charset="0"/>
                <a:sym typeface=""/>
              </a:rPr>
              <a:t>Reach Zone</a:t>
            </a:r>
          </a:p>
          <a:p>
            <a:pPr marL="342900" indent="-342900">
              <a:spcBef>
                <a:spcPts val="300"/>
              </a:spcBef>
              <a:spcAft>
                <a:spcPts val="300"/>
              </a:spcAft>
              <a:buSzPts val="1200"/>
              <a:buFont typeface="Symbol" panose="05050102010706020507" pitchFamily="18" charset="2"/>
              <a:buChar char=""/>
            </a:pPr>
            <a:r>
              <a:rPr lang="en-US" b="0" dirty="0">
                <a:latin typeface="Arial" panose="020B0604020202020204" pitchFamily="34" charset="0"/>
                <a:cs typeface="Times New Roman" panose="02020603050405020304" pitchFamily="18" charset="0"/>
                <a:sym typeface=""/>
              </a:rPr>
              <a:t>Power Position and </a:t>
            </a:r>
          </a:p>
          <a:p>
            <a:pPr marL="342900" indent="-342900">
              <a:spcBef>
                <a:spcPts val="300"/>
              </a:spcBef>
              <a:spcAft>
                <a:spcPts val="300"/>
              </a:spcAft>
              <a:buSzPts val="1200"/>
              <a:buFont typeface="Symbol" panose="05050102010706020507" pitchFamily="18" charset="2"/>
              <a:buChar char=""/>
            </a:pPr>
            <a:r>
              <a:rPr lang="en-US" b="0" dirty="0">
                <a:latin typeface="Arial" panose="020B0604020202020204" pitchFamily="34" charset="0"/>
                <a:cs typeface="Times New Roman" panose="02020603050405020304" pitchFamily="18" charset="0"/>
                <a:sym typeface=""/>
              </a:rPr>
              <a:t>Fatigue Control</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13</a:t>
            </a:fld>
            <a:endParaRPr lang="en-US" altLang="en-US"/>
          </a:p>
        </p:txBody>
      </p:sp>
    </p:spTree>
    <p:extLst>
      <p:ext uri="{BB962C8B-B14F-4D97-AF65-F5344CB8AC3E}">
        <p14:creationId xmlns:p14="http://schemas.microsoft.com/office/powerpoint/2010/main" val="4179373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 first ergonomics principle is Neutral Position and Support.</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Although we stand upright on our feet, it's really the spine and pelvis that provide the foundation for our body.</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When you hold yourself in the neutral position, your spinal column, when viewed from the side, is actually in an S-shape configuration.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An inner curve in the lower back and neck and an outer curve in the mid-back area.</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Why S-shape? Think springs! The S-shape allows the spine to act like a spring and increases the spine’s ability to handle stress.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14</a:t>
            </a:fld>
            <a:endParaRPr lang="en-US" altLang="en-US"/>
          </a:p>
        </p:txBody>
      </p:sp>
    </p:spTree>
    <p:extLst>
      <p:ext uri="{BB962C8B-B14F-4D97-AF65-F5344CB8AC3E}">
        <p14:creationId xmlns:p14="http://schemas.microsoft.com/office/powerpoint/2010/main" val="2781895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What about the other joints of the body? Every joint has a neutral position.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We call it, “mid-range of joint position”.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Think about your elbow. From a physical performance standpoint, what position of the elbow is the most functional?</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With the elbow straight or bent all the way?</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 elbow is most functional at about 90 degrees of bend.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This is the position of greatest strength and also protects the joint and surrounding soft tissues like muscles, tendons, ligaments and nerves.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Every joint of the body has a “mid-range of joint position”.</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15</a:t>
            </a:fld>
            <a:endParaRPr lang="en-US" altLang="en-US"/>
          </a:p>
        </p:txBody>
      </p:sp>
    </p:spTree>
    <p:extLst>
      <p:ext uri="{BB962C8B-B14F-4D97-AF65-F5344CB8AC3E}">
        <p14:creationId xmlns:p14="http://schemas.microsoft.com/office/powerpoint/2010/main" val="3943995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Of course, you can’t spend all your time with your spine and joints in the absolute neutral position.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However, the closer you can position your joints to the “mid-range of joint position”, the better.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 next time you find yourself in an out-of-neutral position, identify why you are out of neutral and consider options to improve the situation to allow you to be more in neutral.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Even if you can spend 15% more time in neutral, that 15% can make a big difference!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We’ll make use of the Neutral Position concept in assessing and setting up lab workstations and equipment.</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16</a:t>
            </a:fld>
            <a:endParaRPr lang="en-US" altLang="en-US"/>
          </a:p>
        </p:txBody>
      </p:sp>
    </p:spTree>
    <p:extLst>
      <p:ext uri="{BB962C8B-B14F-4D97-AF65-F5344CB8AC3E}">
        <p14:creationId xmlns:p14="http://schemas.microsoft.com/office/powerpoint/2010/main" val="4243743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Reach Zone is the second ergonomics principle; it has to do with how far away from your body you need to reach.</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For example, how long can you hold a 10# load at arm’s length?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Well, at arm's length, it gets heavy quite quickly.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That’s why, in fact, if you must hold the load at all, you know you want to hold it as close to your body as you can.</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Structurally, the body is designed to function within a specific operating range. We call this the Reach Zone.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Determined by your arm’s length, it’s defined by a sphere from hip to shoulder level within arm’s reach to the front and side.</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17</a:t>
            </a:fld>
            <a:endParaRPr lang="en-US" altLang="en-US"/>
          </a:p>
        </p:txBody>
      </p:sp>
    </p:spTree>
    <p:extLst>
      <p:ext uri="{BB962C8B-B14F-4D97-AF65-F5344CB8AC3E}">
        <p14:creationId xmlns:p14="http://schemas.microsoft.com/office/powerpoint/2010/main" val="2347097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Are we saying never reach outside your reach zone? Of course, the answer is NO!</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But if you find yourself reaching way outside your reach zone with a heavy load in an awkward position think about ways to decrease the reach distance.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In general, set up as much as possible to work within your Reach Zone. We’ll examine specific lab related situations a little later in the session.</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18</a:t>
            </a:fld>
            <a:endParaRPr lang="en-US" altLang="en-US"/>
          </a:p>
        </p:txBody>
      </p:sp>
    </p:spTree>
    <p:extLst>
      <p:ext uri="{BB962C8B-B14F-4D97-AF65-F5344CB8AC3E}">
        <p14:creationId xmlns:p14="http://schemas.microsoft.com/office/powerpoint/2010/main" val="312764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So far, we have outlined the ergonomics principle of Neutral Position and Support and Reach Zone.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But what about if you have to lift or move supplies, containers and equipment?</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Is the Neutral Position really the best position for this kind of activity?</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As it turns out – it’s not.</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From the body’s perspective the third ergonomics principle, Power Position is a better way to go.</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19</a:t>
            </a:fld>
            <a:endParaRPr lang="en-US" altLang="en-US"/>
          </a:p>
        </p:txBody>
      </p:sp>
    </p:spTree>
    <p:extLst>
      <p:ext uri="{BB962C8B-B14F-4D97-AF65-F5344CB8AC3E}">
        <p14:creationId xmlns:p14="http://schemas.microsoft.com/office/powerpoint/2010/main" val="2487123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Background and Experience</a:t>
            </a:r>
          </a:p>
          <a:p>
            <a:r>
              <a:rPr lang="en-US" dirty="0"/>
              <a:t>Mark A. Anderson, MA, PT, CPE is the founder of Minneapolis, Minnesota based ErgoSystems Consulting, LLC.</a:t>
            </a:r>
          </a:p>
          <a:p>
            <a:r>
              <a:rPr lang="en-US" dirty="0"/>
              <a:t>Working in an Industrial Rehabilitation clinical practice in the mid 1980’s led to his interest in ergonomics.</a:t>
            </a:r>
          </a:p>
          <a:p>
            <a:r>
              <a:rPr lang="en-US" dirty="0"/>
              <a:t>Since 1993, Anderson has been certified by the Board of Certification in Professional Ergonomics as a Certified Professional Ergonomist (www.bcpe.com).</a:t>
            </a:r>
          </a:p>
          <a:p>
            <a:r>
              <a:rPr lang="en-US" dirty="0"/>
              <a:t>He has consulted in ergonomics for over 30 years</a:t>
            </a:r>
          </a:p>
          <a:p>
            <a:r>
              <a:rPr lang="en-US" dirty="0"/>
              <a:t>His education includes a Bachelor of Science Degree from the University of North Dakota Physical Therapy program and a Master of Arts Degree in Physical Therapy from the University of Iowa.</a:t>
            </a:r>
          </a:p>
          <a:p>
            <a:r>
              <a:rPr lang="en-US" dirty="0"/>
              <a:t>Anderson worked with WorkWell developing the Office and Manufacturing Ergonomics courses and the ERGONOMICS ON-DEMAND series.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11A6B-229E-4B8B-B876-53D5B7CFA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78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Here’s what the Power Position looks like:</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Feet shoulder width or slightly wider.</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Good footing so you don’t slip.</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Spine maintained in neutral.</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Hips and knees bent slightly.</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Head and shoulders upright.</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20</a:t>
            </a:fld>
            <a:endParaRPr lang="en-US" altLang="en-US"/>
          </a:p>
        </p:txBody>
      </p:sp>
    </p:spTree>
    <p:extLst>
      <p:ext uri="{BB962C8B-B14F-4D97-AF65-F5344CB8AC3E}">
        <p14:creationId xmlns:p14="http://schemas.microsoft.com/office/powerpoint/2010/main" val="937994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In fact, this position is used in just about any sport as a “ready” position.</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We’ll examine how you can use the Power Position in many ways – lifting materials but also, for using tools and equipment and setting up the work area.</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You can even use the power position to get a drink at the water fountain! Rather than just bending over at the waist with your knees straight – stressing your lower back – use the power position.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Give it a try!</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21</a:t>
            </a:fld>
            <a:endParaRPr lang="en-US" altLang="en-US"/>
          </a:p>
        </p:txBody>
      </p:sp>
    </p:spTree>
    <p:extLst>
      <p:ext uri="{BB962C8B-B14F-4D97-AF65-F5344CB8AC3E}">
        <p14:creationId xmlns:p14="http://schemas.microsoft.com/office/powerpoint/2010/main" val="3851287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So far, we have gone over the ergonomics principles of Neutral Position and Support, Reach Zone and Power Position.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 last principle is Fatigue Control.</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You’ll notice we’re using the word “Control” and not “Eliminate” when discussing fatigue.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Physical fatigue is a normal occurrence in the routine of our lives. It is not possible to eliminate fatigue.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For overall health and wellness, we need to recover from fatigue through appropriate rest, hydration and nutrition.</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22</a:t>
            </a:fld>
            <a:endParaRPr lang="en-US" altLang="en-US"/>
          </a:p>
        </p:txBody>
      </p:sp>
    </p:spTree>
    <p:extLst>
      <p:ext uri="{BB962C8B-B14F-4D97-AF65-F5344CB8AC3E}">
        <p14:creationId xmlns:p14="http://schemas.microsoft.com/office/powerpoint/2010/main" val="628004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latin typeface="Arial" panose="020B0604020202020204" pitchFamily="34" charset="0"/>
                <a:ea typeface="Calibri" panose="020F0502020204030204" pitchFamily="34" charset="0"/>
                <a:cs typeface="Times New Roman" panose="02020603050405020304" pitchFamily="18" charset="0"/>
              </a:rPr>
              <a:t>First, how do you recognize fatigue? Physical fatigue is demonstrated when physical and/or repetitive tasks result in muscle tiredness. </a:t>
            </a:r>
          </a:p>
          <a:p>
            <a:r>
              <a:rPr lang="en-US" sz="1200" b="0" dirty="0">
                <a:effectLst/>
                <a:latin typeface="Arial" panose="020B0604020202020204" pitchFamily="34" charset="0"/>
                <a:ea typeface="Calibri" panose="020F0502020204030204" pitchFamily="34" charset="0"/>
                <a:cs typeface="Times New Roman" panose="02020603050405020304" pitchFamily="18" charset="0"/>
              </a:rPr>
              <a:t>We experience a decrease in general physical strength and coordination. </a:t>
            </a:r>
          </a:p>
          <a:p>
            <a:r>
              <a:rPr lang="en-US" sz="1200" b="0" dirty="0">
                <a:effectLst/>
                <a:latin typeface="Arial" panose="020B0604020202020204" pitchFamily="34" charset="0"/>
                <a:ea typeface="Calibri" panose="020F0502020204030204" pitchFamily="34" charset="0"/>
                <a:cs typeface="Times New Roman" panose="02020603050405020304" pitchFamily="18" charset="0"/>
              </a:rPr>
              <a:t>We are more prone to making mistakes. </a:t>
            </a:r>
          </a:p>
          <a:p>
            <a:r>
              <a:rPr lang="en-US" sz="1200" b="0" dirty="0">
                <a:effectLst/>
                <a:latin typeface="Arial" panose="020B0604020202020204" pitchFamily="34" charset="0"/>
                <a:ea typeface="Calibri" panose="020F0502020204030204" pitchFamily="34" charset="0"/>
                <a:cs typeface="Times New Roman" panose="02020603050405020304" pitchFamily="18" charset="0"/>
              </a:rPr>
              <a:t>We may be more likely to experience injuries.</a:t>
            </a:r>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23</a:t>
            </a:fld>
            <a:endParaRPr lang="en-US" altLang="en-US"/>
          </a:p>
        </p:txBody>
      </p:sp>
    </p:spTree>
    <p:extLst>
      <p:ext uri="{BB962C8B-B14F-4D97-AF65-F5344CB8AC3E}">
        <p14:creationId xmlns:p14="http://schemas.microsoft.com/office/powerpoint/2010/main" val="3480701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What can you do to control fatigue?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Try to mix up job tasks to provide a variety of physical activities. This is called job rotation. Break a larger task into smaller tasks.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For example, when possible alternate lab tasks, like pipetting between right and left hands.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Make sure you take appropriate recovery breaks to give your body a chance to replenish energy supplies and fluid intake.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In other words, try to not skip breaks and lunch.</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24</a:t>
            </a:fld>
            <a:endParaRPr lang="en-US" altLang="en-US"/>
          </a:p>
        </p:txBody>
      </p:sp>
    </p:spTree>
    <p:extLst>
      <p:ext uri="{BB962C8B-B14F-4D97-AF65-F5344CB8AC3E}">
        <p14:creationId xmlns:p14="http://schemas.microsoft.com/office/powerpoint/2010/main" val="3956903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Drink plenty of fluid on a periodic basis. If you are thirsty you are on your way to dehydration.</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Use stretching to promote blood circulation and joint lubrication.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Look at the Physical Fitness, Health and Wellness and Stretching sections for details about using stretching as a part of your overall fatigue control strategy.</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Consciously work to identify and control fatigue at work.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25</a:t>
            </a:fld>
            <a:endParaRPr lang="en-US" altLang="en-US"/>
          </a:p>
        </p:txBody>
      </p:sp>
    </p:spTree>
    <p:extLst>
      <p:ext uri="{BB962C8B-B14F-4D97-AF65-F5344CB8AC3E}">
        <p14:creationId xmlns:p14="http://schemas.microsoft.com/office/powerpoint/2010/main" val="3151099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So, ergonomics is all about fitting the job to the </a:t>
            </a:r>
            <a:r>
              <a:rPr lang="en-US" sz="1200" b="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person</a:t>
            </a:r>
            <a:r>
              <a:rPr lang="en-US" sz="1200" b="0" dirty="0">
                <a:effectLst/>
                <a:latin typeface="Arial" panose="020B0604020202020204" pitchFamily="34" charset="0"/>
                <a:ea typeface="Calibri" panose="020F0502020204030204" pitchFamily="34" charset="0"/>
                <a:cs typeface="Times New Roman" panose="02020603050405020304" pitchFamily="18" charset="0"/>
              </a:rPr>
              <a:t> and working smarter not harder.</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We’ve discussed four ergonomics principles:</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Neutral Position and Support</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Reach Zone</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Power Position and </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Fatigue Control</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You can use these principles to help guide how to safely and effectively do your work.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Check out the Tips and Techniques Section for additional examples.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26</a:t>
            </a:fld>
            <a:endParaRPr lang="en-US" altLang="en-US"/>
          </a:p>
        </p:txBody>
      </p:sp>
    </p:spTree>
    <p:extLst>
      <p:ext uri="{BB962C8B-B14F-4D97-AF65-F5344CB8AC3E}">
        <p14:creationId xmlns:p14="http://schemas.microsoft.com/office/powerpoint/2010/main" val="1036168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27</a:t>
            </a:fld>
            <a:endParaRPr lang="en-US" altLang="en-US"/>
          </a:p>
        </p:txBody>
      </p:sp>
    </p:spTree>
    <p:extLst>
      <p:ext uri="{BB962C8B-B14F-4D97-AF65-F5344CB8AC3E}">
        <p14:creationId xmlns:p14="http://schemas.microsoft.com/office/powerpoint/2010/main" val="2338755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Anyone who plays a sport knows the importance of warming up and stretching for two primary reasons: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It minimizes the likelihood of injury and enhances performance.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Your job certainly involves physical activity. What are you doing specifically to warm up and stretch as part of your job?</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If the answer is . . . nothing, you are increasing the risk of suffering a musculoskeletal disorder and limiting the level of your job performance.</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28</a:t>
            </a:fld>
            <a:endParaRPr lang="en-US" altLang="en-US"/>
          </a:p>
        </p:txBody>
      </p:sp>
    </p:spTree>
    <p:extLst>
      <p:ext uri="{BB962C8B-B14F-4D97-AF65-F5344CB8AC3E}">
        <p14:creationId xmlns:p14="http://schemas.microsoft.com/office/powerpoint/2010/main" val="2495764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Stretching not only primes the body:</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It also increases blood flow to the working tissues providing more oxygen and nutrition </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It helps to loosen the joints to decrease stiffness and </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It helps to improve alertness levels through increased levels of oxygen in the blood going to the brain.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Think of it, all of this just from stretching.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29</a:t>
            </a:fld>
            <a:endParaRPr lang="en-US" altLang="en-US"/>
          </a:p>
        </p:txBody>
      </p:sp>
    </p:spTree>
    <p:extLst>
      <p:ext uri="{BB962C8B-B14F-4D97-AF65-F5344CB8AC3E}">
        <p14:creationId xmlns:p14="http://schemas.microsoft.com/office/powerpoint/2010/main" val="103351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5742699D-33DB-45B4-95EC-ABCA3EEDF4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C2295B0-F6ED-4987-B5D1-842C483B8A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b="0" dirty="0">
                <a:latin typeface="Arial" panose="020B0604020202020204" pitchFamily="34" charset="0"/>
                <a:cs typeface="Arial" panose="020B0604020202020204" pitchFamily="34" charset="0"/>
              </a:rPr>
              <a:t>The Agricultural Research Service (ARS) is the U.S. Department of Agriculture's chief scientific in-house research agency. Our job is finding solutions to agricultural problems that affect Americans every day from field to table. </a:t>
            </a:r>
          </a:p>
          <a:p>
            <a:r>
              <a:rPr lang="en-US" altLang="en-US" sz="1200" b="0" dirty="0">
                <a:latin typeface="Arial" panose="020B0604020202020204" pitchFamily="34" charset="0"/>
                <a:cs typeface="Arial" panose="020B0604020202020204" pitchFamily="34" charset="0"/>
              </a:rPr>
              <a:t>These efforts support the overall mission of USDA, which is to protect and promote food, agriculture, natural resources and related issues.</a:t>
            </a:r>
          </a:p>
          <a:p>
            <a:endParaRPr lang="en-US" altLang="en-US" dirty="0"/>
          </a:p>
        </p:txBody>
      </p:sp>
      <p:sp>
        <p:nvSpPr>
          <p:cNvPr id="10244" name="Slide Number Placeholder 3">
            <a:extLst>
              <a:ext uri="{FF2B5EF4-FFF2-40B4-BE49-F238E27FC236}">
                <a16:creationId xmlns:a16="http://schemas.microsoft.com/office/drawing/2014/main" id="{A78AE80F-40A8-4D89-B9AE-9A6FADB884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E25920-59A6-4D60-A73F-7AC826B7044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30</a:t>
            </a:fld>
            <a:endParaRPr lang="en-US" altLang="en-US"/>
          </a:p>
        </p:txBody>
      </p:sp>
    </p:spTree>
    <p:extLst>
      <p:ext uri="{BB962C8B-B14F-4D97-AF65-F5344CB8AC3E}">
        <p14:creationId xmlns:p14="http://schemas.microsoft.com/office/powerpoint/2010/main" val="2816126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When we talk about overall personal physical fitness does your job provide all the components of a well-rounded, well-balanced physical fitness program?</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Does it provide all the strength, flexibility and heart and lung fitness you need?</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More than likely the answer is NO.</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Many studies have shown that individuals with balanced personal physical fitness are less likely to sustain an injury.</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So, physical fitness is a combination of strength, flexibility and aerobic endurance. To better meet your job demands you can perform a variety of exercises at home or a fitness center.</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31</a:t>
            </a:fld>
            <a:endParaRPr lang="en-US" altLang="en-US"/>
          </a:p>
        </p:txBody>
      </p:sp>
    </p:spTree>
    <p:extLst>
      <p:ext uri="{BB962C8B-B14F-4D97-AF65-F5344CB8AC3E}">
        <p14:creationId xmlns:p14="http://schemas.microsoft.com/office/powerpoint/2010/main" val="1085113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latin typeface="Arial" panose="020B0604020202020204" pitchFamily="34" charset="0"/>
                <a:ea typeface="Calibri" panose="020F0502020204030204" pitchFamily="34" charset="0"/>
                <a:cs typeface="Times New Roman" panose="02020603050405020304" pitchFamily="18" charset="0"/>
              </a:rPr>
              <a:t>HERE IS A VERY IMPORTANT POINT: If you have any health concerns about starting a physical fitness program you should always consult with your health care professional before starting.</a:t>
            </a:r>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32</a:t>
            </a:fld>
            <a:endParaRPr lang="en-US" altLang="en-US"/>
          </a:p>
        </p:txBody>
      </p:sp>
    </p:spTree>
    <p:extLst>
      <p:ext uri="{BB962C8B-B14F-4D97-AF65-F5344CB8AC3E}">
        <p14:creationId xmlns:p14="http://schemas.microsoft.com/office/powerpoint/2010/main" val="3148491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In addition to physical fitness what about overall personal health and wellness?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It’s up to you: Your personal health and wellness, just like your personal physical fitness, is your personal business.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Here is a list of health and wellness factors to consider:</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Adequate diet and nutrition</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Body weight control</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Stress management</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Smoking cessation</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Blood pressure control</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Adequate rest from sleep and</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Fluid intake to avoid getting dehydrated</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These are all factors under our control that can help us be healthy and well.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No doubt . . . personal physical fitness and health and wellness are part of an overall strategy for a healthy and safe place to work.</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33</a:t>
            </a:fld>
            <a:endParaRPr lang="en-US" altLang="en-US"/>
          </a:p>
        </p:txBody>
      </p:sp>
    </p:spTree>
    <p:extLst>
      <p:ext uri="{BB962C8B-B14F-4D97-AF65-F5344CB8AC3E}">
        <p14:creationId xmlns:p14="http://schemas.microsoft.com/office/powerpoint/2010/main" val="3270230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Now that you have a handle on the ergonomics principles of Neutral Position, Reach Zone, Power Position and Fatigue Control let’s pull it all together into the ergonomics problem solving approach.</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Whether it’s a task you’ve done many times or a brand-new one, take yourself through this step-by-step approach.</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We have included the Ergonomics Workstation Assessment Worksheet for you to fill out to complete the assessment.</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34</a:t>
            </a:fld>
            <a:endParaRPr lang="en-US" altLang="en-US"/>
          </a:p>
        </p:txBody>
      </p:sp>
    </p:spTree>
    <p:extLst>
      <p:ext uri="{BB962C8B-B14F-4D97-AF65-F5344CB8AC3E}">
        <p14:creationId xmlns:p14="http://schemas.microsoft.com/office/powerpoint/2010/main" val="1534394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An obvious first step is to identify the workstation or task you want to analyze.</a:t>
            </a:r>
          </a:p>
          <a:p>
            <a:r>
              <a:rPr lang="en-US" sz="1200" b="0" dirty="0">
                <a:effectLst/>
                <a:latin typeface="Arial" panose="020B0604020202020204" pitchFamily="34" charset="0"/>
                <a:ea typeface="Calibri" panose="020F0502020204030204" pitchFamily="34" charset="0"/>
                <a:cs typeface="Times New Roman" panose="02020603050405020304" pitchFamily="18" charset="0"/>
              </a:rPr>
              <a:t>This could be an existing workstation or task or one that is new.</a:t>
            </a:r>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35</a:t>
            </a:fld>
            <a:endParaRPr lang="en-US" altLang="en-US"/>
          </a:p>
        </p:txBody>
      </p:sp>
    </p:spTree>
    <p:extLst>
      <p:ext uri="{BB962C8B-B14F-4D97-AF65-F5344CB8AC3E}">
        <p14:creationId xmlns:p14="http://schemas.microsoft.com/office/powerpoint/2010/main" val="941715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What is your body and limb position? Are you able to reasonably work in Neutral Positions (think about the mid-range of joint position concept)?</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Are you able to support your and body and limbs in the neutral position?</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If not, try to identify why not.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36</a:t>
            </a:fld>
            <a:endParaRPr lang="en-US" altLang="en-US"/>
          </a:p>
        </p:txBody>
      </p:sp>
    </p:spTree>
    <p:extLst>
      <p:ext uri="{BB962C8B-B14F-4D97-AF65-F5344CB8AC3E}">
        <p14:creationId xmlns:p14="http://schemas.microsoft.com/office/powerpoint/2010/main" val="1145862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For example:</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Is the worksurface too low?</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Is your chair or stool not properly adjusted? </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Does the tool or equipment not allow a neutral position?</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Then think about how you can make it better.</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37</a:t>
            </a:fld>
            <a:endParaRPr lang="en-US" altLang="en-US"/>
          </a:p>
        </p:txBody>
      </p:sp>
    </p:spTree>
    <p:extLst>
      <p:ext uri="{BB962C8B-B14F-4D97-AF65-F5344CB8AC3E}">
        <p14:creationId xmlns:p14="http://schemas.microsoft.com/office/powerpoint/2010/main" val="1042177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Where are you using your hands? Are you able to primarily use them in your Reach Zone?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If not, try to identify the preventing factor.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For example:</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Is the work too far away?</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Is there a physical barrier that limits access?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Then think about how you can make it better.</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38</a:t>
            </a:fld>
            <a:endParaRPr lang="en-US" altLang="en-US"/>
          </a:p>
        </p:txBody>
      </p:sp>
    </p:spTree>
    <p:extLst>
      <p:ext uri="{BB962C8B-B14F-4D97-AF65-F5344CB8AC3E}">
        <p14:creationId xmlns:p14="http://schemas.microsoft.com/office/powerpoint/2010/main" val="2947952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Are you able to use the Power Position to accomplish the task?</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If not, try to identify why.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For example:</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Is the material being handled too low or too high?</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Does the equipment in use not allow a power position?</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Then think about how you can make it better.</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39</a:t>
            </a:fld>
            <a:endParaRPr lang="en-US" altLang="en-US"/>
          </a:p>
        </p:txBody>
      </p:sp>
    </p:spTree>
    <p:extLst>
      <p:ext uri="{BB962C8B-B14F-4D97-AF65-F5344CB8AC3E}">
        <p14:creationId xmlns:p14="http://schemas.microsoft.com/office/powerpoint/2010/main" val="870167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938D4D5-33FE-4C41-A16F-B4D738B5F0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DF3F5E90-10E3-4E71-8B03-B0DEE2FA36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b="0" dirty="0">
                <a:latin typeface="Arial" panose="020B0604020202020204" pitchFamily="34" charset="0"/>
                <a:cs typeface="Arial" panose="020B0604020202020204" pitchFamily="34" charset="0"/>
              </a:rPr>
              <a:t>A significant portion of this critical work takes place in laboratories in the Midwest.</a:t>
            </a:r>
          </a:p>
          <a:p>
            <a:r>
              <a:rPr lang="en-US" altLang="en-US" sz="1200" b="0" dirty="0">
                <a:latin typeface="Arial" panose="020B0604020202020204" pitchFamily="34" charset="0"/>
                <a:cs typeface="Arial" panose="020B0604020202020204" pitchFamily="34" charset="0"/>
              </a:rPr>
              <a:t>In this training session we’ll detail how you can perform laboratory tasks that enhance the agency’s mission and facilitate your well-being and performance by the application of ergonomics principles and measures.</a:t>
            </a:r>
          </a:p>
          <a:p>
            <a:endParaRPr lang="en-US" altLang="en-US" dirty="0"/>
          </a:p>
        </p:txBody>
      </p:sp>
      <p:sp>
        <p:nvSpPr>
          <p:cNvPr id="12292" name="Slide Number Placeholder 3">
            <a:extLst>
              <a:ext uri="{FF2B5EF4-FFF2-40B4-BE49-F238E27FC236}">
                <a16:creationId xmlns:a16="http://schemas.microsoft.com/office/drawing/2014/main" id="{2CA88DDC-5778-40C1-A1F1-AD39794A49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 Cen MT" panose="020B0602020104020603" pitchFamily="34" charset="0"/>
                <a:cs typeface="Arial" panose="020B0604020202020204" pitchFamily="34" charset="0"/>
              </a:defRPr>
            </a:lvl1pPr>
            <a:lvl2pPr marL="742950" indent="-285750">
              <a:defRPr>
                <a:solidFill>
                  <a:schemeClr val="tx1"/>
                </a:solidFill>
                <a:latin typeface="Tw Cen MT" panose="020B0602020104020603" pitchFamily="34" charset="0"/>
                <a:cs typeface="Arial" panose="020B0604020202020204" pitchFamily="34" charset="0"/>
              </a:defRPr>
            </a:lvl2pPr>
            <a:lvl3pPr marL="1143000" indent="-228600">
              <a:defRPr>
                <a:solidFill>
                  <a:schemeClr val="tx1"/>
                </a:solidFill>
                <a:latin typeface="Tw Cen MT" panose="020B0602020104020603" pitchFamily="34" charset="0"/>
                <a:cs typeface="Arial" panose="020B0604020202020204" pitchFamily="34" charset="0"/>
              </a:defRPr>
            </a:lvl3pPr>
            <a:lvl4pPr marL="1600200" indent="-228600">
              <a:defRPr>
                <a:solidFill>
                  <a:schemeClr val="tx1"/>
                </a:solidFill>
                <a:latin typeface="Tw Cen MT" panose="020B0602020104020603" pitchFamily="34" charset="0"/>
                <a:cs typeface="Arial" panose="020B0604020202020204" pitchFamily="34" charset="0"/>
              </a:defRPr>
            </a:lvl4pPr>
            <a:lvl5pPr marL="2057400" indent="-22860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001515-1097-449C-BC57-8187986C983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Are you able to Control Fatigue through-out the work shift?</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If not, what are the inhibiting factor or factors.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For example:</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Using the wrong tool or using a tool incorrectly?</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Not taking appropriate recovery breaks?</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Becoming dehydrated?</a:t>
            </a:r>
          </a:p>
          <a:p>
            <a:pPr marL="342900" marR="0" lvl="0" indent="-342900">
              <a:spcBef>
                <a:spcPts val="300"/>
              </a:spcBef>
              <a:spcAft>
                <a:spcPts val="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Not using stretching as micro-breaks through-out the shift?</a:t>
            </a:r>
          </a:p>
          <a:p>
            <a:pPr marL="342900" marR="0" lvl="0" indent="-342900">
              <a:spcBef>
                <a:spcPts val="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A combination of the above?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What actions can you take to control fatigue?</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40</a:t>
            </a:fld>
            <a:endParaRPr lang="en-US" altLang="en-US"/>
          </a:p>
        </p:txBody>
      </p:sp>
    </p:spTree>
    <p:extLst>
      <p:ext uri="{BB962C8B-B14F-4D97-AF65-F5344CB8AC3E}">
        <p14:creationId xmlns:p14="http://schemas.microsoft.com/office/powerpoint/2010/main" val="2104757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As you were performing the assessment you also were generating a list of potential improvements.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They might consist of workstation set-up improvement, particular use of a tool or piece of equipment or a change of the workstation, tool or equipment.</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41</a:t>
            </a:fld>
            <a:endParaRPr lang="en-US" altLang="en-US"/>
          </a:p>
        </p:txBody>
      </p:sp>
    </p:spTree>
    <p:extLst>
      <p:ext uri="{BB962C8B-B14F-4D97-AF65-F5344CB8AC3E}">
        <p14:creationId xmlns:p14="http://schemas.microsoft.com/office/powerpoint/2010/main" val="25299131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Arial" panose="020B0604020202020204" pitchFamily="34" charset="0"/>
                <a:cs typeface="Arial" panose="020B0604020202020204" pitchFamily="34" charset="0"/>
              </a:rPr>
              <a:t>Choose a task you would like to analyze and go through the USDA ARS MWA Laboratory Ergonomics Assessment Worksheet.</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42</a:t>
            </a:fld>
            <a:endParaRPr lang="en-US" altLang="en-US"/>
          </a:p>
        </p:txBody>
      </p:sp>
    </p:spTree>
    <p:extLst>
      <p:ext uri="{BB962C8B-B14F-4D97-AF65-F5344CB8AC3E}">
        <p14:creationId xmlns:p14="http://schemas.microsoft.com/office/powerpoint/2010/main" val="2499169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43</a:t>
            </a:fld>
            <a:endParaRPr lang="en-US" altLang="en-US"/>
          </a:p>
        </p:txBody>
      </p:sp>
    </p:spTree>
    <p:extLst>
      <p:ext uri="{BB962C8B-B14F-4D97-AF65-F5344CB8AC3E}">
        <p14:creationId xmlns:p14="http://schemas.microsoft.com/office/powerpoint/2010/main" val="4211026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We’ve covered a lot of information . . . the ergonomics principles of Neutral Posture and Support, Reach Zone, Power Position and Fatigue Control as well as information about Warm-up and Stretching, Physical Fitness and Health and Wellness.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We went through a specific step-by-step ergonomics problem solving approach to apply the ergonomics principles.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Next, let’s look at specific Laboratory Ergonomics Tips and Techniques.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See if they can work for you and apply them across the board to, “Fit the Job to the Person!” and “Work Smarter, Not Harder!”</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44</a:t>
            </a:fld>
            <a:endParaRPr lang="en-US" altLang="en-US"/>
          </a:p>
        </p:txBody>
      </p:sp>
    </p:spTree>
    <p:extLst>
      <p:ext uri="{BB962C8B-B14F-4D97-AF65-F5344CB8AC3E}">
        <p14:creationId xmlns:p14="http://schemas.microsoft.com/office/powerpoint/2010/main" val="33561002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Workbenches are commonly used in the lab to support equipment and perform procedures.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In many cases, laboratory workbenches are at a fixed height (typically about 36”) and have been designed using general guidelines suggested by the National Institute of Occupational Safety and Health (NIOSH). In some cases, the workbench may be user-controlled height adjustable.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Generally, stools are available to allow for a seated body position when working at the workbench.</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Footrests are also included to provide for foot support when seated on the stool.</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Recalling the goal is to “Fit the Job to the Person”, consider how to set up the workbench, stool and footrest to follow the ergonomics principles of neutral position and support, reach zone, power position and fatigue control.</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45</a:t>
            </a:fld>
            <a:endParaRPr lang="en-US" altLang="en-US"/>
          </a:p>
        </p:txBody>
      </p:sp>
    </p:spTree>
    <p:extLst>
      <p:ext uri="{BB962C8B-B14F-4D97-AF65-F5344CB8AC3E}">
        <p14:creationId xmlns:p14="http://schemas.microsoft.com/office/powerpoint/2010/main" val="36267593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First, recognize the relationship between your body and extremity position and the workbench is based on what tasks you are performing.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For a fixed height workbench, for precision work where you need to precisely view your hands, the recommended relationship is with elbow height about 2 to 4 inches above the workbench height.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For an adjustable height workbench, for precision work, adjust the workbench height so the elbows are about 4 to 6” above resting elbow height (this is with the arms at the sides).</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46</a:t>
            </a:fld>
            <a:endParaRPr lang="en-US" altLang="en-US"/>
          </a:p>
        </p:txBody>
      </p:sp>
    </p:spTree>
    <p:extLst>
      <p:ext uri="{BB962C8B-B14F-4D97-AF65-F5344CB8AC3E}">
        <p14:creationId xmlns:p14="http://schemas.microsoft.com/office/powerpoint/2010/main" val="5230860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For general light work (handling test tubes, pipetting, etc.) have the relationship so the workbench is at or slightly below elbow height, about 1 to 2 inches below.</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For heavy work where a downward force needs to be exerted (pushing down on a tool or other materials) establish the relationship so the workbench is about 4 to 6 inches below elbow height. </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47</a:t>
            </a:fld>
            <a:endParaRPr lang="en-US" altLang="en-US"/>
          </a:p>
        </p:txBody>
      </p:sp>
    </p:spTree>
    <p:extLst>
      <p:ext uri="{BB962C8B-B14F-4D97-AF65-F5344CB8AC3E}">
        <p14:creationId xmlns:p14="http://schemas.microsoft.com/office/powerpoint/2010/main" val="32937258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latin typeface="Arial" panose="020B0604020202020204" pitchFamily="34" charset="0"/>
                <a:ea typeface="Calibri" panose="020F0502020204030204" pitchFamily="34" charset="0"/>
                <a:cs typeface="Times New Roman" panose="02020603050405020304" pitchFamily="18" charset="0"/>
              </a:rPr>
              <a:t>Once you understand the task to be performed follow these adjustment strategies based on whether the workbench is fixed height or height adjustable.</a:t>
            </a:r>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48</a:t>
            </a:fld>
            <a:endParaRPr lang="en-US" altLang="en-US"/>
          </a:p>
        </p:txBody>
      </p:sp>
    </p:spTree>
    <p:extLst>
      <p:ext uri="{BB962C8B-B14F-4D97-AF65-F5344CB8AC3E}">
        <p14:creationId xmlns:p14="http://schemas.microsoft.com/office/powerpoint/2010/main" val="7262157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With a fixed height workbench (typically about 36” from the floor), use the height adjustment feature of the stool to establish the desired physical relationship between elbow height and workbench height.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Two to 4 inches above elbow height for precision work, about elbow height or slightly lower for light work and 4 to 6 inches below elbow height for heavy work.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In other words, you use the workbench height as the reference point and adjust the stool and footrest to match.</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Check out what other adjustments are on the stool. The seat may be able to tilt forward and backward. The back support may be height and angle adjustable. Armrests may be attached to the stool; if so determine if they are height adjustable to provide for forearm support.</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Apply the Neutral Position and Support and Reach Zone ergonomics principles to improve your overall position and support when setting up the stool.</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49</a:t>
            </a:fld>
            <a:endParaRPr lang="en-US" altLang="en-US"/>
          </a:p>
        </p:txBody>
      </p:sp>
    </p:spTree>
    <p:extLst>
      <p:ext uri="{BB962C8B-B14F-4D97-AF65-F5344CB8AC3E}">
        <p14:creationId xmlns:p14="http://schemas.microsoft.com/office/powerpoint/2010/main" val="314801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First though, what can you expect to accomplish from this training session?</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Think for a moment, what words would you use to describe the successful workplace?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You want a workplace that is . . . ., well, fill in the blank. What do you think?</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a:t>
            </a:fld>
            <a:endParaRPr lang="en-US" altLang="en-US"/>
          </a:p>
        </p:txBody>
      </p:sp>
    </p:spTree>
    <p:extLst>
      <p:ext uri="{BB962C8B-B14F-4D97-AF65-F5344CB8AC3E}">
        <p14:creationId xmlns:p14="http://schemas.microsoft.com/office/powerpoint/2010/main" val="15682947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Remember the most important guideline for stool use is . . . get out of it on a regular basis! Try to limit sustained seated positions to 30 minutes or less. This is part of the Fatigue Control principle.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You may find obstacles (drawers, supplies and other materials) underneath workbenches that limit leg and foot access.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They need to be removed or relocated.</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While most stools do have a foot ring under the seat, it does not provide for comfortable, long-term foot support.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 foot ring is primarily there to help you get on and off the seat of the stool.</a:t>
            </a:r>
          </a:p>
          <a:p>
            <a:r>
              <a:rPr lang="en-US" sz="1200" b="0" dirty="0">
                <a:effectLst/>
                <a:latin typeface="Arial" panose="020B0604020202020204" pitchFamily="34" charset="0"/>
                <a:ea typeface="Calibri" panose="020F0502020204030204" pitchFamily="34" charset="0"/>
                <a:cs typeface="Times New Roman" panose="02020603050405020304" pitchFamily="18" charset="0"/>
              </a:rPr>
              <a:t>Use a height adjustable footrest to provide for foot and leg support. Adjust the footrest height so when your feet are supported on the footrest you have even body weight through your thighs and hips on the seat of the stool. The footrest and foot ring should be about the same height.</a:t>
            </a:r>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50</a:t>
            </a:fld>
            <a:endParaRPr lang="en-US" altLang="en-US"/>
          </a:p>
        </p:txBody>
      </p:sp>
    </p:spTree>
    <p:extLst>
      <p:ext uri="{BB962C8B-B14F-4D97-AF65-F5344CB8AC3E}">
        <p14:creationId xmlns:p14="http://schemas.microsoft.com/office/powerpoint/2010/main" val="33076321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In some labs, the workbench may be height adjustable and now the floor becomes the reference point for workbench set-up. </a:t>
            </a:r>
          </a:p>
          <a:p>
            <a:pPr marL="0" marR="0">
              <a:spcBef>
                <a:spcPts val="300"/>
              </a:spcBef>
              <a:spcAft>
                <a:spcPts val="300"/>
              </a:spcAft>
            </a:pPr>
            <a:r>
              <a:rPr lang="en-US" sz="1200" b="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Follow this strategy.</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Determine if you can adjust the stool height to get your feet directly on the floor.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This eliminates the need for foot support on a footrest.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Now, in some cases the stool may not go lower enough to get your feet on the floor, and you will still need a footrest for adequate foot support.</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Next, adjust the workbench height based on the task at hand to establish the desired physical relationship between elbow height and workbench height.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For precision work, adjust the workbench height so the elbows are about 2 to 4” above resting elbow height (this is with the arms at the sides), for light work about elbow height or slightly lower and for heavy work about 4 to 6 inches below elbow height.</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Check out what other adjustments are on the stool.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 seat may be able to tilt forward and backward.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 back support may be height and angle adjustable.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Armrests may be attached to the stool; if so determine if they are height adjustable to provide for forearm support.</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Apply the Neutral Position and Support and Reach Zone ergonomics principles to improve your overall position and support when setting up the stool.</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Remember the most important guideline for stool use is . . . get out of it on a regular basis!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Try to limit sustained seated positions to 30 minutes or less.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This is part of the Fatigue Control ergonomics principle.</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51</a:t>
            </a:fld>
            <a:endParaRPr lang="en-US" altLang="en-US"/>
          </a:p>
        </p:txBody>
      </p:sp>
    </p:spTree>
    <p:extLst>
      <p:ext uri="{BB962C8B-B14F-4D97-AF65-F5344CB8AC3E}">
        <p14:creationId xmlns:p14="http://schemas.microsoft.com/office/powerpoint/2010/main" val="37375684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You may find obstacles (drawers, supplies and other materials) underneath workbenches that limit leg and foot access. They need to be removed or relocated to provide for the needed clearance.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Ideally, the best place for the feet is directly on the floor; however, even with height adjustable workbenches this may not be possible. In this case a footrest will be required to provide for adequate foot and lower extremity support.</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52</a:t>
            </a:fld>
            <a:endParaRPr lang="en-US" altLang="en-US"/>
          </a:p>
        </p:txBody>
      </p:sp>
    </p:spTree>
    <p:extLst>
      <p:ext uri="{BB962C8B-B14F-4D97-AF65-F5344CB8AC3E}">
        <p14:creationId xmlns:p14="http://schemas.microsoft.com/office/powerpoint/2010/main" val="42359577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latin typeface="Arial" panose="020B0604020202020204" pitchFamily="34" charset="0"/>
                <a:ea typeface="Calibri" panose="020F0502020204030204" pitchFamily="34" charset="0"/>
                <a:cs typeface="Times New Roman" panose="02020603050405020304" pitchFamily="18" charset="0"/>
              </a:rPr>
              <a:t>Some tasks may involve standing at a workbench. </a:t>
            </a:r>
          </a:p>
          <a:p>
            <a:r>
              <a:rPr lang="en-US" sz="1200" b="0" dirty="0">
                <a:effectLst/>
                <a:latin typeface="Arial" panose="020B0604020202020204" pitchFamily="34" charset="0"/>
                <a:ea typeface="Calibri" panose="020F0502020204030204" pitchFamily="34" charset="0"/>
                <a:cs typeface="Times New Roman" panose="02020603050405020304" pitchFamily="18" charset="0"/>
              </a:rPr>
              <a:t>Typically standing makes sense if you are spending only a short time (a few minutes)  in the standing position, move frequently between different locations at the workbench, handle heavier items (more than 5 pounds) at the workbench or when you need to exert significant downward force (more than 10 pounds of force) at the workbench.</a:t>
            </a:r>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53</a:t>
            </a:fld>
            <a:endParaRPr lang="en-US" altLang="en-US"/>
          </a:p>
        </p:txBody>
      </p:sp>
    </p:spTree>
    <p:extLst>
      <p:ext uri="{BB962C8B-B14F-4D97-AF65-F5344CB8AC3E}">
        <p14:creationId xmlns:p14="http://schemas.microsoft.com/office/powerpoint/2010/main" val="33599889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latin typeface="Arial" panose="020B0604020202020204" pitchFamily="34" charset="0"/>
                <a:ea typeface="Calibri" panose="020F0502020204030204" pitchFamily="34" charset="0"/>
                <a:cs typeface="Times New Roman" panose="02020603050405020304" pitchFamily="18" charset="0"/>
              </a:rPr>
              <a:t>As possible, try to apply the same elbow and workbench height relationships for standing as for seated workbenches: 2 to 4” above elbow height for precision work, about elbow height or slightly lower for light work and 4 to 6 inches below elbow height for heavy work.</a:t>
            </a:r>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54</a:t>
            </a:fld>
            <a:endParaRPr lang="en-US" altLang="en-US"/>
          </a:p>
        </p:txBody>
      </p:sp>
    </p:spTree>
    <p:extLst>
      <p:ext uri="{BB962C8B-B14F-4D97-AF65-F5344CB8AC3E}">
        <p14:creationId xmlns:p14="http://schemas.microsoft.com/office/powerpoint/2010/main" val="21495905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For a fixed height workbench that is too low for the needed task, it may be possible to build up the workbench height by placing a platform on the workbench top to position the tools, equipment or materials at the desired height.</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In some instances, the entire workbench itself can be raised on a permanent basis.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Of course, before doing this consult with others in the lab to make sure it won’t raise unintended consequences for others using the workbench.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And of course, if it is raised up ensure it is stable at the higher height.</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55</a:t>
            </a:fld>
            <a:endParaRPr lang="en-US" altLang="en-US"/>
          </a:p>
        </p:txBody>
      </p:sp>
    </p:spTree>
    <p:extLst>
      <p:ext uri="{BB962C8B-B14F-4D97-AF65-F5344CB8AC3E}">
        <p14:creationId xmlns:p14="http://schemas.microsoft.com/office/powerpoint/2010/main" val="238935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 great way to promote neutral position and increased comfort when standing is to provide a footrest that will allow you to put one foot up on the rest and then alternate with the other foot.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This promotes varied standing postures and intermittently redistributes weight-bearing stresses.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Utilize footwear that has significant cushioning and support.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If they are good walking shoes, they will also be good standing shoes.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Shift weight forward to the balls of the feet and backwards to the heels when standing on both feet or alternately when standing with one foot in front of the other.</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Perform “heel lifts” frequently.  This will improve lower extremity circulation.</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 </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56</a:t>
            </a:fld>
            <a:endParaRPr lang="en-US" altLang="en-US"/>
          </a:p>
        </p:txBody>
      </p:sp>
    </p:spTree>
    <p:extLst>
      <p:ext uri="{BB962C8B-B14F-4D97-AF65-F5344CB8AC3E}">
        <p14:creationId xmlns:p14="http://schemas.microsoft.com/office/powerpoint/2010/main" val="32762317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At workbenches where sustained standing is performed, consider adding anti-fatigue standing mats to cushion the feet and weight bearing joints of the ankles, knees, hips and back.</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Mats should be large enough to allow for at least shoulder width foot placement.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Mat edges should be beveled to eliminate any trip hazard.</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Adequate cleaning of the mat and underlying floor on a regular basis is necessary to provide for appropriate hygiene.</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57</a:t>
            </a:fld>
            <a:endParaRPr lang="en-US" altLang="en-US"/>
          </a:p>
        </p:txBody>
      </p:sp>
    </p:spTree>
    <p:extLst>
      <p:ext uri="{BB962C8B-B14F-4D97-AF65-F5344CB8AC3E}">
        <p14:creationId xmlns:p14="http://schemas.microsoft.com/office/powerpoint/2010/main" val="13451671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 last comment about mats; mats and stools don’t play well together in the same neighborhood.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Most stools will not roll easily on the mats and the result is either the mat is pushed out the way and not used as it should be or more sustained standing than is recommended occurs because of the difficulty in rolling the stool into place.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In this case, eliminating the mat and ensuring footwear with significant cushioning and support is a viable option.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Another option is to secure a mat that can easily be moved and replaced by using your foot, rather than bending over.  </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58</a:t>
            </a:fld>
            <a:endParaRPr lang="en-US" altLang="en-US"/>
          </a:p>
        </p:txBody>
      </p:sp>
    </p:spTree>
    <p:extLst>
      <p:ext uri="{BB962C8B-B14F-4D97-AF65-F5344CB8AC3E}">
        <p14:creationId xmlns:p14="http://schemas.microsoft.com/office/powerpoint/2010/main" val="27339436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59</a:t>
            </a:fld>
            <a:endParaRPr lang="en-US" altLang="en-US"/>
          </a:p>
        </p:txBody>
      </p:sp>
    </p:spTree>
    <p:extLst>
      <p:ext uri="{BB962C8B-B14F-4D97-AF65-F5344CB8AC3E}">
        <p14:creationId xmlns:p14="http://schemas.microsoft.com/office/powerpoint/2010/main" val="3520599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Was the first word that came to your mind: “comfortable”?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If you answered, “comfortable”, you’re not alone.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Informal surveys indicate for about 9 out of 10 people “comfortable” is what they want in their workplace.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Then of course, words like “productive”, “well-organized”, “functional”, “well lit”, “safe” and so on follow along.</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a:t>
            </a:fld>
            <a:endParaRPr lang="en-US" altLang="en-US"/>
          </a:p>
        </p:txBody>
      </p:sp>
    </p:spTree>
    <p:extLst>
      <p:ext uri="{BB962C8B-B14F-4D97-AF65-F5344CB8AC3E}">
        <p14:creationId xmlns:p14="http://schemas.microsoft.com/office/powerpoint/2010/main" val="12725410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latin typeface="Arial" panose="020B0604020202020204" pitchFamily="34" charset="0"/>
                <a:ea typeface="Calibri" panose="020F0502020204030204" pitchFamily="34" charset="0"/>
                <a:cs typeface="Times New Roman" panose="02020603050405020304" pitchFamily="18" charset="0"/>
              </a:rPr>
              <a:t>Pipetting is a very common task in the lab. </a:t>
            </a:r>
          </a:p>
          <a:p>
            <a:r>
              <a:rPr lang="en-US" sz="1200" b="0" dirty="0">
                <a:effectLst/>
                <a:latin typeface="Arial" panose="020B0604020202020204" pitchFamily="34" charset="0"/>
                <a:ea typeface="Calibri" panose="020F0502020204030204" pitchFamily="34" charset="0"/>
                <a:cs typeface="Times New Roman" panose="02020603050405020304" pitchFamily="18" charset="0"/>
              </a:rPr>
              <a:t>Because of the repetitive nature of pipetting, it can be a source of hand and shoulder problems.</a:t>
            </a:r>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60</a:t>
            </a:fld>
            <a:endParaRPr lang="en-US" altLang="en-US"/>
          </a:p>
        </p:txBody>
      </p:sp>
    </p:spTree>
    <p:extLst>
      <p:ext uri="{BB962C8B-B14F-4D97-AF65-F5344CB8AC3E}">
        <p14:creationId xmlns:p14="http://schemas.microsoft.com/office/powerpoint/2010/main" val="5675186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To set-up the pipetting workstation, equipment, tray and supply heights should all be approximately the same and these items should be within easy reach in a logical work order.</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Prevent twisting and bending of the wrist, neck and arms, elevation of the shoulders, and overreaching, by adjusting the height and position of various tools and equipment.</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61</a:t>
            </a:fld>
            <a:endParaRPr lang="en-US" altLang="en-US"/>
          </a:p>
        </p:txBody>
      </p:sp>
    </p:spTree>
    <p:extLst>
      <p:ext uri="{BB962C8B-B14F-4D97-AF65-F5344CB8AC3E}">
        <p14:creationId xmlns:p14="http://schemas.microsoft.com/office/powerpoint/2010/main" val="21809615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This can include:</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Sample holders (placed on a tilt)</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Solution containers positioned within reach</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Waste receptacles – kept at a low height (no higher than top of tube being filled)</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Work with the arms close to the body</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Avoid arm elevation without support for lengthy periods</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Keep samples and instruments within easy reach</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62</a:t>
            </a:fld>
            <a:endParaRPr lang="en-US" altLang="en-US"/>
          </a:p>
        </p:txBody>
      </p:sp>
    </p:spTree>
    <p:extLst>
      <p:ext uri="{BB962C8B-B14F-4D97-AF65-F5344CB8AC3E}">
        <p14:creationId xmlns:p14="http://schemas.microsoft.com/office/powerpoint/2010/main" val="39474330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Considerations for pipette design choices are highly individual:</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Correlating hand size to pipette size is most important.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Different sizes are available.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 correct size pipette will allow your hand to comfortably grasp and manipulate the pipette.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As possible use a lightweight pipette; this requires less force to hold.</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As possible use a pipette that requires as little force as possible to control. </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63</a:t>
            </a:fld>
            <a:endParaRPr lang="en-US" altLang="en-US"/>
          </a:p>
        </p:txBody>
      </p:sp>
    </p:spTree>
    <p:extLst>
      <p:ext uri="{BB962C8B-B14F-4D97-AF65-F5344CB8AC3E}">
        <p14:creationId xmlns:p14="http://schemas.microsoft.com/office/powerpoint/2010/main" val="23647329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Multi-finger pipette controls help distribute the force among several fingers rather than continuously using the same finger.</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Some pipettes have a button on the top which may require the thumb to be repeatedly extended out of a relaxed, neutral position.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Try to avoid this type and if not possible to avoid entirely, remember to limit sustained use as possible.</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64</a:t>
            </a:fld>
            <a:endParaRPr lang="en-US" altLang="en-US"/>
          </a:p>
        </p:txBody>
      </p:sp>
    </p:spTree>
    <p:extLst>
      <p:ext uri="{BB962C8B-B14F-4D97-AF65-F5344CB8AC3E}">
        <p14:creationId xmlns:p14="http://schemas.microsoft.com/office/powerpoint/2010/main" val="21643184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100" b="1" dirty="0">
                <a:effectLst/>
                <a:latin typeface="Arial" panose="020B0604020202020204" pitchFamily="34" charset="0"/>
                <a:ea typeface="Calibri" panose="020F0502020204030204" pitchFamily="34" charset="0"/>
                <a:cs typeface="Times New Roman" panose="02020603050405020304" pitchFamily="18" charset="0"/>
              </a:rPr>
              <a:t>Pipettes</a:t>
            </a:r>
          </a:p>
          <a:p>
            <a:pPr marL="0" marR="0" lvl="0" indent="0" algn="l" defTabSz="914400" rtl="0" eaLnBrk="0" fontAlgn="base" latinLnBrk="0" hangingPunct="0">
              <a:lnSpc>
                <a:spcPct val="100000"/>
              </a:lnSpc>
              <a:spcBef>
                <a:spcPts val="300"/>
              </a:spcBef>
              <a:spcAft>
                <a:spcPts val="300"/>
              </a:spcAft>
              <a:buClrTx/>
              <a:buSzTx/>
              <a:buFontTx/>
              <a:buNone/>
              <a:tabLst/>
              <a:defRPr/>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 longer pipettor with longer handle versus the standard is better on the shoulder and arm when using 50-100 ml pipettes.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Multi-channel pipettes are good for microtiter plates and also robotics.</a:t>
            </a:r>
          </a:p>
          <a:p>
            <a:endParaRPr lang="en-US" sz="110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65</a:t>
            </a:fld>
            <a:endParaRPr lang="en-US" altLang="en-US"/>
          </a:p>
        </p:txBody>
      </p:sp>
    </p:spTree>
    <p:extLst>
      <p:ext uri="{BB962C8B-B14F-4D97-AF65-F5344CB8AC3E}">
        <p14:creationId xmlns:p14="http://schemas.microsoft.com/office/powerpoint/2010/main" val="3215978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In general, here are some overall guidelines for pipette use:</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Pipettes where the thumb dispenses, and the index finger aspirates are best</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Pipette usage should be alternated between the right and left hand</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Clean pipettes regularly to; reduce "sticking" and improve quality of work </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Use thin-walled pipette tips that are easy to eject</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66</a:t>
            </a:fld>
            <a:endParaRPr lang="en-US" altLang="en-US"/>
          </a:p>
        </p:txBody>
      </p:sp>
    </p:spTree>
    <p:extLst>
      <p:ext uri="{BB962C8B-B14F-4D97-AF65-F5344CB8AC3E}">
        <p14:creationId xmlns:p14="http://schemas.microsoft.com/office/powerpoint/2010/main" val="40199813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Power pipettes rather than manual pipettes can help to reduce hand stress and exertion.</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If possible, use an electronic operated or a latch-mode pipette to replace manual plunger-operated pipettes, use an electronic pipette with mixing functions for tasks such as mixing or aliquotting and use a multichannel pipette for large aliquotting tasks.</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67</a:t>
            </a:fld>
            <a:endParaRPr lang="en-US" altLang="en-US"/>
          </a:p>
        </p:txBody>
      </p:sp>
    </p:spTree>
    <p:extLst>
      <p:ext uri="{BB962C8B-B14F-4D97-AF65-F5344CB8AC3E}">
        <p14:creationId xmlns:p14="http://schemas.microsoft.com/office/powerpoint/2010/main" val="41949840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Focus on Fatigue Control throughout the day.</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Take micro-breaks of 2 minutes for every 20 minutes of pipetting.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Perform hand stretches frequently.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Rotate pipetting activities between right and left hands, among different laboratory tasks and different people to reduce the overall exposure to the task.</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68</a:t>
            </a:fld>
            <a:endParaRPr lang="en-US" altLang="en-US"/>
          </a:p>
        </p:txBody>
      </p:sp>
    </p:spTree>
    <p:extLst>
      <p:ext uri="{BB962C8B-B14F-4D97-AF65-F5344CB8AC3E}">
        <p14:creationId xmlns:p14="http://schemas.microsoft.com/office/powerpoint/2010/main" val="26651120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69</a:t>
            </a:fld>
            <a:endParaRPr lang="en-US" altLang="en-US"/>
          </a:p>
        </p:txBody>
      </p:sp>
    </p:spTree>
    <p:extLst>
      <p:ext uri="{BB962C8B-B14F-4D97-AF65-F5344CB8AC3E}">
        <p14:creationId xmlns:p14="http://schemas.microsoft.com/office/powerpoint/2010/main" val="2149329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We recognize there is a direct relationship between workplace comfort levels and these other descriptors; a workplace that is more comfortable is typically also more productive, functional and safe.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That’s what this training session is all about; how you can use ergonomics principles and techniques in the lab environment to help you enhance your comfort level as well enhance your safety and productivity.</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a:t>
            </a:fld>
            <a:endParaRPr lang="en-US" altLang="en-US"/>
          </a:p>
        </p:txBody>
      </p:sp>
    </p:spTree>
    <p:extLst>
      <p:ext uri="{BB962C8B-B14F-4D97-AF65-F5344CB8AC3E}">
        <p14:creationId xmlns:p14="http://schemas.microsoft.com/office/powerpoint/2010/main" val="4018340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latin typeface="Arial" panose="020B0604020202020204" pitchFamily="34" charset="0"/>
                <a:ea typeface="Calibri" panose="020F0502020204030204" pitchFamily="34" charset="0"/>
                <a:cs typeface="Times New Roman" panose="02020603050405020304" pitchFamily="18" charset="0"/>
              </a:rPr>
              <a:t>Operating a microscope is a very common task in the lab. </a:t>
            </a:r>
          </a:p>
          <a:p>
            <a:r>
              <a:rPr lang="en-US" sz="1200" b="0" dirty="0">
                <a:effectLst/>
                <a:latin typeface="Arial" panose="020B0604020202020204" pitchFamily="34" charset="0"/>
                <a:ea typeface="Calibri" panose="020F0502020204030204" pitchFamily="34" charset="0"/>
                <a:cs typeface="Times New Roman" panose="02020603050405020304" pitchFamily="18" charset="0"/>
              </a:rPr>
              <a:t>Potential exists for strain of the neck, shoulders, eyes, lower back, arms and wrists.</a:t>
            </a:r>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70</a:t>
            </a:fld>
            <a:endParaRPr lang="en-US" altLang="en-US"/>
          </a:p>
        </p:txBody>
      </p:sp>
    </p:spTree>
    <p:extLst>
      <p:ext uri="{BB962C8B-B14F-4D97-AF65-F5344CB8AC3E}">
        <p14:creationId xmlns:p14="http://schemas.microsoft.com/office/powerpoint/2010/main" val="11865361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Look at the before and after microscope set-up example.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Very apparent, isn’t it, which one looks comfortable, safe and productive.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Working at a microscope that is not at the correct height and angle results in:</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A hunched-forward position, uncomfortable position of the neck, shoulders, arms, back and hips.</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Contact stress on the forearms from the work surface edge.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71</a:t>
            </a:fld>
            <a:endParaRPr lang="en-US" altLang="en-US"/>
          </a:p>
        </p:txBody>
      </p:sp>
    </p:spTree>
    <p:extLst>
      <p:ext uri="{BB962C8B-B14F-4D97-AF65-F5344CB8AC3E}">
        <p14:creationId xmlns:p14="http://schemas.microsoft.com/office/powerpoint/2010/main" val="11705891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Most microscopes will be used by a variety of individuals in the lab.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As a result, it is critically important that each user take the time to set-up the workstation for their unique needs.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Applying the ergonomics principles of Neutral Position and Support, Reach Zone, Power Position and Fatigue Control to the set-up process will enhance the comfort, safety and productivity of microscope use.</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72</a:t>
            </a:fld>
            <a:endParaRPr lang="en-US" altLang="en-US"/>
          </a:p>
        </p:txBody>
      </p:sp>
    </p:spTree>
    <p:extLst>
      <p:ext uri="{BB962C8B-B14F-4D97-AF65-F5344CB8AC3E}">
        <p14:creationId xmlns:p14="http://schemas.microsoft.com/office/powerpoint/2010/main" val="30137592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Follow this step-by-step set-up protocol for microscope use.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First analyze the current set-up to make sure you fully understand what adjustment options exist. For example, can you adjust the height and angle of the microscope itself, the microscope eyepiece height and angle, the stool or chair seat height, back support and armrests and/or the worksurface?</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73</a:t>
            </a:fld>
            <a:endParaRPr lang="en-US" altLang="en-US"/>
          </a:p>
        </p:txBody>
      </p:sp>
    </p:spTree>
    <p:extLst>
      <p:ext uri="{BB962C8B-B14F-4D97-AF65-F5344CB8AC3E}">
        <p14:creationId xmlns:p14="http://schemas.microsoft.com/office/powerpoint/2010/main" val="32215176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Once you have a handle on what adjustment options exist:</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Position the scope so you have adequate room for your legs so you can sit directly under the microscope </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Adjust the stool or chair to enhance neutral body position and support</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Provide a footrest if needed to ensure adequate foot and leg support</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Position the microscope towards the edge of the work surface to allow for neutral head and neck position</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Position your head upright and your line of sight approximately 20 to 30º below straight-ahead vision</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74</a:t>
            </a:fld>
            <a:endParaRPr lang="en-US" altLang="en-US"/>
          </a:p>
        </p:txBody>
      </p:sp>
    </p:spTree>
    <p:extLst>
      <p:ext uri="{BB962C8B-B14F-4D97-AF65-F5344CB8AC3E}">
        <p14:creationId xmlns:p14="http://schemas.microsoft.com/office/powerpoint/2010/main" val="20222193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300"/>
              </a:spcBef>
              <a:spcAft>
                <a:spcPts val="30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Adjust the height of microscope to match your neutral head and neck position; the microscope maybe on a vertical support bar or an adjustable height platform.</a:t>
            </a:r>
          </a:p>
          <a:p>
            <a:pPr marL="0" marR="0" lvl="0" indent="0">
              <a:spcBef>
                <a:spcPts val="300"/>
              </a:spcBef>
              <a:spcAft>
                <a:spcPts val="30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Adjust the eyepieces and angle of view to allow for a balanced position of your head on your shoulders.</a:t>
            </a:r>
          </a:p>
          <a:p>
            <a:pPr marL="0" marR="0" lvl="0" indent="0">
              <a:spcBef>
                <a:spcPts val="300"/>
              </a:spcBef>
              <a:spcAft>
                <a:spcPts val="30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If they can be adjusted, use chair armrests to support your forearms with elbows at your sides.</a:t>
            </a:r>
          </a:p>
          <a:p>
            <a:pPr marL="0" marR="0" lvl="0" indent="0">
              <a:spcBef>
                <a:spcPts val="300"/>
              </a:spcBef>
              <a:spcAft>
                <a:spcPts val="30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If your forearms are in contact with edge of the worksurface, apply padding (foam rolls or padded edge protectors) to the edge of the work surface.</a:t>
            </a:r>
          </a:p>
          <a:p>
            <a:pPr marL="0" marR="0" lvl="0" indent="0">
              <a:spcBef>
                <a:spcPts val="300"/>
              </a:spcBef>
              <a:spcAft>
                <a:spcPts val="30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If chair armrests interfere with your arms, remove them from chairs and consider use of padded angled microscope forearm supports to relieve fatigue and strain.</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75</a:t>
            </a:fld>
            <a:endParaRPr lang="en-US" altLang="en-US"/>
          </a:p>
        </p:txBody>
      </p:sp>
    </p:spTree>
    <p:extLst>
      <p:ext uri="{BB962C8B-B14F-4D97-AF65-F5344CB8AC3E}">
        <p14:creationId xmlns:p14="http://schemas.microsoft.com/office/powerpoint/2010/main" val="7642445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Employ your fatigue control measures.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Take a 2-minute micro-break every 20 minutes of microscope use.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Stretches are beneficial to promote circulation and reduce joint stiffness.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Rotate between a variety of laboratory tasks.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Mix it up throughout the day.</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 </a:t>
            </a:r>
          </a:p>
          <a:p>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76</a:t>
            </a:fld>
            <a:endParaRPr lang="en-US" altLang="en-US"/>
          </a:p>
        </p:txBody>
      </p:sp>
    </p:spTree>
    <p:extLst>
      <p:ext uri="{BB962C8B-B14F-4D97-AF65-F5344CB8AC3E}">
        <p14:creationId xmlns:p14="http://schemas.microsoft.com/office/powerpoint/2010/main" val="29919398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latin typeface="Arial" panose="020B0604020202020204" pitchFamily="34" charset="0"/>
                <a:ea typeface="Calibri" panose="020F0502020204030204" pitchFamily="34" charset="0"/>
                <a:cs typeface="Times New Roman" panose="02020603050405020304" pitchFamily="18" charset="0"/>
              </a:rPr>
              <a:t>Here are some other tips. </a:t>
            </a:r>
          </a:p>
          <a:p>
            <a:r>
              <a:rPr lang="en-US" sz="1200" b="0" dirty="0">
                <a:effectLst/>
                <a:latin typeface="Arial" panose="020B0604020202020204" pitchFamily="34" charset="0"/>
                <a:ea typeface="Calibri" panose="020F0502020204030204" pitchFamily="34" charset="0"/>
                <a:cs typeface="Times New Roman" panose="02020603050405020304" pitchFamily="18" charset="0"/>
              </a:rPr>
              <a:t>Tilt storage bins toward you to reduce awkward postures while reaching for supplies. </a:t>
            </a:r>
          </a:p>
          <a:p>
            <a:r>
              <a:rPr lang="en-US" sz="1200" b="0" dirty="0">
                <a:effectLst/>
                <a:latin typeface="Arial" panose="020B0604020202020204" pitchFamily="34" charset="0"/>
                <a:ea typeface="Calibri" panose="020F0502020204030204" pitchFamily="34" charset="0"/>
                <a:cs typeface="Times New Roman" panose="02020603050405020304" pitchFamily="18" charset="0"/>
              </a:rPr>
              <a:t>Enlarge the handle diameter of small hand tools by placing cylindrical foam around them.</a:t>
            </a:r>
          </a:p>
          <a:p>
            <a:r>
              <a:rPr lang="en-US" sz="1200" b="0" dirty="0">
                <a:effectLst/>
                <a:latin typeface="Arial" panose="020B0604020202020204" pitchFamily="34" charset="0"/>
                <a:ea typeface="Calibri" panose="020F0502020204030204" pitchFamily="34" charset="0"/>
                <a:cs typeface="Times New Roman" panose="02020603050405020304" pitchFamily="18" charset="0"/>
              </a:rPr>
              <a:t>Make simple tool modifications if you are not able to keep your wrists straight.</a:t>
            </a:r>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77</a:t>
            </a:fld>
            <a:endParaRPr lang="en-US" altLang="en-US"/>
          </a:p>
        </p:txBody>
      </p:sp>
    </p:spTree>
    <p:extLst>
      <p:ext uri="{BB962C8B-B14F-4D97-AF65-F5344CB8AC3E}">
        <p14:creationId xmlns:p14="http://schemas.microsoft.com/office/powerpoint/2010/main" val="6067330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Microscope use is obviously very visually intensive.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Work to control eye strain.</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Make sure the scope is clean, lighting is adequate, and the microscope lamp and optical pathways are correctly aligned.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Give your eyes a break by periodically looking at a distance point (more than 10 to 15 feet away).</a:t>
            </a:r>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78</a:t>
            </a:fld>
            <a:endParaRPr lang="en-US" altLang="en-US"/>
          </a:p>
        </p:txBody>
      </p:sp>
    </p:spTree>
    <p:extLst>
      <p:ext uri="{BB962C8B-B14F-4D97-AF65-F5344CB8AC3E}">
        <p14:creationId xmlns:p14="http://schemas.microsoft.com/office/powerpoint/2010/main" val="11378645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Check the lab environment for excessive glare and reflections from overhead lighting and adjust the internal microscope light to compensate.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Temperature, humidity, air currents, ventilation, excessive noise, and ambient lighting levels affect operator comfort and fatigue.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Temperature range of 66 to 73º Fahrenheit is suggested.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Low humidity conditions lead to drying of the eyes; eye drops can be beneficial for some but</a:t>
            </a:r>
            <a:r>
              <a:rPr lang="en-US" b="0" i="0" u="none" strike="noStrike" baseline="0" dirty="0">
                <a:latin typeface="Arial" panose="020B0604020202020204" pitchFamily="34" charset="0"/>
              </a:rPr>
              <a:t> should not be </a:t>
            </a:r>
            <a:r>
              <a:rPr lang="en-US" b="0" dirty="0">
                <a:latin typeface="Arial" panose="020B0604020202020204" pitchFamily="34" charset="0"/>
              </a:rPr>
              <a:t>applied in the lab environment.</a:t>
            </a:r>
            <a:endParaRPr lang="en-US" sz="1200" b="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79</a:t>
            </a:fld>
            <a:endParaRPr lang="en-US" altLang="en-US"/>
          </a:p>
        </p:txBody>
      </p:sp>
    </p:spTree>
    <p:extLst>
      <p:ext uri="{BB962C8B-B14F-4D97-AF65-F5344CB8AC3E}">
        <p14:creationId xmlns:p14="http://schemas.microsoft.com/office/powerpoint/2010/main" val="2436627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Specifically, you’ll learn a practical definition of ergonomics, ergonomics principles, and known common laboratory work-related musculoskeletal disorders (WMSDs) that may occur.</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Most importantly, you will learn how to apply a step-by-step ergonomics workstation assessment process to laboratory tasks including pipetting, microscopy, use of biological safety cabinets and fume hoods, the set-up of laboratory workstations and material handling.</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a:t>
            </a:fld>
            <a:endParaRPr lang="en-US" altLang="en-US"/>
          </a:p>
        </p:txBody>
      </p:sp>
    </p:spTree>
    <p:extLst>
      <p:ext uri="{BB962C8B-B14F-4D97-AF65-F5344CB8AC3E}">
        <p14:creationId xmlns:p14="http://schemas.microsoft.com/office/powerpoint/2010/main" val="34256704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Video display microscopy is becoming more viable with technological improvements.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When possible, use a video display terminal to view the sample.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Place the display monitor so the top of the screen is about at eye level, viewing distance is about 24 to 28 inches and the display positioned directly in front of you so you can look straight ahead, not turning your head to the side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Overall, take the time to set-up the microscope workstation for your unique needs. It is time well spent!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80</a:t>
            </a:fld>
            <a:endParaRPr lang="en-US" altLang="en-US"/>
          </a:p>
        </p:txBody>
      </p:sp>
    </p:spTree>
    <p:extLst>
      <p:ext uri="{BB962C8B-B14F-4D97-AF65-F5344CB8AC3E}">
        <p14:creationId xmlns:p14="http://schemas.microsoft.com/office/powerpoint/2010/main" val="24345802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81</a:t>
            </a:fld>
            <a:endParaRPr lang="en-US" altLang="en-US"/>
          </a:p>
        </p:txBody>
      </p:sp>
    </p:spTree>
    <p:extLst>
      <p:ext uri="{BB962C8B-B14F-4D97-AF65-F5344CB8AC3E}">
        <p14:creationId xmlns:p14="http://schemas.microsoft.com/office/powerpoint/2010/main" val="33729127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An integral part of the lab is the use of lab hoods or biosafety cabinets (BSCs).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Similar hazards as for microscope work are seen with hunched postures and forward reaches.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Ergonomics principles of Neutral Position and Support, Reach Zone, Power Position and Fatigue Control go a long way to enhance BSC use.</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82</a:t>
            </a:fld>
            <a:endParaRPr lang="en-US" altLang="en-US"/>
          </a:p>
        </p:txBody>
      </p:sp>
    </p:spTree>
    <p:extLst>
      <p:ext uri="{BB962C8B-B14F-4D97-AF65-F5344CB8AC3E}">
        <p14:creationId xmlns:p14="http://schemas.microsoft.com/office/powerpoint/2010/main" val="14031247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Follow these work practices and tips.</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If standing at the BSC, use anti-fatigue matting and wear supportive shoes.</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Position materials as close as possible to avoid extended reaching.</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Use a turntable to store equipment close at hand. This prevents reaching and twisting.</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83</a:t>
            </a:fld>
            <a:endParaRPr lang="en-US" altLang="en-US"/>
          </a:p>
        </p:txBody>
      </p:sp>
    </p:spTree>
    <p:extLst>
      <p:ext uri="{BB962C8B-B14F-4D97-AF65-F5344CB8AC3E}">
        <p14:creationId xmlns:p14="http://schemas.microsoft.com/office/powerpoint/2010/main" val="21877813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To reduce contact stress to forearms and wrists:</a:t>
            </a: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Apply closed-cell foam padding to the front edge of </a:t>
            </a:r>
            <a:r>
              <a:rPr lang="en-US" sz="1200" b="0" kern="1200" dirty="0">
                <a:effectLst/>
                <a:latin typeface="Arial" panose="020B0604020202020204" pitchFamily="34" charset="0"/>
                <a:ea typeface="Calibri" panose="020F0502020204030204" pitchFamily="34" charset="0"/>
                <a:cs typeface="Times New Roman" panose="02020603050405020304" pitchFamily="18" charset="0"/>
              </a:rPr>
              <a:t>the BSC.</a:t>
            </a:r>
            <a:endParaRPr lang="en-US" sz="1200" b="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300"/>
              </a:spcBef>
              <a:spcAft>
                <a:spcPts val="300"/>
              </a:spcAft>
              <a:buFont typeface="Symbol" panose="05050102010706020507" pitchFamily="18" charset="2"/>
              <a:buChar char=""/>
            </a:pPr>
            <a:r>
              <a:rPr lang="en-US" sz="1200" b="0" dirty="0">
                <a:effectLst/>
                <a:latin typeface="Arial" panose="020B0604020202020204" pitchFamily="34" charset="0"/>
                <a:ea typeface="Calibri" panose="020F0502020204030204" pitchFamily="34" charset="0"/>
                <a:cs typeface="Times New Roman" panose="02020603050405020304" pitchFamily="18" charset="0"/>
              </a:rPr>
              <a:t>Make sure the padding can be decontaminated.</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Attach external armrests to the cabinet to support the arms at the correct height and angle.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Make sure they do not restrict air flow. Where decontamination is a problem, consider the </a:t>
            </a:r>
            <a:r>
              <a:rPr lang="en-US" sz="1200" b="0" kern="1200" dirty="0">
                <a:effectLst/>
                <a:latin typeface="Arial" panose="020B0604020202020204" pitchFamily="34" charset="0"/>
                <a:ea typeface="Calibri" panose="020F0502020204030204" pitchFamily="34" charset="0"/>
                <a:cs typeface="Times New Roman" panose="02020603050405020304" pitchFamily="18" charset="0"/>
              </a:rPr>
              <a:t>use of bubble wrap that is disposable and inex</a:t>
            </a:r>
            <a:r>
              <a:rPr lang="en-US" sz="1200" b="0" dirty="0">
                <a:effectLst/>
                <a:latin typeface="Arial" panose="020B0604020202020204" pitchFamily="34" charset="0"/>
                <a:ea typeface="Calibri" panose="020F0502020204030204" pitchFamily="34" charset="0"/>
                <a:cs typeface="Times New Roman" panose="02020603050405020304" pitchFamily="18" charset="0"/>
              </a:rPr>
              <a:t>pensive.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84</a:t>
            </a:fld>
            <a:endParaRPr lang="en-US" altLang="en-US"/>
          </a:p>
        </p:txBody>
      </p:sp>
    </p:spTree>
    <p:extLst>
      <p:ext uri="{BB962C8B-B14F-4D97-AF65-F5344CB8AC3E}">
        <p14:creationId xmlns:p14="http://schemas.microsoft.com/office/powerpoint/2010/main" val="35217293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If seated at the BSC, use a fully adjustable chair or stool that provides adequate back support, adjustable seat angle, and height adjustability.</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Ensure adequate leg and thigh clearance under the cabinet.</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Raise the cabinet a couple of inches if necessary and possible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Use a footrest, not the chair ring, to provide stability in leaning forward from the hips.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This reduces pressure on the back of the legs.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Consider the use of a seat height and angle adjustable sit-stand stool such as the Salli or Bambach Stool.</a:t>
            </a:r>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85</a:t>
            </a:fld>
            <a:endParaRPr lang="en-US" altLang="en-US"/>
          </a:p>
        </p:txBody>
      </p:sp>
    </p:spTree>
    <p:extLst>
      <p:ext uri="{BB962C8B-B14F-4D97-AF65-F5344CB8AC3E}">
        <p14:creationId xmlns:p14="http://schemas.microsoft.com/office/powerpoint/2010/main" val="18469503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Newer BSCs that have height adjustable tables with downdraft or backdraft rather than the traditional updraft exhausting are being seen more and more.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They eliminate the bent, forward posture of traditional BSCs.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Other improvements are a perforated front grill reduced by 1-2 inches that allows the work platform to be closer to the worker, non-glare glass on the sash window, adjustable plexiglass barriers and a platform with wells for placement of tall containers to reduce reaching.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Use ergonomics to your advantage when using BSCs.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86</a:t>
            </a:fld>
            <a:endParaRPr lang="en-US" altLang="en-US"/>
          </a:p>
        </p:txBody>
      </p:sp>
    </p:spTree>
    <p:extLst>
      <p:ext uri="{BB962C8B-B14F-4D97-AF65-F5344CB8AC3E}">
        <p14:creationId xmlns:p14="http://schemas.microsoft.com/office/powerpoint/2010/main" val="20293482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latin typeface="Arial" panose="020B0604020202020204" pitchFamily="34" charset="0"/>
                <a:ea typeface="Calibri" panose="020F0502020204030204" pitchFamily="34" charset="0"/>
                <a:cs typeface="Times New Roman" panose="02020603050405020304" pitchFamily="18" charset="0"/>
              </a:rPr>
              <a:t>Handling test tubes is a very common task in the lab. Here are some ideas to enhance test tube handling.</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Whole body posture comes into play. Adjust the chair properly before you start work so it provides adequate back support.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Remove the chair arms if they interfere with the ability to get close to your work.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Arrange tubes to minimize reaching and twisting by placing them as close as possible to you. Use a container to raise test tube racks when necessary.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When possible use a vortexer mixer rack instead of holding tubes by hand.</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Use both hands to open and close test tubes to lessen the stress on one hand or the other.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Rotate the cap in one direction with one hand while rotating the tube in the opposite direction with the other hand.</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87</a:t>
            </a:fld>
            <a:endParaRPr lang="en-US" altLang="en-US"/>
          </a:p>
        </p:txBody>
      </p:sp>
    </p:spTree>
    <p:extLst>
      <p:ext uri="{BB962C8B-B14F-4D97-AF65-F5344CB8AC3E}">
        <p14:creationId xmlns:p14="http://schemas.microsoft.com/office/powerpoint/2010/main" val="26442587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Use cap removers to minimize pinch grip and stress on the fingers.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An example is the Gilson's Jimmy microtube opener. See Resources page for link.</a:t>
            </a:r>
          </a:p>
          <a:p>
            <a:r>
              <a:rPr lang="en-US" sz="1200" b="0" dirty="0">
                <a:effectLst/>
                <a:latin typeface="Arial" panose="020B0604020202020204" pitchFamily="34" charset="0"/>
                <a:ea typeface="Calibri" panose="020F0502020204030204" pitchFamily="34" charset="0"/>
                <a:cs typeface="Times New Roman" panose="02020603050405020304" pitchFamily="18" charset="0"/>
              </a:rPr>
              <a:t>If screwing many similar microtubes, automatic or powered capping and de-capping tools and equipment may be appropriate. </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88</a:t>
            </a:fld>
            <a:endParaRPr lang="en-US" altLang="en-US"/>
          </a:p>
        </p:txBody>
      </p:sp>
    </p:spTree>
    <p:extLst>
      <p:ext uri="{BB962C8B-B14F-4D97-AF65-F5344CB8AC3E}">
        <p14:creationId xmlns:p14="http://schemas.microsoft.com/office/powerpoint/2010/main" val="28336586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Here are some miscellaneous tips for micro-manipulation of materials and tools that involves fine motor skills.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Use plastic vials with fewer threads to reduce twisting motions during capping and uncapping lids.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Tilt storage bins toward you to reduce wrist flexion while reaching for supplies.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For forceps manipulation, use small pieces of foam, like the type used on pencils and pens to prevent soreness on the fingertips.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Practice using forceps between the index and middle fingers instead of using the thumb and the index finger.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89</a:t>
            </a:fld>
            <a:endParaRPr lang="en-US" altLang="en-US"/>
          </a:p>
        </p:txBody>
      </p:sp>
    </p:spTree>
    <p:extLst>
      <p:ext uri="{BB962C8B-B14F-4D97-AF65-F5344CB8AC3E}">
        <p14:creationId xmlns:p14="http://schemas.microsoft.com/office/powerpoint/2010/main" val="2440171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We’ll also discuss specific strategies to enhance personal performance and comfort through warmup and stretching activities, physical fitness, and health and wellness activities.</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As an additional benefit, people who have attended ergonomics sessions discover they can apply this assessment process to other work or even home environments.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a:t>
            </a:fld>
            <a:endParaRPr lang="en-US" altLang="en-US"/>
          </a:p>
        </p:txBody>
      </p:sp>
    </p:spTree>
    <p:extLst>
      <p:ext uri="{BB962C8B-B14F-4D97-AF65-F5344CB8AC3E}">
        <p14:creationId xmlns:p14="http://schemas.microsoft.com/office/powerpoint/2010/main" val="25538511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90</a:t>
            </a:fld>
            <a:endParaRPr lang="en-US" altLang="en-US"/>
          </a:p>
        </p:txBody>
      </p:sp>
    </p:spTree>
    <p:extLst>
      <p:ext uri="{BB962C8B-B14F-4D97-AF65-F5344CB8AC3E}">
        <p14:creationId xmlns:p14="http://schemas.microsoft.com/office/powerpoint/2010/main" val="10859272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Next let’s get into the specifics of using ergonomics principles for material and equipment handling.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Lifting, pushing, pulling, carrying.</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First though, what is the very first guideline for safe material handling?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Think of it this way.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What is the safest lift you can do? It’s the one you don’t do!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As appropriate, make sure you use the equipment available to assist with or accomplish the lift.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91</a:t>
            </a:fld>
            <a:endParaRPr lang="en-US" altLang="en-US"/>
          </a:p>
        </p:txBody>
      </p:sp>
    </p:spTree>
    <p:extLst>
      <p:ext uri="{BB962C8B-B14F-4D97-AF65-F5344CB8AC3E}">
        <p14:creationId xmlns:p14="http://schemas.microsoft.com/office/powerpoint/2010/main" val="8345401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latin typeface="Arial" panose="020B0604020202020204" pitchFamily="34" charset="0"/>
                <a:cs typeface="Arial" panose="020B0604020202020204" pitchFamily="34" charset="0"/>
              </a:rPr>
              <a:t>Lift cart with pneumatic lift for heavy objects to move around the lab.</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92</a:t>
            </a:fld>
            <a:endParaRPr lang="en-US" altLang="en-US"/>
          </a:p>
        </p:txBody>
      </p:sp>
    </p:spTree>
    <p:extLst>
      <p:ext uri="{BB962C8B-B14F-4D97-AF65-F5344CB8AC3E}">
        <p14:creationId xmlns:p14="http://schemas.microsoft.com/office/powerpoint/2010/main" val="26462811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With any situation, always please use lift assistive devices that may be appropriate, for example hydraulic or pneumatic lifts.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Better to have a device do the lift than the human.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A23F61-BB49-44F3-A04D-EB4472ED92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861088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Correct tool for the job used correctly. For example a compressed gas cylinder wrench.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A23F61-BB49-44F3-A04D-EB4472ED92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735872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When you do any type of material handling, up front planning goes a long way to minimize stress and strain and allows you to get assistance if you need it.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Understand what your personal physical performance limit truly is.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If you exceed your limit, you significantly increase your risk of injury. It can literally take only a quarter of a second for a life-changing injury to take place.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If you need help. . . get it!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95</a:t>
            </a:fld>
            <a:endParaRPr lang="en-US" altLang="en-US"/>
          </a:p>
        </p:txBody>
      </p:sp>
    </p:spTree>
    <p:extLst>
      <p:ext uri="{BB962C8B-B14F-4D97-AF65-F5344CB8AC3E}">
        <p14:creationId xmlns:p14="http://schemas.microsoft.com/office/powerpoint/2010/main" val="6252568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So, at this point you have determined the manual material handling task is within your personal performance limit and you are going to handle it.</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What is the best technique to use?</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Let’s turn to the technique commonly used by professional weightlifters.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They call it the Power Lift. It makes use of the ergonomics principle of the Power Position.</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Remember you have done your up-front planning to decide if you need to use mechanical equipment or get someone to help you.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You have thought through where the material you are gong to handle is going to end up.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You have anticipated any surprises.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96</a:t>
            </a:fld>
            <a:endParaRPr lang="en-US" altLang="en-US"/>
          </a:p>
        </p:txBody>
      </p:sp>
    </p:spTree>
    <p:extLst>
      <p:ext uri="{BB962C8B-B14F-4D97-AF65-F5344CB8AC3E}">
        <p14:creationId xmlns:p14="http://schemas.microsoft.com/office/powerpoint/2010/main" val="35653262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300"/>
              </a:spcBef>
              <a:spcAft>
                <a:spcPts val="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All right, first step . . . approach the object with your feet slightly wider than shoulder width.</a:t>
            </a:r>
          </a:p>
          <a:p>
            <a:pPr marL="0" marR="0" lvl="0" indent="0">
              <a:spcBef>
                <a:spcPts val="0"/>
              </a:spcBef>
              <a:spcAft>
                <a:spcPts val="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Make sure you have good footing.</a:t>
            </a:r>
          </a:p>
          <a:p>
            <a:pPr marL="0" marR="0" lvl="0" indent="0">
              <a:spcBef>
                <a:spcPts val="0"/>
              </a:spcBef>
              <a:spcAft>
                <a:spcPts val="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Straddle the object as much as possible almost making it a part of you.</a:t>
            </a:r>
          </a:p>
          <a:p>
            <a:pPr marL="0" marR="0" lvl="0" indent="0">
              <a:spcBef>
                <a:spcPts val="0"/>
              </a:spcBef>
              <a:spcAft>
                <a:spcPts val="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Now bend your hips and knees somewhat and reach your hands to the object.</a:t>
            </a:r>
          </a:p>
          <a:p>
            <a:pPr marL="0" marR="0" lvl="0" indent="0">
              <a:spcBef>
                <a:spcPts val="0"/>
              </a:spcBef>
              <a:spcAft>
                <a:spcPts val="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Figure out the best way to grip the object. This might be at a diagonal.</a:t>
            </a:r>
          </a:p>
          <a:p>
            <a:pPr marL="0" marR="0" lvl="0" indent="0">
              <a:spcBef>
                <a:spcPts val="0"/>
              </a:spcBef>
              <a:spcAft>
                <a:spcPts val="30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You can also build a bridge with your elbow on your knee to unload your back as you get your grip. </a:t>
            </a:r>
            <a:endParaRPr lang="en-US" b="0"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97</a:t>
            </a:fld>
            <a:endParaRPr lang="en-US" altLang="en-US"/>
          </a:p>
        </p:txBody>
      </p:sp>
    </p:spTree>
    <p:extLst>
      <p:ext uri="{BB962C8B-B14F-4D97-AF65-F5344CB8AC3E}">
        <p14:creationId xmlns:p14="http://schemas.microsoft.com/office/powerpoint/2010/main" val="34252451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Your goal is to keep the object as close as possible to you.</a:t>
            </a:r>
          </a:p>
          <a:p>
            <a:pPr marL="0" marR="0" lvl="0" indent="0">
              <a:spcBef>
                <a:spcPts val="300"/>
              </a:spcBef>
              <a:spcAft>
                <a:spcPts val="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Tighten up your stomach muscles.</a:t>
            </a:r>
          </a:p>
          <a:p>
            <a:pPr marL="0" marR="0" lvl="0" indent="0">
              <a:spcBef>
                <a:spcPts val="0"/>
              </a:spcBef>
              <a:spcAft>
                <a:spcPts val="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You are now ready to lift! </a:t>
            </a:r>
          </a:p>
          <a:p>
            <a:pPr marL="0" marR="0" lvl="0" indent="0">
              <a:spcBef>
                <a:spcPts val="0"/>
              </a:spcBef>
              <a:spcAft>
                <a:spcPts val="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One last critical step. . . at the moment of the exertion . . . LOOK UP. </a:t>
            </a:r>
          </a:p>
          <a:p>
            <a:pPr marL="0" marR="0" lvl="0" indent="0">
              <a:spcBef>
                <a:spcPts val="0"/>
              </a:spcBef>
              <a:spcAft>
                <a:spcPts val="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Look up as you lift.</a:t>
            </a:r>
          </a:p>
          <a:p>
            <a:pPr marL="0" marR="0" lvl="0" indent="0">
              <a:spcBef>
                <a:spcPts val="0"/>
              </a:spcBef>
              <a:spcAft>
                <a:spcPts val="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Looking up will automatically put you into the Power Position and you will use the large muscles of your legs and thighs - not your back to accomplish the lift. </a:t>
            </a:r>
          </a:p>
          <a:p>
            <a:pPr marL="0" marR="0" lvl="0" indent="0">
              <a:spcBef>
                <a:spcPts val="0"/>
              </a:spcBef>
              <a:spcAft>
                <a:spcPts val="300"/>
              </a:spcAft>
              <a:buFontTx/>
              <a:buNone/>
            </a:pPr>
            <a:r>
              <a:rPr lang="en-US" sz="1200" b="0" dirty="0">
                <a:effectLst/>
                <a:latin typeface="Arial" panose="020B0604020202020204" pitchFamily="34" charset="0"/>
                <a:ea typeface="Calibri" panose="020F0502020204030204" pitchFamily="34" charset="0"/>
                <a:cs typeface="Times New Roman" panose="02020603050405020304" pitchFamily="18" charset="0"/>
              </a:rPr>
              <a:t>Your back muscles will work with your stomach muscles to stabilize your spine in the neutral position.</a:t>
            </a:r>
          </a:p>
          <a:p>
            <a:pPr marL="0" marR="0" lvl="0" indent="0" algn="l" defTabSz="914400" rtl="0" eaLnBrk="0" fontAlgn="base" latinLnBrk="0" hangingPunct="0">
              <a:lnSpc>
                <a:spcPct val="100000"/>
              </a:lnSpc>
              <a:spcBef>
                <a:spcPts val="0"/>
              </a:spcBef>
              <a:spcAft>
                <a:spcPts val="300"/>
              </a:spcAft>
              <a:buClrTx/>
              <a:buSzTx/>
              <a:buFont typeface="+mj-lt"/>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98</a:t>
            </a:fld>
            <a:endParaRPr lang="en-US" altLang="en-US"/>
          </a:p>
        </p:txBody>
      </p:sp>
    </p:spTree>
    <p:extLst>
      <p:ext uri="{BB962C8B-B14F-4D97-AF65-F5344CB8AC3E}">
        <p14:creationId xmlns:p14="http://schemas.microsoft.com/office/powerpoint/2010/main" val="968428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Practice the Power Lift technique to get comfortable with it. It may seem a bit strange at first.</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Make it a habit and you will be amazed at the difference it makes.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Many people who use the power lift say they feel stronger and more powerful using the technique. </a:t>
            </a:r>
          </a:p>
          <a:p>
            <a:pPr marL="0" marR="0">
              <a:spcBef>
                <a:spcPts val="300"/>
              </a:spcBef>
              <a:spcAft>
                <a:spcPts val="3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That must be why it’s called the, “Power Lift”!</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99</a:t>
            </a:fld>
            <a:endParaRPr lang="en-US" altLang="en-US"/>
          </a:p>
        </p:txBody>
      </p:sp>
    </p:spTree>
    <p:extLst>
      <p:ext uri="{BB962C8B-B14F-4D97-AF65-F5344CB8AC3E}">
        <p14:creationId xmlns:p14="http://schemas.microsoft.com/office/powerpoint/2010/main" val="3035674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p:nvPr>
        </p:nvSpPr>
        <p:spPr/>
        <p:txBody>
          <a:bodyPr/>
          <a:lstStyle>
            <a:lvl1pPr>
              <a:defRPr sz="3600" b="1"/>
            </a:lvl1pPr>
          </a:lstStyle>
          <a:p>
            <a:r>
              <a:rPr lang="en-US" dirty="0"/>
              <a:t>Click to edit Master title style</a:t>
            </a:r>
          </a:p>
        </p:txBody>
      </p:sp>
    </p:spTree>
    <p:extLst>
      <p:ext uri="{BB962C8B-B14F-4D97-AF65-F5344CB8AC3E}">
        <p14:creationId xmlns:p14="http://schemas.microsoft.com/office/powerpoint/2010/main" val="3458822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lvl1pPr>
          </a:lstStyle>
          <a:p>
            <a:r>
              <a:rPr lang="en-US" dirty="0"/>
              <a:t>Click to edit Master title style</a:t>
            </a:r>
          </a:p>
        </p:txBody>
      </p:sp>
      <p:sp>
        <p:nvSpPr>
          <p:cNvPr id="5" name="Text Placeholder 2">
            <a:extLst>
              <a:ext uri="{FF2B5EF4-FFF2-40B4-BE49-F238E27FC236}">
                <a16:creationId xmlns:a16="http://schemas.microsoft.com/office/drawing/2014/main" id="{2BC8504B-45F1-41A2-BA5E-76F16FD5CB0A}"/>
              </a:ext>
            </a:extLst>
          </p:cNvPr>
          <p:cNvSpPr>
            <a:spLocks noGrp="1"/>
          </p:cNvSpPr>
          <p:nvPr>
            <p:ph type="body" idx="1"/>
          </p:nvPr>
        </p:nvSpPr>
        <p:spPr>
          <a:xfrm>
            <a:off x="817033" y="990601"/>
            <a:ext cx="5278967" cy="4648199"/>
          </a:xfrm>
          <a:prstGeom prst="rect">
            <a:avLst/>
          </a:prstGeom>
        </p:spPr>
        <p:txBody>
          <a:bodyPr/>
          <a:lstStyle>
            <a:lvl1pPr marL="319088" indent="-319088">
              <a:buClr>
                <a:srgbClr val="233571"/>
              </a:buClr>
              <a:buFont typeface="Wingdings" panose="05000000000000000000" pitchFamily="2" charset="2"/>
              <a:buChar char="Ø"/>
              <a:defRPr>
                <a:solidFill>
                  <a:srgbClr val="233571"/>
                </a:solidFill>
              </a:defRPr>
            </a:lvl1pPr>
            <a:lvl2pPr marL="639763" indent="-273050">
              <a:buClr>
                <a:schemeClr val="tx1"/>
              </a:buClr>
              <a:buFont typeface="Wingdings" panose="05000000000000000000" pitchFamily="2" charset="2"/>
              <a:buChar char="§"/>
              <a:defRPr/>
            </a:lvl2pPr>
            <a:lvl3pPr marL="914400" indent="-228600">
              <a:buClr>
                <a:schemeClr val="tx1"/>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5371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General Layout">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324600" y="1041401"/>
            <a:ext cx="5653183" cy="5422900"/>
          </a:xfrm>
          <a:prstGeom prst="rect">
            <a:avLst/>
          </a:prstGeom>
          <a:effectLst>
            <a:outerShdw blurRad="50800" dist="38100" dir="2700000" algn="tl" rotWithShape="0">
              <a:prstClr val="black">
                <a:alpha val="40000"/>
              </a:prstClr>
            </a:outerShdw>
          </a:effectLst>
        </p:spPr>
        <p:txBody>
          <a:bodyPr/>
          <a:lstStyle>
            <a:lvl1pPr marL="0" indent="0">
              <a:buFontTx/>
              <a:buNone/>
              <a:defRPr/>
            </a:lvl1pPr>
          </a:lstStyle>
          <a:p>
            <a:endParaRPr lang="en-US" dirty="0"/>
          </a:p>
        </p:txBody>
      </p:sp>
      <p:sp>
        <p:nvSpPr>
          <p:cNvPr id="7" name="Title 1">
            <a:extLst>
              <a:ext uri="{FF2B5EF4-FFF2-40B4-BE49-F238E27FC236}">
                <a16:creationId xmlns:a16="http://schemas.microsoft.com/office/drawing/2014/main" id="{8F8E81CF-5158-4931-B895-2282278ACFEA}"/>
              </a:ext>
            </a:extLst>
          </p:cNvPr>
          <p:cNvSpPr>
            <a:spLocks noGrp="1"/>
          </p:cNvSpPr>
          <p:nvPr>
            <p:ph type="title"/>
          </p:nvPr>
        </p:nvSpPr>
        <p:spPr>
          <a:xfrm>
            <a:off x="812800" y="100013"/>
            <a:ext cx="11303000" cy="503237"/>
          </a:xfrm>
        </p:spPr>
        <p:txBody>
          <a:bodyPr/>
          <a:lstStyle>
            <a:lvl1pPr>
              <a:defRPr sz="3600" b="1"/>
            </a:lvl1pPr>
          </a:lstStyle>
          <a:p>
            <a:r>
              <a:rPr lang="en-US" dirty="0"/>
              <a:t>Click to edit Master title style</a:t>
            </a:r>
          </a:p>
        </p:txBody>
      </p:sp>
      <p:sp>
        <p:nvSpPr>
          <p:cNvPr id="9" name="Text Placeholder 2">
            <a:extLst>
              <a:ext uri="{FF2B5EF4-FFF2-40B4-BE49-F238E27FC236}">
                <a16:creationId xmlns:a16="http://schemas.microsoft.com/office/drawing/2014/main" id="{6C372A98-1A15-46A0-A2C2-BF6E82EB892E}"/>
              </a:ext>
            </a:extLst>
          </p:cNvPr>
          <p:cNvSpPr>
            <a:spLocks noGrp="1"/>
          </p:cNvSpPr>
          <p:nvPr>
            <p:ph type="body" idx="1"/>
          </p:nvPr>
        </p:nvSpPr>
        <p:spPr>
          <a:xfrm>
            <a:off x="817033" y="990601"/>
            <a:ext cx="5278967" cy="4648199"/>
          </a:xfrm>
          <a:prstGeom prst="rect">
            <a:avLst/>
          </a:prstGeom>
        </p:spPr>
        <p:txBody>
          <a:bodyPr/>
          <a:lstStyle>
            <a:lvl1pPr marL="319088" indent="-319088">
              <a:buClr>
                <a:srgbClr val="233571"/>
              </a:buClr>
              <a:buFont typeface="Wingdings" panose="05000000000000000000" pitchFamily="2" charset="2"/>
              <a:buChar char="Ø"/>
              <a:defRPr>
                <a:solidFill>
                  <a:srgbClr val="233571"/>
                </a:solidFill>
              </a:defRPr>
            </a:lvl1pPr>
            <a:lvl2pPr marL="639763" indent="-273050">
              <a:buClr>
                <a:schemeClr val="tx1"/>
              </a:buClr>
              <a:buFont typeface="Wingdings" panose="05000000000000000000" pitchFamily="2" charset="2"/>
              <a:buChar char="§"/>
              <a:defRPr/>
            </a:lvl2pPr>
            <a:lvl3pPr marL="914400" indent="-228600">
              <a:buClr>
                <a:schemeClr val="tx1"/>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20625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General Layou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4" y="861790"/>
            <a:ext cx="5129079" cy="5814783"/>
          </a:xfrm>
          <a:prstGeom prst="rect">
            <a:avLst/>
          </a:prstGeom>
        </p:spPr>
        <p:txBody>
          <a:bodyPr/>
          <a:lstStyle>
            <a:lvl1pPr marL="342891" indent="-342891">
              <a:buClr>
                <a:schemeClr val="tx2"/>
              </a:buClr>
              <a:buSzPct val="75000"/>
              <a:buFont typeface="Wingdings 3" panose="05040102010807070707" pitchFamily="18" charset="2"/>
              <a:buChar char=""/>
              <a:defRPr sz="2800">
                <a:solidFill>
                  <a:schemeClr val="tx2"/>
                </a:solidFill>
              </a:defRPr>
            </a:lvl1pPr>
            <a:lvl2pPr marL="571486" indent="-228594">
              <a:defRPr sz="2400"/>
            </a:lvl2pPr>
            <a:lvl3pPr marL="800080" indent="-228594">
              <a:defRPr sz="2000"/>
            </a:lvl3pPr>
            <a:lvl4pPr marL="1028674" indent="-228594">
              <a:defRPr sz="1800"/>
            </a:lvl4pPr>
            <a:lvl5pPr marL="1206470" indent="-228594">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509792" y="991365"/>
            <a:ext cx="5513483" cy="5422900"/>
          </a:xfrm>
          <a:prstGeom prst="rect">
            <a:avLst/>
          </a:prstGeom>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4" y="50800"/>
            <a:ext cx="10774241" cy="558800"/>
          </a:xfrm>
          <a:prstGeom prst="rect">
            <a:avLst/>
          </a:prstGeom>
        </p:spPr>
        <p:txBody>
          <a:bodyPr/>
          <a:lstStyle>
            <a:lvl1pPr marL="0" indent="0">
              <a:lnSpc>
                <a:spcPct val="100000"/>
              </a:lnSpc>
              <a:spcBef>
                <a:spcPts val="0"/>
              </a:spcBef>
              <a:buFontTx/>
              <a:buNone/>
              <a:defRPr sz="36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125293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General Layou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4" y="861790"/>
            <a:ext cx="5129079" cy="5814783"/>
          </a:xfrm>
          <a:prstGeom prst="rect">
            <a:avLst/>
          </a:prstGeom>
        </p:spPr>
        <p:txBody>
          <a:bodyPr/>
          <a:lstStyle>
            <a:lvl1pPr marL="342891" indent="-342891">
              <a:buClr>
                <a:schemeClr val="tx2"/>
              </a:buClr>
              <a:buSzPct val="75000"/>
              <a:buFont typeface="Wingdings 3" panose="05040102010807070707" pitchFamily="18" charset="2"/>
              <a:buChar char=""/>
              <a:defRPr sz="2800">
                <a:solidFill>
                  <a:schemeClr val="tx2"/>
                </a:solidFill>
              </a:defRPr>
            </a:lvl1pPr>
            <a:lvl2pPr marL="571486" indent="-228594">
              <a:defRPr sz="2400"/>
            </a:lvl2pPr>
            <a:lvl3pPr marL="800080" indent="-228594">
              <a:defRPr sz="2000"/>
            </a:lvl3pPr>
            <a:lvl4pPr marL="1028674" indent="-228594">
              <a:defRPr sz="1800"/>
            </a:lvl4pPr>
            <a:lvl5pPr marL="1206470" indent="-228594">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509792" y="991365"/>
            <a:ext cx="5513483" cy="5422900"/>
          </a:xfrm>
          <a:prstGeom prst="rect">
            <a:avLst/>
          </a:prstGeom>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4" y="50800"/>
            <a:ext cx="10774241" cy="558800"/>
          </a:xfrm>
          <a:prstGeom prst="rect">
            <a:avLst/>
          </a:prstGeom>
        </p:spPr>
        <p:txBody>
          <a:bodyPr/>
          <a:lstStyle>
            <a:lvl1pPr marL="0" indent="0">
              <a:lnSpc>
                <a:spcPct val="100000"/>
              </a:lnSpc>
              <a:spcBef>
                <a:spcPts val="0"/>
              </a:spcBef>
              <a:buFontTx/>
              <a:buNone/>
              <a:defRPr sz="36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1287994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General Layou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4" y="861790"/>
            <a:ext cx="5129079" cy="5814783"/>
          </a:xfrm>
          <a:prstGeom prst="rect">
            <a:avLst/>
          </a:prstGeom>
        </p:spPr>
        <p:txBody>
          <a:bodyPr/>
          <a:lstStyle>
            <a:lvl1pPr marL="342891" indent="-342891">
              <a:buClr>
                <a:schemeClr val="tx2"/>
              </a:buClr>
              <a:buSzPct val="75000"/>
              <a:buFont typeface="Wingdings 3" panose="05040102010807070707" pitchFamily="18" charset="2"/>
              <a:buChar char=""/>
              <a:defRPr sz="2800">
                <a:solidFill>
                  <a:schemeClr val="tx2"/>
                </a:solidFill>
              </a:defRPr>
            </a:lvl1pPr>
            <a:lvl2pPr marL="571486" indent="-228594">
              <a:defRPr sz="2400"/>
            </a:lvl2pPr>
            <a:lvl3pPr marL="800080" indent="-228594">
              <a:defRPr sz="2000"/>
            </a:lvl3pPr>
            <a:lvl4pPr marL="1028674" indent="-228594">
              <a:defRPr sz="1800"/>
            </a:lvl4pPr>
            <a:lvl5pPr marL="1206470" indent="-228594">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509792" y="991365"/>
            <a:ext cx="5513483" cy="5422900"/>
          </a:xfrm>
          <a:prstGeom prst="rect">
            <a:avLst/>
          </a:prstGeom>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4" y="50800"/>
            <a:ext cx="10774241" cy="558800"/>
          </a:xfrm>
          <a:prstGeom prst="rect">
            <a:avLst/>
          </a:prstGeom>
        </p:spPr>
        <p:txBody>
          <a:bodyPr/>
          <a:lstStyle>
            <a:lvl1pPr marL="0" indent="0">
              <a:lnSpc>
                <a:spcPct val="100000"/>
              </a:lnSpc>
              <a:spcBef>
                <a:spcPts val="0"/>
              </a:spcBef>
              <a:buFontTx/>
              <a:buNone/>
              <a:defRPr sz="36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666797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General Layou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4" y="861790"/>
            <a:ext cx="5129079" cy="5814783"/>
          </a:xfrm>
          <a:prstGeom prst="rect">
            <a:avLst/>
          </a:prstGeom>
        </p:spPr>
        <p:txBody>
          <a:bodyPr/>
          <a:lstStyle>
            <a:lvl1pPr marL="342891" indent="-342891">
              <a:buClr>
                <a:schemeClr val="tx2"/>
              </a:buClr>
              <a:buSzPct val="75000"/>
              <a:buFont typeface="Wingdings 3" panose="05040102010807070707" pitchFamily="18" charset="2"/>
              <a:buChar char=""/>
              <a:defRPr sz="2800">
                <a:solidFill>
                  <a:schemeClr val="tx2"/>
                </a:solidFill>
              </a:defRPr>
            </a:lvl1pPr>
            <a:lvl2pPr marL="571486" indent="-228594">
              <a:defRPr sz="2400"/>
            </a:lvl2pPr>
            <a:lvl3pPr marL="800080" indent="-228594">
              <a:defRPr sz="2000"/>
            </a:lvl3pPr>
            <a:lvl4pPr marL="1028674" indent="-228594">
              <a:defRPr sz="1800"/>
            </a:lvl4pPr>
            <a:lvl5pPr marL="1206470" indent="-228594">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509792" y="991365"/>
            <a:ext cx="5513483" cy="5422900"/>
          </a:xfrm>
          <a:prstGeom prst="rect">
            <a:avLst/>
          </a:prstGeom>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4" y="50800"/>
            <a:ext cx="10774241" cy="558800"/>
          </a:xfrm>
          <a:prstGeom prst="rect">
            <a:avLst/>
          </a:prstGeom>
        </p:spPr>
        <p:txBody>
          <a:bodyPr/>
          <a:lstStyle>
            <a:lvl1pPr marL="0" indent="0">
              <a:lnSpc>
                <a:spcPct val="100000"/>
              </a:lnSpc>
              <a:spcBef>
                <a:spcPts val="0"/>
              </a:spcBef>
              <a:buFontTx/>
              <a:buNone/>
              <a:defRPr sz="36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462552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General Layou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BC977-07CC-4B7B-99DA-A69DC659C4DB}"/>
              </a:ext>
            </a:extLst>
          </p:cNvPr>
          <p:cNvSpPr>
            <a:spLocks noGrp="1"/>
          </p:cNvSpPr>
          <p:nvPr>
            <p:ph type="body" sz="quarter" idx="10"/>
          </p:nvPr>
        </p:nvSpPr>
        <p:spPr>
          <a:xfrm>
            <a:off x="1249034" y="861790"/>
            <a:ext cx="5129079" cy="5814783"/>
          </a:xfrm>
          <a:prstGeom prst="rect">
            <a:avLst/>
          </a:prstGeom>
        </p:spPr>
        <p:txBody>
          <a:bodyPr/>
          <a:lstStyle>
            <a:lvl1pPr marL="342891" indent="-342891">
              <a:buClr>
                <a:schemeClr val="tx2"/>
              </a:buClr>
              <a:buSzPct val="75000"/>
              <a:buFont typeface="Wingdings 3" panose="05040102010807070707" pitchFamily="18" charset="2"/>
              <a:buChar char=""/>
              <a:defRPr sz="2800">
                <a:solidFill>
                  <a:schemeClr val="tx2"/>
                </a:solidFill>
              </a:defRPr>
            </a:lvl1pPr>
            <a:lvl2pPr marL="571486" indent="-228594">
              <a:defRPr sz="2400"/>
            </a:lvl2pPr>
            <a:lvl3pPr marL="800080" indent="-228594">
              <a:defRPr sz="2000"/>
            </a:lvl3pPr>
            <a:lvl4pPr marL="1028674" indent="-228594">
              <a:defRPr sz="1800"/>
            </a:lvl4pPr>
            <a:lvl5pPr marL="1206470" indent="-228594">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85886ADE-10C9-4659-B27B-CCB1BEB084EE}"/>
              </a:ext>
            </a:extLst>
          </p:cNvPr>
          <p:cNvSpPr>
            <a:spLocks noGrp="1"/>
          </p:cNvSpPr>
          <p:nvPr>
            <p:ph type="pic" sz="quarter" idx="11"/>
          </p:nvPr>
        </p:nvSpPr>
        <p:spPr>
          <a:xfrm>
            <a:off x="6509792" y="991365"/>
            <a:ext cx="5513483" cy="5422900"/>
          </a:xfrm>
          <a:prstGeom prst="rect">
            <a:avLst/>
          </a:prstGeom>
          <a:effectLst/>
        </p:spPr>
        <p:txBody>
          <a:bodyPr/>
          <a:lstStyle>
            <a:lvl1pPr marL="0" indent="0">
              <a:buFontTx/>
              <a:buNone/>
              <a:defRPr/>
            </a:lvl1pPr>
          </a:lstStyle>
          <a:p>
            <a:endParaRPr lang="en-US" dirty="0"/>
          </a:p>
        </p:txBody>
      </p:sp>
      <p:sp>
        <p:nvSpPr>
          <p:cNvPr id="10" name="Text Placeholder 9">
            <a:extLst>
              <a:ext uri="{FF2B5EF4-FFF2-40B4-BE49-F238E27FC236}">
                <a16:creationId xmlns:a16="http://schemas.microsoft.com/office/drawing/2014/main" id="{B555B5A3-93FE-4C03-8EB6-332962C26F85}"/>
              </a:ext>
            </a:extLst>
          </p:cNvPr>
          <p:cNvSpPr>
            <a:spLocks noGrp="1"/>
          </p:cNvSpPr>
          <p:nvPr>
            <p:ph type="body" sz="quarter" idx="12"/>
          </p:nvPr>
        </p:nvSpPr>
        <p:spPr>
          <a:xfrm>
            <a:off x="1249034" y="50800"/>
            <a:ext cx="10774241" cy="558800"/>
          </a:xfrm>
          <a:prstGeom prst="rect">
            <a:avLst/>
          </a:prstGeom>
        </p:spPr>
        <p:txBody>
          <a:bodyPr/>
          <a:lstStyle>
            <a:lvl1pPr marL="0" indent="0">
              <a:lnSpc>
                <a:spcPct val="100000"/>
              </a:lnSpc>
              <a:spcBef>
                <a:spcPts val="0"/>
              </a:spcBef>
              <a:buFontTx/>
              <a:buNone/>
              <a:defRPr sz="36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3468286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iz Titl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p:nvPr>
        </p:nvSpPr>
        <p:spPr/>
        <p:txBody>
          <a:bodyPr/>
          <a:lstStyle>
            <a:lvl1pPr>
              <a:defRPr sz="3600" b="1"/>
            </a:lvl1pPr>
          </a:lstStyle>
          <a:p>
            <a:r>
              <a:rPr lang="en-US" dirty="0"/>
              <a:t>Click to edit Master title style</a:t>
            </a:r>
          </a:p>
        </p:txBody>
      </p:sp>
    </p:spTree>
    <p:extLst>
      <p:ext uri="{BB962C8B-B14F-4D97-AF65-F5344CB8AC3E}">
        <p14:creationId xmlns:p14="http://schemas.microsoft.com/office/powerpoint/2010/main" val="181358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by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p:nvPr>
        </p:nvSpPr>
        <p:spPr/>
        <p:txBody>
          <a:bodyPr/>
          <a:lstStyle>
            <a:lvl1pPr>
              <a:defRPr sz="3600" b="1"/>
            </a:lvl1pPr>
          </a:lstStyle>
          <a:p>
            <a:r>
              <a:rPr lang="en-US" dirty="0"/>
              <a:t>Click to edit Master title style</a:t>
            </a:r>
          </a:p>
        </p:txBody>
      </p:sp>
      <p:sp>
        <p:nvSpPr>
          <p:cNvPr id="3" name="Text Placeholder 2">
            <a:extLst>
              <a:ext uri="{FF2B5EF4-FFF2-40B4-BE49-F238E27FC236}">
                <a16:creationId xmlns:a16="http://schemas.microsoft.com/office/drawing/2014/main" id="{16D32D11-F387-44D3-87B2-5D5EB7E5C848}"/>
              </a:ext>
            </a:extLst>
          </p:cNvPr>
          <p:cNvSpPr>
            <a:spLocks noGrp="1"/>
          </p:cNvSpPr>
          <p:nvPr>
            <p:ph type="body" idx="1"/>
          </p:nvPr>
        </p:nvSpPr>
        <p:spPr>
          <a:xfrm>
            <a:off x="817033" y="990601"/>
            <a:ext cx="5278967" cy="4648199"/>
          </a:xfrm>
          <a:prstGeom prst="rect">
            <a:avLst/>
          </a:prstGeom>
        </p:spPr>
        <p:txBody>
          <a:bodyPr/>
          <a:lstStyle>
            <a:lvl1pPr marL="319088" indent="-319088">
              <a:buClr>
                <a:srgbClr val="233571"/>
              </a:buClr>
              <a:buFont typeface="Wingdings" panose="05000000000000000000" pitchFamily="2" charset="2"/>
              <a:buChar char="Ø"/>
              <a:defRPr>
                <a:solidFill>
                  <a:srgbClr val="233571"/>
                </a:solidFill>
              </a:defRPr>
            </a:lvl1pPr>
            <a:lvl2pPr marL="639763" indent="-273050">
              <a:buClr>
                <a:schemeClr val="tx1"/>
              </a:buClr>
              <a:buFont typeface="Wingdings" panose="05000000000000000000" pitchFamily="2" charset="2"/>
              <a:buChar char="§"/>
              <a:defRPr/>
            </a:lvl2pPr>
            <a:lvl3pPr marL="914400" indent="-228600">
              <a:buClr>
                <a:schemeClr val="tx1"/>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866CCE7A-2266-4815-99A0-A50F73A68482}"/>
              </a:ext>
            </a:extLst>
          </p:cNvPr>
          <p:cNvSpPr>
            <a:spLocks noGrp="1"/>
          </p:cNvSpPr>
          <p:nvPr>
            <p:ph type="body" idx="10"/>
          </p:nvPr>
        </p:nvSpPr>
        <p:spPr>
          <a:xfrm>
            <a:off x="6324600" y="971551"/>
            <a:ext cx="5278967" cy="4648199"/>
          </a:xfrm>
          <a:prstGeom prst="rect">
            <a:avLst/>
          </a:prstGeom>
        </p:spPr>
        <p:txBody>
          <a:bodyPr/>
          <a:lstStyle>
            <a:lvl1pPr marL="319088" indent="-319088">
              <a:buClr>
                <a:srgbClr val="233571"/>
              </a:buClr>
              <a:buFont typeface="Wingdings" panose="05000000000000000000" pitchFamily="2" charset="2"/>
              <a:buChar char="Ø"/>
              <a:defRPr>
                <a:solidFill>
                  <a:srgbClr val="233571"/>
                </a:solidFill>
              </a:defRPr>
            </a:lvl1pPr>
            <a:lvl2pPr marL="639763" indent="-273050">
              <a:buClr>
                <a:schemeClr val="tx1"/>
              </a:buClr>
              <a:buFont typeface="Wingdings" panose="05000000000000000000" pitchFamily="2" charset="2"/>
              <a:buChar char="§"/>
              <a:defRPr/>
            </a:lvl2pPr>
            <a:lvl3pPr marL="914400" indent="-228600">
              <a:buClr>
                <a:schemeClr val="tx1"/>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0422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099A04-466C-47BD-8A4D-8411555FCCB9}"/>
              </a:ext>
            </a:extLst>
          </p:cNvPr>
          <p:cNvSpPr/>
          <p:nvPr userDrawn="1"/>
        </p:nvSpPr>
        <p:spPr>
          <a:xfrm>
            <a:off x="0" y="533400"/>
            <a:ext cx="1219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0592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p:nvPr>
        </p:nvSpPr>
        <p:spPr/>
        <p:txBody>
          <a:bodyPr/>
          <a:lstStyle>
            <a:lvl1pPr>
              <a:defRPr sz="3600" b="1"/>
            </a:lvl1pPr>
          </a:lstStyle>
          <a:p>
            <a:r>
              <a:rPr lang="en-US" dirty="0"/>
              <a:t>Click to edit Master title style</a:t>
            </a:r>
          </a:p>
        </p:txBody>
      </p:sp>
      <p:sp>
        <p:nvSpPr>
          <p:cNvPr id="5" name="Picture Placeholder 4">
            <a:extLst>
              <a:ext uri="{FF2B5EF4-FFF2-40B4-BE49-F238E27FC236}">
                <a16:creationId xmlns:a16="http://schemas.microsoft.com/office/drawing/2014/main" id="{B803410E-667D-4B71-8A54-C9AB41FB6FD0}"/>
              </a:ext>
            </a:extLst>
          </p:cNvPr>
          <p:cNvSpPr>
            <a:spLocks noGrp="1"/>
          </p:cNvSpPr>
          <p:nvPr>
            <p:ph type="pic" sz="quarter" idx="10"/>
          </p:nvPr>
        </p:nvSpPr>
        <p:spPr>
          <a:xfrm>
            <a:off x="6248400" y="990600"/>
            <a:ext cx="5791200" cy="4648200"/>
          </a:xfrm>
          <a:prstGeom prst="rect">
            <a:avLst/>
          </a:prstGeom>
        </p:spPr>
        <p:txBody>
          <a:bodyPr/>
          <a:lstStyle>
            <a:lvl1pPr marL="0" indent="0">
              <a:buNone/>
              <a:defRPr/>
            </a:lvl1pPr>
          </a:lstStyle>
          <a:p>
            <a:endParaRPr lang="en-US" dirty="0"/>
          </a:p>
        </p:txBody>
      </p:sp>
      <p:sp>
        <p:nvSpPr>
          <p:cNvPr id="8" name="Text Placeholder 2">
            <a:extLst>
              <a:ext uri="{FF2B5EF4-FFF2-40B4-BE49-F238E27FC236}">
                <a16:creationId xmlns:a16="http://schemas.microsoft.com/office/drawing/2014/main" id="{5CF30071-1951-423C-9B7F-E9B1B17F2739}"/>
              </a:ext>
            </a:extLst>
          </p:cNvPr>
          <p:cNvSpPr>
            <a:spLocks noGrp="1"/>
          </p:cNvSpPr>
          <p:nvPr>
            <p:ph type="body" idx="1"/>
          </p:nvPr>
        </p:nvSpPr>
        <p:spPr>
          <a:xfrm>
            <a:off x="817033" y="990601"/>
            <a:ext cx="5278967" cy="4648199"/>
          </a:xfrm>
          <a:prstGeom prst="rect">
            <a:avLst/>
          </a:prstGeom>
        </p:spPr>
        <p:txBody>
          <a:bodyPr/>
          <a:lstStyle>
            <a:lvl1pPr marL="319088" indent="-319088">
              <a:buClr>
                <a:srgbClr val="233571"/>
              </a:buClr>
              <a:buFont typeface="Wingdings" panose="05000000000000000000" pitchFamily="2" charset="2"/>
              <a:buChar char="Ø"/>
              <a:defRPr>
                <a:solidFill>
                  <a:srgbClr val="233571"/>
                </a:solidFill>
              </a:defRPr>
            </a:lvl1pPr>
            <a:lvl2pPr marL="639763" indent="-273050">
              <a:buClr>
                <a:schemeClr val="tx1"/>
              </a:buClr>
              <a:buFont typeface="Wingdings" panose="05000000000000000000" pitchFamily="2" charset="2"/>
              <a:buChar char="§"/>
              <a:defRPr/>
            </a:lvl2pPr>
            <a:lvl3pPr marL="914400" indent="-228600">
              <a:buClr>
                <a:schemeClr val="tx1"/>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6161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and Pic over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p:nvPr>
        </p:nvSpPr>
        <p:spPr/>
        <p:txBody>
          <a:bodyPr/>
          <a:lstStyle>
            <a:lvl1pPr>
              <a:defRPr sz="3600" b="1"/>
            </a:lvl1pPr>
          </a:lstStyle>
          <a:p>
            <a:r>
              <a:rPr lang="en-US" dirty="0"/>
              <a:t>Click to edit Master title style</a:t>
            </a:r>
          </a:p>
        </p:txBody>
      </p:sp>
      <p:sp>
        <p:nvSpPr>
          <p:cNvPr id="5" name="Picture Placeholder 4">
            <a:extLst>
              <a:ext uri="{FF2B5EF4-FFF2-40B4-BE49-F238E27FC236}">
                <a16:creationId xmlns:a16="http://schemas.microsoft.com/office/drawing/2014/main" id="{B803410E-667D-4B71-8A54-C9AB41FB6FD0}"/>
              </a:ext>
            </a:extLst>
          </p:cNvPr>
          <p:cNvSpPr>
            <a:spLocks noGrp="1"/>
          </p:cNvSpPr>
          <p:nvPr>
            <p:ph type="pic" sz="quarter" idx="10"/>
          </p:nvPr>
        </p:nvSpPr>
        <p:spPr>
          <a:xfrm>
            <a:off x="6248400" y="990600"/>
            <a:ext cx="5791200" cy="2286000"/>
          </a:xfrm>
          <a:prstGeom prst="rect">
            <a:avLst/>
          </a:prstGeom>
        </p:spPr>
        <p:txBody>
          <a:bodyPr/>
          <a:lstStyle>
            <a:lvl1pPr marL="0" indent="0">
              <a:buNone/>
              <a:defRPr/>
            </a:lvl1pPr>
          </a:lstStyle>
          <a:p>
            <a:endParaRPr lang="en-US"/>
          </a:p>
        </p:txBody>
      </p:sp>
      <p:sp>
        <p:nvSpPr>
          <p:cNvPr id="6" name="Picture Placeholder 4">
            <a:extLst>
              <a:ext uri="{FF2B5EF4-FFF2-40B4-BE49-F238E27FC236}">
                <a16:creationId xmlns:a16="http://schemas.microsoft.com/office/drawing/2014/main" id="{937BC252-6728-44A5-9F9F-5C5F1ED98290}"/>
              </a:ext>
            </a:extLst>
          </p:cNvPr>
          <p:cNvSpPr>
            <a:spLocks noGrp="1"/>
          </p:cNvSpPr>
          <p:nvPr>
            <p:ph type="pic" sz="quarter" idx="11"/>
          </p:nvPr>
        </p:nvSpPr>
        <p:spPr>
          <a:xfrm>
            <a:off x="6248400" y="3352800"/>
            <a:ext cx="5791200" cy="2286000"/>
          </a:xfrm>
          <a:prstGeom prst="rect">
            <a:avLst/>
          </a:prstGeom>
        </p:spPr>
        <p:txBody>
          <a:bodyPr/>
          <a:lstStyle>
            <a:lvl1pPr marL="0" indent="0">
              <a:buNone/>
              <a:defRPr/>
            </a:lvl1pPr>
          </a:lstStyle>
          <a:p>
            <a:endParaRPr lang="en-US" dirty="0"/>
          </a:p>
        </p:txBody>
      </p:sp>
      <p:sp>
        <p:nvSpPr>
          <p:cNvPr id="8" name="Text Placeholder 2">
            <a:extLst>
              <a:ext uri="{FF2B5EF4-FFF2-40B4-BE49-F238E27FC236}">
                <a16:creationId xmlns:a16="http://schemas.microsoft.com/office/drawing/2014/main" id="{4688B5B4-41E1-4F55-8B66-B19CDF2E5FDF}"/>
              </a:ext>
            </a:extLst>
          </p:cNvPr>
          <p:cNvSpPr>
            <a:spLocks noGrp="1"/>
          </p:cNvSpPr>
          <p:nvPr>
            <p:ph type="body" idx="1"/>
          </p:nvPr>
        </p:nvSpPr>
        <p:spPr>
          <a:xfrm>
            <a:off x="817033" y="990601"/>
            <a:ext cx="5278967" cy="4648199"/>
          </a:xfrm>
          <a:prstGeom prst="rect">
            <a:avLst/>
          </a:prstGeom>
        </p:spPr>
        <p:txBody>
          <a:bodyPr/>
          <a:lstStyle>
            <a:lvl1pPr marL="319088" indent="-319088">
              <a:buClr>
                <a:srgbClr val="233571"/>
              </a:buClr>
              <a:buFont typeface="Wingdings" panose="05000000000000000000" pitchFamily="2" charset="2"/>
              <a:buChar char="Ø"/>
              <a:defRPr>
                <a:solidFill>
                  <a:srgbClr val="233571"/>
                </a:solidFill>
              </a:defRPr>
            </a:lvl1pPr>
            <a:lvl2pPr marL="639763" indent="-273050">
              <a:buClr>
                <a:schemeClr val="tx1"/>
              </a:buClr>
              <a:buFont typeface="Wingdings" panose="05000000000000000000" pitchFamily="2" charset="2"/>
              <a:buChar char="§"/>
              <a:defRPr/>
            </a:lvl2pPr>
            <a:lvl3pPr marL="914400" indent="-228600">
              <a:buClr>
                <a:schemeClr val="tx1"/>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7859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ext and Pic by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p:nvPr>
        </p:nvSpPr>
        <p:spPr/>
        <p:txBody>
          <a:bodyPr/>
          <a:lstStyle>
            <a:lvl1pPr>
              <a:defRPr sz="3600" b="1"/>
            </a:lvl1pPr>
          </a:lstStyle>
          <a:p>
            <a:r>
              <a:rPr lang="en-US" dirty="0"/>
              <a:t>Click to edit Master title style</a:t>
            </a:r>
          </a:p>
        </p:txBody>
      </p:sp>
      <p:sp>
        <p:nvSpPr>
          <p:cNvPr id="5" name="Picture Placeholder 4">
            <a:extLst>
              <a:ext uri="{FF2B5EF4-FFF2-40B4-BE49-F238E27FC236}">
                <a16:creationId xmlns:a16="http://schemas.microsoft.com/office/drawing/2014/main" id="{B803410E-667D-4B71-8A54-C9AB41FB6FD0}"/>
              </a:ext>
            </a:extLst>
          </p:cNvPr>
          <p:cNvSpPr>
            <a:spLocks noGrp="1"/>
          </p:cNvSpPr>
          <p:nvPr>
            <p:ph type="pic" sz="quarter" idx="10"/>
          </p:nvPr>
        </p:nvSpPr>
        <p:spPr>
          <a:xfrm>
            <a:off x="5257800" y="990600"/>
            <a:ext cx="3200400" cy="4648198"/>
          </a:xfrm>
          <a:prstGeom prst="rect">
            <a:avLst/>
          </a:prstGeom>
          <a:effectLst>
            <a:outerShdw blurRad="50800" dist="38100" dir="2700000" algn="tl" rotWithShape="0">
              <a:prstClr val="black">
                <a:alpha val="40000"/>
              </a:prstClr>
            </a:outerShdw>
          </a:effectLst>
        </p:spPr>
        <p:txBody>
          <a:bodyPr/>
          <a:lstStyle>
            <a:lvl1pPr marL="0" indent="0">
              <a:buNone/>
              <a:defRPr/>
            </a:lvl1pPr>
          </a:lstStyle>
          <a:p>
            <a:endParaRPr lang="en-US"/>
          </a:p>
        </p:txBody>
      </p:sp>
      <p:sp>
        <p:nvSpPr>
          <p:cNvPr id="6" name="Picture Placeholder 4">
            <a:extLst>
              <a:ext uri="{FF2B5EF4-FFF2-40B4-BE49-F238E27FC236}">
                <a16:creationId xmlns:a16="http://schemas.microsoft.com/office/drawing/2014/main" id="{937BC252-6728-44A5-9F9F-5C5F1ED98290}"/>
              </a:ext>
            </a:extLst>
          </p:cNvPr>
          <p:cNvSpPr>
            <a:spLocks noGrp="1"/>
          </p:cNvSpPr>
          <p:nvPr>
            <p:ph type="pic" sz="quarter" idx="11"/>
          </p:nvPr>
        </p:nvSpPr>
        <p:spPr>
          <a:xfrm>
            <a:off x="8686800" y="1000124"/>
            <a:ext cx="3291840" cy="4638674"/>
          </a:xfrm>
          <a:prstGeom prst="rect">
            <a:avLst/>
          </a:prstGeom>
          <a:effectLst>
            <a:outerShdw blurRad="50800" dist="38100" dir="2700000" algn="tl" rotWithShape="0">
              <a:prstClr val="black">
                <a:alpha val="40000"/>
              </a:prstClr>
            </a:outerShdw>
          </a:effectLst>
        </p:spPr>
        <p:txBody>
          <a:bodyPr/>
          <a:lstStyle>
            <a:lvl1pPr marL="0" indent="0">
              <a:buNone/>
              <a:defRPr/>
            </a:lvl1pPr>
          </a:lstStyle>
          <a:p>
            <a:endParaRPr lang="en-US"/>
          </a:p>
        </p:txBody>
      </p:sp>
      <p:sp>
        <p:nvSpPr>
          <p:cNvPr id="8" name="Text Placeholder 2">
            <a:extLst>
              <a:ext uri="{FF2B5EF4-FFF2-40B4-BE49-F238E27FC236}">
                <a16:creationId xmlns:a16="http://schemas.microsoft.com/office/drawing/2014/main" id="{620BC91F-6E28-4AAF-84D0-06BD0EA6AE23}"/>
              </a:ext>
            </a:extLst>
          </p:cNvPr>
          <p:cNvSpPr>
            <a:spLocks noGrp="1"/>
          </p:cNvSpPr>
          <p:nvPr>
            <p:ph type="body" idx="1"/>
          </p:nvPr>
        </p:nvSpPr>
        <p:spPr>
          <a:xfrm>
            <a:off x="817033" y="990601"/>
            <a:ext cx="4212167" cy="4648199"/>
          </a:xfrm>
          <a:prstGeom prst="rect">
            <a:avLst/>
          </a:prstGeom>
        </p:spPr>
        <p:txBody>
          <a:bodyPr/>
          <a:lstStyle>
            <a:lvl1pPr marL="319088" indent="-319088">
              <a:buClr>
                <a:srgbClr val="233571"/>
              </a:buClr>
              <a:buFont typeface="Wingdings" panose="05000000000000000000" pitchFamily="2" charset="2"/>
              <a:buChar char="Ø"/>
              <a:defRPr>
                <a:solidFill>
                  <a:srgbClr val="233571"/>
                </a:solidFill>
              </a:defRPr>
            </a:lvl1pPr>
            <a:lvl2pPr marL="639763" indent="-273050">
              <a:buClr>
                <a:schemeClr val="tx1"/>
              </a:buClr>
              <a:buFont typeface="Wingdings" panose="05000000000000000000" pitchFamily="2" charset="2"/>
              <a:buChar char="§"/>
              <a:defRPr/>
            </a:lvl2pPr>
            <a:lvl3pPr marL="914400" indent="-228600">
              <a:buClr>
                <a:schemeClr val="tx1"/>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6322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ext 3 pics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p:nvPr>
        </p:nvSpPr>
        <p:spPr/>
        <p:txBody>
          <a:bodyPr/>
          <a:lstStyle>
            <a:lvl1pPr>
              <a:defRPr sz="3600" b="1"/>
            </a:lvl1pPr>
          </a:lstStyle>
          <a:p>
            <a:r>
              <a:rPr lang="en-US" dirty="0"/>
              <a:t>Click to edit Master title style</a:t>
            </a:r>
          </a:p>
        </p:txBody>
      </p:sp>
      <p:sp>
        <p:nvSpPr>
          <p:cNvPr id="5" name="Picture Placeholder 4">
            <a:extLst>
              <a:ext uri="{FF2B5EF4-FFF2-40B4-BE49-F238E27FC236}">
                <a16:creationId xmlns:a16="http://schemas.microsoft.com/office/drawing/2014/main" id="{B803410E-667D-4B71-8A54-C9AB41FB6FD0}"/>
              </a:ext>
            </a:extLst>
          </p:cNvPr>
          <p:cNvSpPr>
            <a:spLocks noGrp="1"/>
          </p:cNvSpPr>
          <p:nvPr>
            <p:ph type="pic" sz="quarter" idx="10"/>
          </p:nvPr>
        </p:nvSpPr>
        <p:spPr>
          <a:xfrm>
            <a:off x="4495800" y="1000124"/>
            <a:ext cx="2377440" cy="4648198"/>
          </a:xfrm>
          <a:prstGeom prst="rect">
            <a:avLst/>
          </a:prstGeom>
          <a:effectLst>
            <a:outerShdw blurRad="50800" dist="38100" dir="2700000" algn="tl" rotWithShape="0">
              <a:prstClr val="black">
                <a:alpha val="40000"/>
              </a:prstClr>
            </a:outerShdw>
          </a:effectLst>
        </p:spPr>
        <p:txBody>
          <a:bodyPr/>
          <a:lstStyle>
            <a:lvl1pPr marL="0" indent="0">
              <a:buNone/>
              <a:defRPr/>
            </a:lvl1pPr>
          </a:lstStyle>
          <a:p>
            <a:endParaRPr lang="en-US"/>
          </a:p>
        </p:txBody>
      </p:sp>
      <p:sp>
        <p:nvSpPr>
          <p:cNvPr id="6" name="Picture Placeholder 4">
            <a:extLst>
              <a:ext uri="{FF2B5EF4-FFF2-40B4-BE49-F238E27FC236}">
                <a16:creationId xmlns:a16="http://schemas.microsoft.com/office/drawing/2014/main" id="{937BC252-6728-44A5-9F9F-5C5F1ED98290}"/>
              </a:ext>
            </a:extLst>
          </p:cNvPr>
          <p:cNvSpPr>
            <a:spLocks noGrp="1"/>
          </p:cNvSpPr>
          <p:nvPr>
            <p:ph type="pic" sz="quarter" idx="11"/>
          </p:nvPr>
        </p:nvSpPr>
        <p:spPr>
          <a:xfrm>
            <a:off x="7071360" y="1009648"/>
            <a:ext cx="2377440" cy="4638674"/>
          </a:xfrm>
          <a:prstGeom prst="rect">
            <a:avLst/>
          </a:prstGeom>
          <a:effectLst>
            <a:outerShdw blurRad="50800" dist="38100" dir="2700000" algn="tl" rotWithShape="0">
              <a:prstClr val="black">
                <a:alpha val="40000"/>
              </a:prstClr>
            </a:outerShdw>
          </a:effectLst>
        </p:spPr>
        <p:txBody>
          <a:bodyPr/>
          <a:lstStyle>
            <a:lvl1pPr marL="0" indent="0">
              <a:buNone/>
              <a:defRPr/>
            </a:lvl1pPr>
          </a:lstStyle>
          <a:p>
            <a:endParaRPr lang="en-US"/>
          </a:p>
        </p:txBody>
      </p:sp>
      <p:sp>
        <p:nvSpPr>
          <p:cNvPr id="7" name="Picture Placeholder 4">
            <a:extLst>
              <a:ext uri="{FF2B5EF4-FFF2-40B4-BE49-F238E27FC236}">
                <a16:creationId xmlns:a16="http://schemas.microsoft.com/office/drawing/2014/main" id="{0EE6C4D5-7B83-4416-8C5F-79393CF51E18}"/>
              </a:ext>
            </a:extLst>
          </p:cNvPr>
          <p:cNvSpPr>
            <a:spLocks noGrp="1"/>
          </p:cNvSpPr>
          <p:nvPr>
            <p:ph type="pic" sz="quarter" idx="12"/>
          </p:nvPr>
        </p:nvSpPr>
        <p:spPr>
          <a:xfrm>
            <a:off x="9646920" y="990601"/>
            <a:ext cx="2377440" cy="4638674"/>
          </a:xfrm>
          <a:prstGeom prst="rect">
            <a:avLst/>
          </a:prstGeom>
          <a:effectLst>
            <a:outerShdw blurRad="50800" dist="38100" dir="2700000" algn="tl" rotWithShape="0">
              <a:prstClr val="black">
                <a:alpha val="40000"/>
              </a:prstClr>
            </a:outerShdw>
          </a:effectLst>
        </p:spPr>
        <p:txBody>
          <a:bodyPr/>
          <a:lstStyle>
            <a:lvl1pPr marL="0" indent="0">
              <a:buNone/>
              <a:defRPr/>
            </a:lvl1pPr>
          </a:lstStyle>
          <a:p>
            <a:endParaRPr lang="en-US"/>
          </a:p>
        </p:txBody>
      </p:sp>
      <p:sp>
        <p:nvSpPr>
          <p:cNvPr id="8" name="Text Placeholder 2">
            <a:extLst>
              <a:ext uri="{FF2B5EF4-FFF2-40B4-BE49-F238E27FC236}">
                <a16:creationId xmlns:a16="http://schemas.microsoft.com/office/drawing/2014/main" id="{A6CA13F6-C0D9-4128-A753-46DBCD9129F5}"/>
              </a:ext>
            </a:extLst>
          </p:cNvPr>
          <p:cNvSpPr>
            <a:spLocks noGrp="1"/>
          </p:cNvSpPr>
          <p:nvPr>
            <p:ph type="body" idx="1"/>
          </p:nvPr>
        </p:nvSpPr>
        <p:spPr>
          <a:xfrm>
            <a:off x="817033" y="990601"/>
            <a:ext cx="3480647" cy="4648199"/>
          </a:xfrm>
          <a:prstGeom prst="rect">
            <a:avLst/>
          </a:prstGeom>
        </p:spPr>
        <p:txBody>
          <a:bodyPr/>
          <a:lstStyle>
            <a:lvl1pPr marL="319088" indent="-319088">
              <a:buClr>
                <a:srgbClr val="233571"/>
              </a:buClr>
              <a:buFont typeface="Wingdings" panose="05000000000000000000" pitchFamily="2" charset="2"/>
              <a:buChar char="Ø"/>
              <a:defRPr>
                <a:solidFill>
                  <a:srgbClr val="233571"/>
                </a:solidFill>
              </a:defRPr>
            </a:lvl1pPr>
            <a:lvl2pPr marL="639763" indent="-273050">
              <a:buClr>
                <a:schemeClr val="tx1"/>
              </a:buClr>
              <a:buFont typeface="Wingdings" panose="05000000000000000000" pitchFamily="2" charset="2"/>
              <a:buChar char="§"/>
              <a:defRPr/>
            </a:lvl2pPr>
            <a:lvl3pPr marL="914400" indent="-228600">
              <a:buClr>
                <a:schemeClr val="tx1"/>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3678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ics Two over Tw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p:nvPr>
        </p:nvSpPr>
        <p:spPr/>
        <p:txBody>
          <a:bodyPr/>
          <a:lstStyle>
            <a:lvl1pPr>
              <a:defRPr sz="3600" b="1"/>
            </a:lvl1pPr>
          </a:lstStyle>
          <a:p>
            <a:r>
              <a:rPr lang="en-US" dirty="0"/>
              <a:t>Click to edit Master title style</a:t>
            </a:r>
          </a:p>
        </p:txBody>
      </p:sp>
      <p:sp>
        <p:nvSpPr>
          <p:cNvPr id="5" name="Picture Placeholder 4">
            <a:extLst>
              <a:ext uri="{FF2B5EF4-FFF2-40B4-BE49-F238E27FC236}">
                <a16:creationId xmlns:a16="http://schemas.microsoft.com/office/drawing/2014/main" id="{B803410E-667D-4B71-8A54-C9AB41FB6FD0}"/>
              </a:ext>
            </a:extLst>
          </p:cNvPr>
          <p:cNvSpPr>
            <a:spLocks noGrp="1"/>
          </p:cNvSpPr>
          <p:nvPr>
            <p:ph type="pic" sz="quarter" idx="10"/>
          </p:nvPr>
        </p:nvSpPr>
        <p:spPr>
          <a:xfrm>
            <a:off x="5257800" y="990600"/>
            <a:ext cx="3200400" cy="2286000"/>
          </a:xfrm>
          <a:prstGeom prst="rect">
            <a:avLst/>
          </a:prstGeom>
          <a:effectLst>
            <a:outerShdw blurRad="50800" dist="38100" dir="2700000" algn="tl" rotWithShape="0">
              <a:prstClr val="black">
                <a:alpha val="40000"/>
              </a:prstClr>
            </a:outerShdw>
          </a:effectLst>
        </p:spPr>
        <p:txBody>
          <a:bodyPr/>
          <a:lstStyle>
            <a:lvl1pPr marL="0" indent="0">
              <a:buNone/>
              <a:defRPr/>
            </a:lvl1pPr>
          </a:lstStyle>
          <a:p>
            <a:endParaRPr lang="en-US"/>
          </a:p>
        </p:txBody>
      </p:sp>
      <p:sp>
        <p:nvSpPr>
          <p:cNvPr id="6" name="Picture Placeholder 4">
            <a:extLst>
              <a:ext uri="{FF2B5EF4-FFF2-40B4-BE49-F238E27FC236}">
                <a16:creationId xmlns:a16="http://schemas.microsoft.com/office/drawing/2014/main" id="{937BC252-6728-44A5-9F9F-5C5F1ED98290}"/>
              </a:ext>
            </a:extLst>
          </p:cNvPr>
          <p:cNvSpPr>
            <a:spLocks noGrp="1"/>
          </p:cNvSpPr>
          <p:nvPr>
            <p:ph type="pic" sz="quarter" idx="11"/>
          </p:nvPr>
        </p:nvSpPr>
        <p:spPr>
          <a:xfrm>
            <a:off x="8686800" y="1000124"/>
            <a:ext cx="3291840" cy="2276476"/>
          </a:xfrm>
          <a:prstGeom prst="rect">
            <a:avLst/>
          </a:prstGeom>
          <a:effectLst>
            <a:outerShdw blurRad="50800" dist="38100" dir="2700000" algn="tl" rotWithShape="0">
              <a:prstClr val="black">
                <a:alpha val="40000"/>
              </a:prstClr>
            </a:outerShdw>
          </a:effectLst>
        </p:spPr>
        <p:txBody>
          <a:bodyPr/>
          <a:lstStyle>
            <a:lvl1pPr marL="0" indent="0">
              <a:buNone/>
              <a:defRPr/>
            </a:lvl1pPr>
          </a:lstStyle>
          <a:p>
            <a:endParaRPr lang="en-US"/>
          </a:p>
        </p:txBody>
      </p:sp>
      <p:sp>
        <p:nvSpPr>
          <p:cNvPr id="7" name="Picture Placeholder 4">
            <a:extLst>
              <a:ext uri="{FF2B5EF4-FFF2-40B4-BE49-F238E27FC236}">
                <a16:creationId xmlns:a16="http://schemas.microsoft.com/office/drawing/2014/main" id="{4AF149F3-D9F2-4537-BACD-74B6D0FD013D}"/>
              </a:ext>
            </a:extLst>
          </p:cNvPr>
          <p:cNvSpPr>
            <a:spLocks noGrp="1"/>
          </p:cNvSpPr>
          <p:nvPr>
            <p:ph type="pic" sz="quarter" idx="12"/>
          </p:nvPr>
        </p:nvSpPr>
        <p:spPr>
          <a:xfrm>
            <a:off x="5257800" y="3395472"/>
            <a:ext cx="3200400" cy="2286000"/>
          </a:xfrm>
          <a:prstGeom prst="rect">
            <a:avLst/>
          </a:prstGeom>
          <a:effectLst>
            <a:outerShdw blurRad="50800" dist="38100" dir="2700000" algn="tl" rotWithShape="0">
              <a:prstClr val="black">
                <a:alpha val="40000"/>
              </a:prstClr>
            </a:outerShdw>
          </a:effectLst>
        </p:spPr>
        <p:txBody>
          <a:bodyPr/>
          <a:lstStyle>
            <a:lvl1pPr marL="0" indent="0">
              <a:buNone/>
              <a:defRPr/>
            </a:lvl1pPr>
          </a:lstStyle>
          <a:p>
            <a:endParaRPr lang="en-US"/>
          </a:p>
        </p:txBody>
      </p:sp>
      <p:sp>
        <p:nvSpPr>
          <p:cNvPr id="8" name="Picture Placeholder 4">
            <a:extLst>
              <a:ext uri="{FF2B5EF4-FFF2-40B4-BE49-F238E27FC236}">
                <a16:creationId xmlns:a16="http://schemas.microsoft.com/office/drawing/2014/main" id="{4592D2C0-E5C3-4DB7-B87E-68BDCCD3D482}"/>
              </a:ext>
            </a:extLst>
          </p:cNvPr>
          <p:cNvSpPr>
            <a:spLocks noGrp="1"/>
          </p:cNvSpPr>
          <p:nvPr>
            <p:ph type="pic" sz="quarter" idx="13"/>
          </p:nvPr>
        </p:nvSpPr>
        <p:spPr>
          <a:xfrm>
            <a:off x="8686800" y="3404996"/>
            <a:ext cx="3291840" cy="2276476"/>
          </a:xfrm>
          <a:prstGeom prst="rect">
            <a:avLst/>
          </a:prstGeom>
          <a:effectLst>
            <a:outerShdw blurRad="50800" dist="38100" dir="2700000" algn="tl" rotWithShape="0">
              <a:prstClr val="black">
                <a:alpha val="40000"/>
              </a:prstClr>
            </a:outerShdw>
          </a:effectLst>
        </p:spPr>
        <p:txBody>
          <a:bodyPr/>
          <a:lstStyle>
            <a:lvl1pPr marL="0" indent="0">
              <a:buNone/>
              <a:defRPr/>
            </a:lvl1pPr>
          </a:lstStyle>
          <a:p>
            <a:endParaRPr lang="en-US"/>
          </a:p>
        </p:txBody>
      </p:sp>
      <p:sp>
        <p:nvSpPr>
          <p:cNvPr id="10" name="Text Placeholder 2">
            <a:extLst>
              <a:ext uri="{FF2B5EF4-FFF2-40B4-BE49-F238E27FC236}">
                <a16:creationId xmlns:a16="http://schemas.microsoft.com/office/drawing/2014/main" id="{1AF1F8D5-E62D-4F48-BC93-F0CEF2147D58}"/>
              </a:ext>
            </a:extLst>
          </p:cNvPr>
          <p:cNvSpPr>
            <a:spLocks noGrp="1"/>
          </p:cNvSpPr>
          <p:nvPr>
            <p:ph type="body" idx="1"/>
          </p:nvPr>
        </p:nvSpPr>
        <p:spPr>
          <a:xfrm>
            <a:off x="817033" y="990601"/>
            <a:ext cx="4288367" cy="4648199"/>
          </a:xfrm>
          <a:prstGeom prst="rect">
            <a:avLst/>
          </a:prstGeom>
        </p:spPr>
        <p:txBody>
          <a:bodyPr/>
          <a:lstStyle>
            <a:lvl1pPr marL="319088" indent="-319088">
              <a:buClr>
                <a:srgbClr val="233571"/>
              </a:buClr>
              <a:buFont typeface="Wingdings" panose="05000000000000000000" pitchFamily="2" charset="2"/>
              <a:buChar char="Ø"/>
              <a:defRPr>
                <a:solidFill>
                  <a:srgbClr val="233571"/>
                </a:solidFill>
              </a:defRPr>
            </a:lvl1pPr>
            <a:lvl2pPr marL="639763" indent="-273050">
              <a:buClr>
                <a:schemeClr val="tx1"/>
              </a:buClr>
              <a:buFont typeface="Wingdings" panose="05000000000000000000" pitchFamily="2" charset="2"/>
              <a:buChar char="§"/>
              <a:defRPr/>
            </a:lvl2pPr>
            <a:lvl3pPr marL="914400" indent="-228600">
              <a:buClr>
                <a:schemeClr val="tx1"/>
              </a:buClr>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5849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 Target="../slides/slide10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C6DF1DA7-B44F-4330-9210-EBDC095B8B29}"/>
              </a:ext>
            </a:extLst>
          </p:cNvPr>
          <p:cNvSpPr>
            <a:spLocks noGrp="1"/>
          </p:cNvSpPr>
          <p:nvPr>
            <p:ph type="title"/>
          </p:nvPr>
        </p:nvSpPr>
        <p:spPr bwMode="auto">
          <a:xfrm>
            <a:off x="812800" y="100584"/>
            <a:ext cx="11303000" cy="50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8" name="Rectangle 7">
            <a:extLst>
              <a:ext uri="{FF2B5EF4-FFF2-40B4-BE49-F238E27FC236}">
                <a16:creationId xmlns:a16="http://schemas.microsoft.com/office/drawing/2014/main" id="{F11ACDBC-E6E0-4ED7-A5CF-43BCB23356E5}"/>
              </a:ext>
            </a:extLst>
          </p:cNvPr>
          <p:cNvSpPr/>
          <p:nvPr/>
        </p:nvSpPr>
        <p:spPr>
          <a:xfrm>
            <a:off x="63500" y="679661"/>
            <a:ext cx="711200" cy="228600"/>
          </a:xfrm>
          <a:prstGeom prst="rect">
            <a:avLst/>
          </a:prstGeom>
          <a:solidFill>
            <a:srgbClr val="23357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F6C09169-2F1E-4560-9FD9-2920C32E1A3A}"/>
              </a:ext>
            </a:extLst>
          </p:cNvPr>
          <p:cNvSpPr/>
          <p:nvPr/>
        </p:nvSpPr>
        <p:spPr>
          <a:xfrm>
            <a:off x="812800" y="679661"/>
            <a:ext cx="11404600" cy="228600"/>
          </a:xfrm>
          <a:prstGeom prst="rect">
            <a:avLst/>
          </a:prstGeom>
          <a:solidFill>
            <a:srgbClr val="23357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Slide Number Placeholder 22">
            <a:extLst>
              <a:ext uri="{FF2B5EF4-FFF2-40B4-BE49-F238E27FC236}">
                <a16:creationId xmlns:a16="http://schemas.microsoft.com/office/drawing/2014/main" id="{6ACA6215-753E-4318-8A9E-924FDACF751C}"/>
              </a:ext>
            </a:extLst>
          </p:cNvPr>
          <p:cNvSpPr txBox="1">
            <a:spLocks/>
          </p:cNvSpPr>
          <p:nvPr userDrawn="1"/>
        </p:nvSpPr>
        <p:spPr>
          <a:xfrm>
            <a:off x="90967" y="681215"/>
            <a:ext cx="711200" cy="244475"/>
          </a:xfrm>
          <a:prstGeom prst="rect">
            <a:avLst/>
          </a:prstGeom>
        </p:spPr>
        <p:txBody>
          <a:bodyPr vert="horz" wrap="square" lIns="91440" tIns="45720" rIns="91440" bIns="45720" numCol="1" anchor="ctr" anchorCtr="0" compatLnSpc="1">
            <a:prstTxWarp prst="textNoShape">
              <a:avLst/>
            </a:prstTxWarp>
            <a:normAutofit fontScale="85000" lnSpcReduction="20000"/>
          </a:bodyPr>
          <a:lstStyle>
            <a:defPPr>
              <a:defRPr lang="en-US"/>
            </a:defPPr>
            <a:lvl1pPr algn="ctr" rtl="0" eaLnBrk="1" fontAlgn="base" hangingPunct="1">
              <a:spcBef>
                <a:spcPct val="0"/>
              </a:spcBef>
              <a:spcAft>
                <a:spcPct val="0"/>
              </a:spcAft>
              <a:defRPr sz="1400" b="1"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9pPr>
          </a:lstStyle>
          <a:p>
            <a:fld id="{ADEB06A5-7D30-45DA-89FD-23BFEA83CE5D}" type="slidenum">
              <a:rPr lang="en-US" altLang="en-US" smtClean="0"/>
              <a:pPr/>
              <a:t>‹#›</a:t>
            </a:fld>
            <a:endParaRPr lang="en-US" altLang="en-US" dirty="0"/>
          </a:p>
        </p:txBody>
      </p:sp>
      <p:sp>
        <p:nvSpPr>
          <p:cNvPr id="17" name="Rectangle 16">
            <a:extLst>
              <a:ext uri="{FF2B5EF4-FFF2-40B4-BE49-F238E27FC236}">
                <a16:creationId xmlns:a16="http://schemas.microsoft.com/office/drawing/2014/main" id="{93C96CF9-35CC-460F-91E8-481A4A327516}"/>
              </a:ext>
            </a:extLst>
          </p:cNvPr>
          <p:cNvSpPr/>
          <p:nvPr userDrawn="1"/>
        </p:nvSpPr>
        <p:spPr>
          <a:xfrm>
            <a:off x="63500" y="1005099"/>
            <a:ext cx="711200" cy="228600"/>
          </a:xfrm>
          <a:prstGeom prst="rect">
            <a:avLst/>
          </a:prstGeom>
          <a:solidFill>
            <a:srgbClr val="23357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1D3E4790-91D3-4425-92D0-381F0AC4294B}"/>
              </a:ext>
            </a:extLst>
          </p:cNvPr>
          <p:cNvSpPr txBox="1"/>
          <p:nvPr userDrawn="1"/>
        </p:nvSpPr>
        <p:spPr>
          <a:xfrm>
            <a:off x="77233" y="897115"/>
            <a:ext cx="683733" cy="369332"/>
          </a:xfrm>
          <a:prstGeom prst="rect">
            <a:avLst/>
          </a:prstGeom>
          <a:noFill/>
        </p:spPr>
        <p:txBody>
          <a:bodyPr wrap="square" rtlCol="0">
            <a:spAutoFit/>
          </a:bodyPr>
          <a:lstStyle/>
          <a:p>
            <a:r>
              <a:rPr lang="en-US" u="none" dirty="0">
                <a:solidFill>
                  <a:schemeClr val="bg1"/>
                </a:solidFill>
                <a:hlinkClick r:id="rId18" action="ppaction://hlinksldjump">
                  <a:extLst>
                    <a:ext uri="{A12FA001-AC4F-418D-AE19-62706E023703}">
                      <ahyp:hlinkClr xmlns:ahyp="http://schemas.microsoft.com/office/drawing/2018/hyperlinkcolor" val="tx"/>
                    </a:ext>
                  </a:extLst>
                </a:hlinkClick>
              </a:rPr>
              <a:t>Menu</a:t>
            </a:r>
            <a:endParaRPr lang="en-US" u="none" dirty="0">
              <a:solidFill>
                <a:schemeClr val="bg1"/>
              </a:solidFill>
            </a:endParaRPr>
          </a:p>
        </p:txBody>
      </p:sp>
      <p:pic>
        <p:nvPicPr>
          <p:cNvPr id="18" name="Picture 17" descr="Graphical user interface, text&#10;&#10;Description automatically generated with medium confidence">
            <a:extLst>
              <a:ext uri="{FF2B5EF4-FFF2-40B4-BE49-F238E27FC236}">
                <a16:creationId xmlns:a16="http://schemas.microsoft.com/office/drawing/2014/main" id="{95263686-3788-44E4-A597-FA26D2638D91}"/>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28600" y="5920409"/>
            <a:ext cx="3095625" cy="914400"/>
          </a:xfrm>
          <a:prstGeom prst="rect">
            <a:avLst/>
          </a:prstGeom>
        </p:spPr>
      </p:pic>
    </p:spTree>
  </p:cSld>
  <p:clrMap bg1="lt1" tx1="dk1" bg2="lt2" tx2="dk2" accent1="accent1" accent2="accent2" accent3="accent3" accent4="accent4" accent5="accent5" accent6="accent6" hlink="hlink" folHlink="folHlink"/>
  <p:sldLayoutIdLst>
    <p:sldLayoutId id="2147484045" r:id="rId1"/>
    <p:sldLayoutId id="2147484055" r:id="rId2"/>
    <p:sldLayoutId id="2147484053" r:id="rId3"/>
    <p:sldLayoutId id="2147484061" r:id="rId4"/>
    <p:sldLayoutId id="2147484046" r:id="rId5"/>
    <p:sldLayoutId id="2147484047" r:id="rId6"/>
    <p:sldLayoutId id="2147484048" r:id="rId7"/>
    <p:sldLayoutId id="2147484052" r:id="rId8"/>
    <p:sldLayoutId id="2147484051" r:id="rId9"/>
    <p:sldLayoutId id="2147484059" r:id="rId10"/>
    <p:sldLayoutId id="2147484060" r:id="rId11"/>
    <p:sldLayoutId id="2147484062" r:id="rId12"/>
    <p:sldLayoutId id="2147484063" r:id="rId13"/>
    <p:sldLayoutId id="2147484064" r:id="rId14"/>
    <p:sldLayoutId id="2147484065" r:id="rId15"/>
    <p:sldLayoutId id="2147484066" r:id="rId1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rtl="0" eaLnBrk="0" fontAlgn="base" hangingPunct="0">
        <a:spcBef>
          <a:spcPct val="0"/>
        </a:spcBef>
        <a:spcAft>
          <a:spcPct val="0"/>
        </a:spcAft>
        <a:defRPr sz="3600" b="1" kern="1200">
          <a:solidFill>
            <a:srgbClr val="23357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rgbClr val="7FB32B"/>
        </a:buClr>
        <a:buSzPct val="85000"/>
        <a:buFont typeface="Wingdings 2" panose="05020102010507070707" pitchFamily="18" charset="2"/>
        <a:buChar char="¢"/>
        <a:defRPr sz="2400" b="1" kern="1200">
          <a:solidFill>
            <a:schemeClr val="tx1"/>
          </a:solidFill>
          <a:latin typeface="Arial" panose="020B0604020202020204" pitchFamily="34" charset="0"/>
          <a:ea typeface="+mn-ea"/>
          <a:cs typeface="Arial" panose="020B0604020202020204" pitchFamily="34" charset="0"/>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200" kern="1200">
          <a:solidFill>
            <a:schemeClr val="tx1"/>
          </a:solidFill>
          <a:latin typeface="Arial" panose="020B0604020202020204" pitchFamily="34" charset="0"/>
          <a:ea typeface="+mn-ea"/>
          <a:cs typeface="Arial" panose="020B0604020202020204" pitchFamily="34" charset="0"/>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371600" indent="-228600" algn="l" rtl="0" eaLnBrk="0" fontAlgn="base" hangingPunct="0">
        <a:spcBef>
          <a:spcPts val="400"/>
        </a:spcBef>
        <a:spcAft>
          <a:spcPct val="0"/>
        </a:spcAft>
        <a:buClr>
          <a:srgbClr val="FF6700"/>
        </a:buClr>
        <a:buSzPct val="75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1828800" indent="-228600" algn="l" rtl="0" eaLnBrk="0" fontAlgn="base" hangingPunct="0">
        <a:spcBef>
          <a:spcPts val="400"/>
        </a:spcBef>
        <a:spcAft>
          <a:spcPct val="0"/>
        </a:spcAft>
        <a:buClr>
          <a:srgbClr val="909465"/>
        </a:buClr>
        <a:buSzPct val="65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5.xml"/><Relationship Id="rId1" Type="http://schemas.openxmlformats.org/officeDocument/2006/relationships/tags" Target="../tags/tag98.xml"/><Relationship Id="rId5" Type="http://schemas.microsoft.com/office/2007/relationships/hdphoto" Target="../media/hdphoto10.wdp"/><Relationship Id="rId4" Type="http://schemas.openxmlformats.org/officeDocument/2006/relationships/image" Target="../media/image129.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5.xml"/><Relationship Id="rId1" Type="http://schemas.openxmlformats.org/officeDocument/2006/relationships/tags" Target="../tags/tag99.xml"/><Relationship Id="rId5" Type="http://schemas.microsoft.com/office/2007/relationships/hdphoto" Target="../media/hdphoto11.wdp"/><Relationship Id="rId4" Type="http://schemas.openxmlformats.org/officeDocument/2006/relationships/image" Target="../media/image130.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5.xml"/><Relationship Id="rId1" Type="http://schemas.openxmlformats.org/officeDocument/2006/relationships/tags" Target="../tags/tag100.xml"/><Relationship Id="rId4" Type="http://schemas.openxmlformats.org/officeDocument/2006/relationships/image" Target="../media/image118.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4.xml"/><Relationship Id="rId1" Type="http://schemas.openxmlformats.org/officeDocument/2006/relationships/tags" Target="../tags/tag101.xml"/><Relationship Id="rId4" Type="http://schemas.openxmlformats.org/officeDocument/2006/relationships/image" Target="../media/image131.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5.xml"/><Relationship Id="rId1" Type="http://schemas.openxmlformats.org/officeDocument/2006/relationships/tags" Target="../tags/tag102.xml"/><Relationship Id="rId5" Type="http://schemas.microsoft.com/office/2007/relationships/hdphoto" Target="../media/hdphoto12.wdp"/><Relationship Id="rId4" Type="http://schemas.openxmlformats.org/officeDocument/2006/relationships/image" Target="../media/image132.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5.xml"/><Relationship Id="rId1" Type="http://schemas.openxmlformats.org/officeDocument/2006/relationships/tags" Target="../tags/tag103.xml"/><Relationship Id="rId4" Type="http://schemas.openxmlformats.org/officeDocument/2006/relationships/image" Target="../media/image133.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5.xml"/><Relationship Id="rId1" Type="http://schemas.openxmlformats.org/officeDocument/2006/relationships/tags" Target="../tags/tag104.xml"/><Relationship Id="rId4" Type="http://schemas.openxmlformats.org/officeDocument/2006/relationships/image" Target="../media/image134.png"/></Relationships>
</file>

<file path=ppt/slides/_rels/slide107.xml.rels><?xml version="1.0" encoding="UTF-8" standalone="yes"?>
<Relationships xmlns="http://schemas.openxmlformats.org/package/2006/relationships"><Relationship Id="rId8" Type="http://schemas.openxmlformats.org/officeDocument/2006/relationships/hyperlink" Target="https://youtu.be/bqAsXMSs27s" TargetMode="External"/><Relationship Id="rId13" Type="http://schemas.openxmlformats.org/officeDocument/2006/relationships/hyperlink" Target="https://www.osha.gov/Publications/laboratory/OSHAfactsheet-laboratory-safety-ergonomics.pdf" TargetMode="External"/><Relationship Id="rId3" Type="http://schemas.openxmlformats.org/officeDocument/2006/relationships/notesSlide" Target="../notesSlides/notesSlide107.xml"/><Relationship Id="rId7" Type="http://schemas.openxmlformats.org/officeDocument/2006/relationships/hyperlink" Target="https://youtu.be/o2cy6p8uURg" TargetMode="External"/><Relationship Id="rId12" Type="http://schemas.openxmlformats.org/officeDocument/2006/relationships/hyperlink" Target="https://www.ergonomics.ucla.edu/laboratory-ergonomics/tips-for-lab-workers" TargetMode="External"/><Relationship Id="rId2" Type="http://schemas.openxmlformats.org/officeDocument/2006/relationships/slideLayout" Target="../slideLayouts/slideLayout3.xml"/><Relationship Id="rId1" Type="http://schemas.openxmlformats.org/officeDocument/2006/relationships/tags" Target="../tags/tag105.xml"/><Relationship Id="rId6" Type="http://schemas.openxmlformats.org/officeDocument/2006/relationships/hyperlink" Target="https://youtu.be/llQ8Pa3IwmM" TargetMode="External"/><Relationship Id="rId11" Type="http://schemas.openxmlformats.org/officeDocument/2006/relationships/hyperlink" Target="https://www.osha.gov/Publications/laboratory/OSHAfactsheet-laboratory-safety-ergonomics.html" TargetMode="External"/><Relationship Id="rId5" Type="http://schemas.openxmlformats.org/officeDocument/2006/relationships/hyperlink" Target="https://youtu.be/hB_k8_W1KjA2" TargetMode="External"/><Relationship Id="rId15" Type="http://schemas.openxmlformats.org/officeDocument/2006/relationships/hyperlink" Target="http://www.wsha.org/wp-content/uploads/Worker-Safety_Lab-Ergo-Checklist-HumanFit.pdf" TargetMode="External"/><Relationship Id="rId10" Type="http://schemas.openxmlformats.org/officeDocument/2006/relationships/hyperlink" Target="https://www.pipettesupplies.com/product/jimmy-microtube-opener-for-pipetman-pipettes-3-pack-gilson/" TargetMode="External"/><Relationship Id="rId4" Type="http://schemas.openxmlformats.org/officeDocument/2006/relationships/hyperlink" Target="https://www.aphis.usda.gov/aphis/ourfocus/emergencyresponse/emergency_management/ergonomics_program/services" TargetMode="External"/><Relationship Id="rId9" Type="http://schemas.openxmlformats.org/officeDocument/2006/relationships/hyperlink" Target="https://youtu.be/vBMhtiypVuc" TargetMode="External"/><Relationship Id="rId14" Type="http://schemas.openxmlformats.org/officeDocument/2006/relationships/hyperlink" Target="https://www.labmanager.com/lab-health-and-safety/laboratory-ergonomics-20312" TargetMode="External"/></Relationships>
</file>

<file path=ppt/slides/_rels/slide10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22.xml"/><Relationship Id="rId18" Type="http://schemas.openxmlformats.org/officeDocument/2006/relationships/slide" Target="slide60.xml"/><Relationship Id="rId26" Type="http://schemas.openxmlformats.org/officeDocument/2006/relationships/slide" Target="slide109.xml"/><Relationship Id="rId3" Type="http://schemas.openxmlformats.org/officeDocument/2006/relationships/notesSlide" Target="../notesSlides/notesSlide108.xml"/><Relationship Id="rId21" Type="http://schemas.openxmlformats.org/officeDocument/2006/relationships/slide" Target="slide87.xml"/><Relationship Id="rId7" Type="http://schemas.openxmlformats.org/officeDocument/2006/relationships/slide" Target="slide8.xml"/><Relationship Id="rId12" Type="http://schemas.openxmlformats.org/officeDocument/2006/relationships/slide" Target="slide19.xml"/><Relationship Id="rId17" Type="http://schemas.openxmlformats.org/officeDocument/2006/relationships/slide" Target="slide45.xml"/><Relationship Id="rId25" Type="http://schemas.openxmlformats.org/officeDocument/2006/relationships/slide" Target="slide107.xml"/><Relationship Id="rId2" Type="http://schemas.openxmlformats.org/officeDocument/2006/relationships/slideLayout" Target="../slideLayouts/slideLayout1.xml"/><Relationship Id="rId16" Type="http://schemas.openxmlformats.org/officeDocument/2006/relationships/slide" Target="slide43.xml"/><Relationship Id="rId20" Type="http://schemas.openxmlformats.org/officeDocument/2006/relationships/slide" Target="slide82.xml"/><Relationship Id="rId1" Type="http://schemas.openxmlformats.org/officeDocument/2006/relationships/tags" Target="../tags/tag106.xml"/><Relationship Id="rId6" Type="http://schemas.openxmlformats.org/officeDocument/2006/relationships/slide" Target="slide5.xml"/><Relationship Id="rId11" Type="http://schemas.openxmlformats.org/officeDocument/2006/relationships/slide" Target="slide17.xml"/><Relationship Id="rId24" Type="http://schemas.openxmlformats.org/officeDocument/2006/relationships/slide" Target="slide104.xml"/><Relationship Id="rId5" Type="http://schemas.openxmlformats.org/officeDocument/2006/relationships/slide" Target="slide3.xml"/><Relationship Id="rId15" Type="http://schemas.openxmlformats.org/officeDocument/2006/relationships/slide" Target="slide31.xml"/><Relationship Id="rId23" Type="http://schemas.openxmlformats.org/officeDocument/2006/relationships/slide" Target="slide96.xml"/><Relationship Id="rId10" Type="http://schemas.openxmlformats.org/officeDocument/2006/relationships/slide" Target="slide14.xml"/><Relationship Id="rId19" Type="http://schemas.openxmlformats.org/officeDocument/2006/relationships/slide" Target="slide70.xml"/><Relationship Id="rId4" Type="http://schemas.openxmlformats.org/officeDocument/2006/relationships/slide" Target="slide1.xml"/><Relationship Id="rId9" Type="http://schemas.openxmlformats.org/officeDocument/2006/relationships/slide" Target="slide13.xml"/><Relationship Id="rId14" Type="http://schemas.openxmlformats.org/officeDocument/2006/relationships/slide" Target="slide28.xml"/><Relationship Id="rId22" Type="http://schemas.openxmlformats.org/officeDocument/2006/relationships/slide" Target="slide91.xml"/><Relationship Id="rId27" Type="http://schemas.openxmlformats.org/officeDocument/2006/relationships/slide" Target="slide110.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5.xml"/><Relationship Id="rId1" Type="http://schemas.openxmlformats.org/officeDocument/2006/relationships/tags" Target="../tags/tag107.xml"/><Relationship Id="rId5" Type="http://schemas.openxmlformats.org/officeDocument/2006/relationships/image" Target="../media/image7.png"/><Relationship Id="rId4" Type="http://schemas.openxmlformats.org/officeDocument/2006/relationships/hyperlink" Target="http://www.bcpe.com/"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9.xml"/><Relationship Id="rId5" Type="http://schemas.openxmlformats.org/officeDocument/2006/relationships/image" Target="../media/image21.png"/><Relationship Id="rId4" Type="http://schemas.openxmlformats.org/officeDocument/2006/relationships/image" Target="../media/image20.jp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5.xml"/><Relationship Id="rId1" Type="http://schemas.openxmlformats.org/officeDocument/2006/relationships/tags" Target="../tags/tag108.xml"/><Relationship Id="rId4" Type="http://schemas.openxmlformats.org/officeDocument/2006/relationships/image" Target="../media/image135.png"/></Relationships>
</file>

<file path=ppt/slides/_rels/slide111.xml.rels><?xml version="1.0" encoding="UTF-8" standalone="yes"?>
<Relationships xmlns="http://schemas.openxmlformats.org/package/2006/relationships"><Relationship Id="rId3" Type="http://schemas.openxmlformats.org/officeDocument/2006/relationships/video" Target="../media/media1.mpg"/><Relationship Id="rId2" Type="http://schemas.microsoft.com/office/2007/relationships/media" Target="../media/media1.mpg"/><Relationship Id="rId1" Type="http://schemas.openxmlformats.org/officeDocument/2006/relationships/tags" Target="../tags/tag109.xml"/><Relationship Id="rId6" Type="http://schemas.openxmlformats.org/officeDocument/2006/relationships/image" Target="../media/image136.png"/><Relationship Id="rId5" Type="http://schemas.openxmlformats.org/officeDocument/2006/relationships/notesSlide" Target="../notesSlides/notesSlide111.xml"/><Relationship Id="rId4"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5.xml"/><Relationship Id="rId1" Type="http://schemas.openxmlformats.org/officeDocument/2006/relationships/tags" Target="../tags/tag110.xml"/><Relationship Id="rId5" Type="http://schemas.microsoft.com/office/2007/relationships/hdphoto" Target="../media/hdphoto13.wdp"/><Relationship Id="rId4" Type="http://schemas.openxmlformats.org/officeDocument/2006/relationships/image" Target="../media/image137.png"/></Relationships>
</file>

<file path=ppt/slides/_rels/slide113.xml.rels><?xml version="1.0" encoding="UTF-8" standalone="yes"?>
<Relationships xmlns="http://schemas.openxmlformats.org/package/2006/relationships"><Relationship Id="rId3" Type="http://schemas.openxmlformats.org/officeDocument/2006/relationships/video" Target="../media/media2.mpg"/><Relationship Id="rId2" Type="http://schemas.microsoft.com/office/2007/relationships/media" Target="../media/media2.mpg"/><Relationship Id="rId1" Type="http://schemas.openxmlformats.org/officeDocument/2006/relationships/tags" Target="../tags/tag111.xml"/><Relationship Id="rId6" Type="http://schemas.openxmlformats.org/officeDocument/2006/relationships/image" Target="../media/image138.png"/><Relationship Id="rId5" Type="http://schemas.openxmlformats.org/officeDocument/2006/relationships/notesSlide" Target="../notesSlides/notesSlide113.xml"/><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3.xml"/><Relationship Id="rId7" Type="http://schemas.openxmlformats.org/officeDocument/2006/relationships/diagramColors" Target="../diagrams/colors1.xml"/><Relationship Id="rId2" Type="http://schemas.openxmlformats.org/officeDocument/2006/relationships/slideLayout" Target="../slideLayouts/slideLayout11.xml"/><Relationship Id="rId1" Type="http://schemas.openxmlformats.org/officeDocument/2006/relationships/tags" Target="../tags/tag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16.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17.xml"/><Relationship Id="rId5" Type="http://schemas.microsoft.com/office/2007/relationships/hdphoto" Target="../media/hdphoto1.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hyperlink" Target="http://www.bcpe.com/"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9.png"/><Relationship Id="rId2" Type="http://schemas.openxmlformats.org/officeDocument/2006/relationships/slideLayout" Target="../slideLayouts/slideLayout8.xml"/><Relationship Id="rId1" Type="http://schemas.openxmlformats.org/officeDocument/2006/relationships/tags" Target="../tags/tag1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2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2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24.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27.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31.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33.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34.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35.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36.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3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tags" Target="../tags/tag38.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xml"/><Relationship Id="rId1" Type="http://schemas.openxmlformats.org/officeDocument/2006/relationships/tags" Target="../tags/tag39.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tags" Target="../tags/tag4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tags" Target="../tags/tag42.xml"/><Relationship Id="rId4" Type="http://schemas.openxmlformats.org/officeDocument/2006/relationships/image" Target="../media/image60.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xml"/><Relationship Id="rId1" Type="http://schemas.openxmlformats.org/officeDocument/2006/relationships/tags" Target="../tags/tag43.xml"/><Relationship Id="rId4" Type="http://schemas.openxmlformats.org/officeDocument/2006/relationships/image" Target="../media/image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44.xml"/><Relationship Id="rId4" Type="http://schemas.openxmlformats.org/officeDocument/2006/relationships/image" Target="../media/image61.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tags" Target="../tags/tag45.xml"/><Relationship Id="rId4" Type="http://schemas.openxmlformats.org/officeDocument/2006/relationships/image" Target="../media/image61.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46.xml"/><Relationship Id="rId4" Type="http://schemas.openxmlformats.org/officeDocument/2006/relationships/image" Target="../media/image62.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47.xml"/><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48.xm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49.xml"/><Relationship Id="rId5" Type="http://schemas.openxmlformats.org/officeDocument/2006/relationships/image" Target="../media/image67.png"/><Relationship Id="rId4" Type="http://schemas.openxmlformats.org/officeDocument/2006/relationships/image" Target="../media/image66.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tags" Target="../tags/tag50.xml"/><Relationship Id="rId5" Type="http://schemas.microsoft.com/office/2007/relationships/hdphoto" Target="../media/hdphoto2.wdp"/><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xml"/><Relationship Id="rId1" Type="http://schemas.openxmlformats.org/officeDocument/2006/relationships/tags" Target="../tags/tag51.xml"/><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xml"/><Relationship Id="rId1" Type="http://schemas.openxmlformats.org/officeDocument/2006/relationships/tags" Target="../tags/tag52.xml"/><Relationship Id="rId4" Type="http://schemas.openxmlformats.org/officeDocument/2006/relationships/image" Target="../media/image61.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xml"/><Relationship Id="rId1" Type="http://schemas.openxmlformats.org/officeDocument/2006/relationships/tags" Target="../tags/tag53.xml"/><Relationship Id="rId5" Type="http://schemas.microsoft.com/office/2007/relationships/hdphoto" Target="../media/hdphoto3.wdp"/><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xml"/><Relationship Id="rId1" Type="http://schemas.openxmlformats.org/officeDocument/2006/relationships/tags" Target="../tags/tag54.xml"/><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tags" Target="../tags/tag55.xml"/><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56.xml"/><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tags" Target="../tags/tag57.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xml"/><Relationship Id="rId1" Type="http://schemas.openxmlformats.org/officeDocument/2006/relationships/tags" Target="../tags/tag58.xml"/><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xml"/><Relationship Id="rId1" Type="http://schemas.openxmlformats.org/officeDocument/2006/relationships/tags" Target="../tags/tag59.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60.xml"/><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tags" Target="../tags/tag61.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xml"/><Relationship Id="rId1" Type="http://schemas.openxmlformats.org/officeDocument/2006/relationships/tags" Target="../tags/tag62.xml"/><Relationship Id="rId4" Type="http://schemas.openxmlformats.org/officeDocument/2006/relationships/image" Target="../media/image79.jpg"/></Relationships>
</file>

<file path=ppt/slides/_rels/slide6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65.xml"/><Relationship Id="rId7" Type="http://schemas.microsoft.com/office/2007/relationships/hdphoto" Target="../media/hdphoto5.wdp"/><Relationship Id="rId2" Type="http://schemas.openxmlformats.org/officeDocument/2006/relationships/slideLayout" Target="../slideLayouts/slideLayout9.xml"/><Relationship Id="rId1" Type="http://schemas.openxmlformats.org/officeDocument/2006/relationships/tags" Target="../tags/tag63.xml"/><Relationship Id="rId6" Type="http://schemas.openxmlformats.org/officeDocument/2006/relationships/image" Target="../media/image81.png"/><Relationship Id="rId5" Type="http://schemas.microsoft.com/office/2007/relationships/hdphoto" Target="../media/hdphoto4.wdp"/><Relationship Id="rId4" Type="http://schemas.openxmlformats.org/officeDocument/2006/relationships/image" Target="../media/image80.png"/><Relationship Id="rId9" Type="http://schemas.microsoft.com/office/2007/relationships/hdphoto" Target="../media/hdphoto6.wdp"/></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xml"/><Relationship Id="rId1" Type="http://schemas.openxmlformats.org/officeDocument/2006/relationships/tags" Target="../tags/tag64.xml"/><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notesSlide" Target="../notesSlides/notesSlide67.xml"/><Relationship Id="rId7" Type="http://schemas.openxmlformats.org/officeDocument/2006/relationships/image" Target="../media/image86.png"/><Relationship Id="rId2" Type="http://schemas.openxmlformats.org/officeDocument/2006/relationships/slideLayout" Target="../slideLayouts/slideLayout5.xml"/><Relationship Id="rId1" Type="http://schemas.openxmlformats.org/officeDocument/2006/relationships/tags" Target="../tags/tag65.xml"/><Relationship Id="rId6" Type="http://schemas.openxmlformats.org/officeDocument/2006/relationships/hyperlink" Target="http://www.rainin.com/products/product_list.asp?class=39" TargetMode="External"/><Relationship Id="rId5" Type="http://schemas.openxmlformats.org/officeDocument/2006/relationships/image" Target="../media/image85.jpe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5.xml"/><Relationship Id="rId1" Type="http://schemas.openxmlformats.org/officeDocument/2006/relationships/tags" Target="../tags/tag66.xml"/><Relationship Id="rId4" Type="http://schemas.openxmlformats.org/officeDocument/2006/relationships/image" Target="../media/image60.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xml"/><Relationship Id="rId1" Type="http://schemas.openxmlformats.org/officeDocument/2006/relationships/tags" Target="../tags/tag67.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5.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xml"/><Relationship Id="rId1" Type="http://schemas.openxmlformats.org/officeDocument/2006/relationships/tags" Target="../tags/tag68.xml"/><Relationship Id="rId4" Type="http://schemas.openxmlformats.org/officeDocument/2006/relationships/image" Target="../media/image20.jp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69.xml"/><Relationship Id="rId5" Type="http://schemas.openxmlformats.org/officeDocument/2006/relationships/image" Target="../media/image90.png"/><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xml"/><Relationship Id="rId1" Type="http://schemas.openxmlformats.org/officeDocument/2006/relationships/tags" Target="../tags/tag70.xml"/><Relationship Id="rId5" Type="http://schemas.microsoft.com/office/2007/relationships/hdphoto" Target="../media/hdphoto7.wdp"/><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xml"/><Relationship Id="rId1" Type="http://schemas.openxmlformats.org/officeDocument/2006/relationships/tags" Target="../tags/tag7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5.xml"/><Relationship Id="rId1" Type="http://schemas.openxmlformats.org/officeDocument/2006/relationships/tags" Target="../tags/tag72.xml"/><Relationship Id="rId4" Type="http://schemas.openxmlformats.org/officeDocument/2006/relationships/image" Target="../media/image95.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xml"/><Relationship Id="rId1" Type="http://schemas.openxmlformats.org/officeDocument/2006/relationships/tags" Target="../tags/tag73.xml"/><Relationship Id="rId4" Type="http://schemas.openxmlformats.org/officeDocument/2006/relationships/image" Target="../media/image9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xml"/><Relationship Id="rId1" Type="http://schemas.openxmlformats.org/officeDocument/2006/relationships/tags" Target="../tags/tag74.xml"/><Relationship Id="rId4" Type="http://schemas.openxmlformats.org/officeDocument/2006/relationships/image" Target="../media/image43.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xml"/><Relationship Id="rId1" Type="http://schemas.openxmlformats.org/officeDocument/2006/relationships/tags" Target="../tags/tag75.xml"/><Relationship Id="rId5" Type="http://schemas.openxmlformats.org/officeDocument/2006/relationships/image" Target="../media/image97.jpeg"/><Relationship Id="rId4" Type="http://schemas.openxmlformats.org/officeDocument/2006/relationships/hyperlink" Target="http://ceramicartsdaily.org/wp-content/uploads/2009/01/large_fatigue400.jpg" TargetMode="Externa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xml"/><Relationship Id="rId1" Type="http://schemas.openxmlformats.org/officeDocument/2006/relationships/tags" Target="../tags/tag76.xml"/><Relationship Id="rId4" Type="http://schemas.openxmlformats.org/officeDocument/2006/relationships/image" Target="../media/image98.jp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5.xml"/><Relationship Id="rId1" Type="http://schemas.openxmlformats.org/officeDocument/2006/relationships/tags" Target="../tags/tag77.xml"/><Relationship Id="rId4" Type="http://schemas.openxmlformats.org/officeDocument/2006/relationships/image" Target="../media/image9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7.jpeg"/><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5.xml"/><Relationship Id="rId1" Type="http://schemas.openxmlformats.org/officeDocument/2006/relationships/tags" Target="../tags/tag78.xml"/><Relationship Id="rId4" Type="http://schemas.openxmlformats.org/officeDocument/2006/relationships/image" Target="../media/image100.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4.xml"/><Relationship Id="rId1" Type="http://schemas.openxmlformats.org/officeDocument/2006/relationships/tags" Target="../tags/tag79.xml"/><Relationship Id="rId4" Type="http://schemas.openxmlformats.org/officeDocument/2006/relationships/image" Target="../media/image101.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xml"/><Relationship Id="rId1" Type="http://schemas.openxmlformats.org/officeDocument/2006/relationships/tags" Target="../tags/tag80.xml"/><Relationship Id="rId4" Type="http://schemas.openxmlformats.org/officeDocument/2006/relationships/image" Target="../media/image102.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5.xml"/><Relationship Id="rId1" Type="http://schemas.openxmlformats.org/officeDocument/2006/relationships/tags" Target="../tags/tag81.xml"/><Relationship Id="rId4" Type="http://schemas.openxmlformats.org/officeDocument/2006/relationships/image" Target="../media/image103.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5.xml"/><Relationship Id="rId1" Type="http://schemas.openxmlformats.org/officeDocument/2006/relationships/tags" Target="../tags/tag82.xml"/><Relationship Id="rId4" Type="http://schemas.openxmlformats.org/officeDocument/2006/relationships/image" Target="../media/image104.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5.xml"/><Relationship Id="rId1" Type="http://schemas.openxmlformats.org/officeDocument/2006/relationships/tags" Target="../tags/tag83.xml"/><Relationship Id="rId5" Type="http://schemas.openxmlformats.org/officeDocument/2006/relationships/image" Target="../media/image106.jpeg"/><Relationship Id="rId4" Type="http://schemas.openxmlformats.org/officeDocument/2006/relationships/image" Target="../media/image105.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5.xml"/><Relationship Id="rId1" Type="http://schemas.openxmlformats.org/officeDocument/2006/relationships/tags" Target="../tags/tag84.xml"/><Relationship Id="rId4" Type="http://schemas.openxmlformats.org/officeDocument/2006/relationships/image" Target="../media/image107.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5.xml"/><Relationship Id="rId1" Type="http://schemas.openxmlformats.org/officeDocument/2006/relationships/tags" Target="../tags/tag85.xml"/><Relationship Id="rId4" Type="http://schemas.openxmlformats.org/officeDocument/2006/relationships/image" Target="../media/image108.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openxmlformats.org/officeDocument/2006/relationships/hyperlink" Target="https://www.pipettesupplies.com/product/jimmy-microtube-opener-for-pipetman-pipettes-3-pack-gilson/" TargetMode="External"/><Relationship Id="rId2" Type="http://schemas.openxmlformats.org/officeDocument/2006/relationships/slideLayout" Target="../slideLayouts/slideLayout6.xml"/><Relationship Id="rId1" Type="http://schemas.openxmlformats.org/officeDocument/2006/relationships/tags" Target="../tags/tag86.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hyperlink" Target="https://assets.fishersci.com/TFS-Assets/CCG/product-images/F126963~p.eps-650.jpg" TargetMode="Externa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5.xml"/><Relationship Id="rId1" Type="http://schemas.openxmlformats.org/officeDocument/2006/relationships/tags" Target="../tags/tag8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18.jp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4.xml"/><Relationship Id="rId1" Type="http://schemas.openxmlformats.org/officeDocument/2006/relationships/tags" Target="../tags/tag88.xml"/><Relationship Id="rId4" Type="http://schemas.openxmlformats.org/officeDocument/2006/relationships/image" Target="../media/image11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6.xml"/><Relationship Id="rId1" Type="http://schemas.openxmlformats.org/officeDocument/2006/relationships/tags" Target="../tags/tag89.xml"/><Relationship Id="rId5" Type="http://schemas.openxmlformats.org/officeDocument/2006/relationships/image" Target="../media/image116.png"/><Relationship Id="rId4" Type="http://schemas.openxmlformats.org/officeDocument/2006/relationships/image" Target="../media/image115.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5.xml"/><Relationship Id="rId1" Type="http://schemas.openxmlformats.org/officeDocument/2006/relationships/tags" Target="../tags/tag90.xml"/><Relationship Id="rId4" Type="http://schemas.openxmlformats.org/officeDocument/2006/relationships/image" Target="../media/image117.jp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5.xml"/><Relationship Id="rId1" Type="http://schemas.openxmlformats.org/officeDocument/2006/relationships/tags" Target="../tags/tag91.xml"/><Relationship Id="rId4" Type="http://schemas.openxmlformats.org/officeDocument/2006/relationships/image" Target="../media/image118.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5.xml"/><Relationship Id="rId1" Type="http://schemas.openxmlformats.org/officeDocument/2006/relationships/tags" Target="../tags/tag92.xml"/><Relationship Id="rId4" Type="http://schemas.openxmlformats.org/officeDocument/2006/relationships/image" Target="../media/image119.jp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5.xml"/><Relationship Id="rId1" Type="http://schemas.openxmlformats.org/officeDocument/2006/relationships/tags" Target="../tags/tag93.xml"/><Relationship Id="rId5" Type="http://schemas.microsoft.com/office/2007/relationships/hdphoto" Target="../media/hdphoto8.wdp"/><Relationship Id="rId4" Type="http://schemas.openxmlformats.org/officeDocument/2006/relationships/image" Target="../media/image120.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5.xml"/><Relationship Id="rId1" Type="http://schemas.openxmlformats.org/officeDocument/2006/relationships/tags" Target="../tags/tag94.xml"/><Relationship Id="rId5" Type="http://schemas.microsoft.com/office/2007/relationships/hdphoto" Target="../media/hdphoto9.wdp"/><Relationship Id="rId4" Type="http://schemas.openxmlformats.org/officeDocument/2006/relationships/image" Target="../media/image121.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5.xml"/><Relationship Id="rId1" Type="http://schemas.openxmlformats.org/officeDocument/2006/relationships/tags" Target="../tags/tag95.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5.xml"/><Relationship Id="rId1" Type="http://schemas.openxmlformats.org/officeDocument/2006/relationships/tags" Target="../tags/tag96.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5.xml"/><Relationship Id="rId1" Type="http://schemas.openxmlformats.org/officeDocument/2006/relationships/tags" Target="../tags/tag97.xml"/><Relationship Id="rId4" Type="http://schemas.openxmlformats.org/officeDocument/2006/relationships/image" Target="../media/image1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49A5C90-082E-4CA4-88B8-F88407E3CC62}"/>
              </a:ext>
            </a:extLst>
          </p:cNvPr>
          <p:cNvSpPr>
            <a:spLocks noGrp="1"/>
          </p:cNvSpPr>
          <p:nvPr>
            <p:ph type="title"/>
          </p:nvPr>
        </p:nvSpPr>
        <p:spPr>
          <a:xfrm>
            <a:off x="812800" y="0"/>
            <a:ext cx="11150600" cy="685800"/>
          </a:xfrm>
        </p:spPr>
        <p:txBody>
          <a:bodyPr/>
          <a:lstStyle/>
          <a:p>
            <a:r>
              <a:rPr lang="en-US" altLang="en-US" sz="3200" dirty="0"/>
              <a:t>Welcome to USDA ARS MWA Laboratory Ergonomics!</a:t>
            </a:r>
          </a:p>
        </p:txBody>
      </p:sp>
      <p:sp>
        <p:nvSpPr>
          <p:cNvPr id="6" name="Text Placeholder 7">
            <a:extLst>
              <a:ext uri="{FF2B5EF4-FFF2-40B4-BE49-F238E27FC236}">
                <a16:creationId xmlns:a16="http://schemas.microsoft.com/office/drawing/2014/main" id="{E827F9C8-BE4F-461A-A322-8542C0CA24D0}"/>
              </a:ext>
            </a:extLst>
          </p:cNvPr>
          <p:cNvSpPr>
            <a:spLocks noGrp="1"/>
          </p:cNvSpPr>
          <p:nvPr>
            <p:ph type="body" idx="4294967295"/>
          </p:nvPr>
        </p:nvSpPr>
        <p:spPr>
          <a:xfrm>
            <a:off x="6705600" y="5562600"/>
            <a:ext cx="5334000" cy="1314450"/>
          </a:xfrm>
        </p:spPr>
        <p:txBody>
          <a:bodyPr/>
          <a:lstStyle/>
          <a:p>
            <a:pPr marL="0" indent="0" algn="r">
              <a:spcBef>
                <a:spcPts val="0"/>
              </a:spcBef>
              <a:buNone/>
            </a:pPr>
            <a:r>
              <a:rPr lang="en-US" sz="2000" i="1" dirty="0">
                <a:solidFill>
                  <a:srgbClr val="172B69"/>
                </a:solidFill>
              </a:rPr>
              <a:t>Presented by:</a:t>
            </a:r>
          </a:p>
          <a:p>
            <a:pPr marL="0" indent="0" algn="r">
              <a:spcBef>
                <a:spcPts val="0"/>
              </a:spcBef>
              <a:buNone/>
            </a:pPr>
            <a:r>
              <a:rPr lang="en-US" sz="2000" dirty="0">
                <a:solidFill>
                  <a:srgbClr val="172B69"/>
                </a:solidFill>
              </a:rPr>
              <a:t>Mark Anderson, PT, CPE</a:t>
            </a:r>
          </a:p>
          <a:p>
            <a:pPr marL="0" indent="0" algn="r">
              <a:spcBef>
                <a:spcPts val="0"/>
              </a:spcBef>
              <a:buNone/>
            </a:pPr>
            <a:r>
              <a:rPr lang="en-US" sz="1800" dirty="0">
                <a:solidFill>
                  <a:srgbClr val="172B69"/>
                </a:solidFill>
              </a:rPr>
              <a:t>Ergosystems Consulting, LLC</a:t>
            </a:r>
          </a:p>
          <a:p>
            <a:pPr marL="0" indent="0" algn="r">
              <a:spcBef>
                <a:spcPts val="0"/>
              </a:spcBef>
              <a:buNone/>
            </a:pPr>
            <a:r>
              <a:rPr lang="en-US" sz="1800" dirty="0">
                <a:solidFill>
                  <a:srgbClr val="172B69"/>
                </a:solidFill>
              </a:rPr>
              <a:t>Minneapolis, MN</a:t>
            </a:r>
          </a:p>
          <a:p>
            <a:pPr algn="r">
              <a:spcBef>
                <a:spcPts val="0"/>
              </a:spcBef>
            </a:pPr>
            <a:endParaRPr lang="en-US" sz="2000" dirty="0">
              <a:solidFill>
                <a:srgbClr val="172B69"/>
              </a:solidFill>
            </a:endParaRPr>
          </a:p>
        </p:txBody>
      </p:sp>
      <p:pic>
        <p:nvPicPr>
          <p:cNvPr id="7171" name="Picture 4" descr="A group of people performing on a counter&#10;&#10;Description automatically generated">
            <a:extLst>
              <a:ext uri="{FF2B5EF4-FFF2-40B4-BE49-F238E27FC236}">
                <a16:creationId xmlns:a16="http://schemas.microsoft.com/office/drawing/2014/main" id="{25C9465C-14D4-4227-8852-A1B5BE4EB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910" r="9625"/>
          <a:stretch>
            <a:fillRect/>
          </a:stretch>
        </p:blipFill>
        <p:spPr bwMode="auto">
          <a:xfrm>
            <a:off x="812800" y="1171486"/>
            <a:ext cx="3474720" cy="4064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6" descr="A person preparing food in a kitchen&#10;&#10;Description automatically generated">
            <a:extLst>
              <a:ext uri="{FF2B5EF4-FFF2-40B4-BE49-F238E27FC236}">
                <a16:creationId xmlns:a16="http://schemas.microsoft.com/office/drawing/2014/main" id="{CDF8ACF0-E106-43A1-A487-A02583984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4074" b="14520"/>
          <a:stretch>
            <a:fillRect/>
          </a:stretch>
        </p:blipFill>
        <p:spPr bwMode="auto">
          <a:xfrm>
            <a:off x="4650740" y="1171486"/>
            <a:ext cx="3474720" cy="4064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8" descr="A group of people in a room&#10;&#10;Description automatically generated">
            <a:extLst>
              <a:ext uri="{FF2B5EF4-FFF2-40B4-BE49-F238E27FC236}">
                <a16:creationId xmlns:a16="http://schemas.microsoft.com/office/drawing/2014/main" id="{EA9D6E54-B16F-4C3F-862C-8473AB4EA7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821"/>
          <a:stretch>
            <a:fillRect/>
          </a:stretch>
        </p:blipFill>
        <p:spPr bwMode="auto">
          <a:xfrm>
            <a:off x="8488680" y="1171486"/>
            <a:ext cx="3474720" cy="4064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C4D25-B5BF-4F5C-82D8-47E0D420C3F7}"/>
              </a:ext>
            </a:extLst>
          </p:cNvPr>
          <p:cNvSpPr>
            <a:spLocks noGrp="1"/>
          </p:cNvSpPr>
          <p:nvPr>
            <p:ph type="title"/>
          </p:nvPr>
        </p:nvSpPr>
        <p:spPr>
          <a:xfrm>
            <a:off x="812800" y="100584"/>
            <a:ext cx="11303000" cy="503236"/>
          </a:xfrm>
        </p:spPr>
        <p:txBody>
          <a:bodyPr/>
          <a:lstStyle/>
          <a:p>
            <a:pPr lvl="0"/>
            <a:r>
              <a:rPr lang="en-US" dirty="0"/>
              <a:t>Ergonomics – Definition</a:t>
            </a:r>
          </a:p>
        </p:txBody>
      </p:sp>
      <p:pic>
        <p:nvPicPr>
          <p:cNvPr id="8" name="Picture Placeholder 7" descr="Hand tools">
            <a:extLst>
              <a:ext uri="{FF2B5EF4-FFF2-40B4-BE49-F238E27FC236}">
                <a16:creationId xmlns:a16="http://schemas.microsoft.com/office/drawing/2014/main" id="{34989E12-C9FC-4A6F-BA6C-CFA7A24F1C18}"/>
              </a:ext>
            </a:extLst>
          </p:cNvPr>
          <p:cNvPicPr>
            <a:picLocks noGrp="1" noChangeAspect="1"/>
          </p:cNvPicPr>
          <p:nvPr>
            <p:ph type="pic" sz="quarter" idx="10"/>
          </p:nvPr>
        </p:nvPicPr>
        <p:blipFill rotWithShape="1">
          <a:blip r:embed="rId4"/>
          <a:srcRect l="3279" r="3279"/>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483E1081-799B-4FEB-9ABF-F65343AC6459}"/>
              </a:ext>
            </a:extLst>
          </p:cNvPr>
          <p:cNvSpPr>
            <a:spLocks noGrp="1"/>
          </p:cNvSpPr>
          <p:nvPr>
            <p:ph type="body" idx="1"/>
          </p:nvPr>
        </p:nvSpPr>
        <p:spPr/>
        <p:txBody>
          <a:bodyPr/>
          <a:lstStyle/>
          <a:p>
            <a:pPr lvl="0"/>
            <a:r>
              <a:rPr lang="en-US" dirty="0"/>
              <a:t>Heard word, “ergonomics” before</a:t>
            </a:r>
          </a:p>
          <a:p>
            <a:pPr lvl="0"/>
            <a:r>
              <a:rPr lang="en-US" dirty="0"/>
              <a:t>Marketeers tout product’s “ergonomic” qualities and benefits</a:t>
            </a:r>
          </a:p>
          <a:p>
            <a:pPr lvl="1"/>
            <a:r>
              <a:rPr lang="en-US" dirty="0"/>
              <a:t>Tool with “ergonomic handle”</a:t>
            </a:r>
          </a:p>
          <a:p>
            <a:pPr lvl="1"/>
            <a:r>
              <a:rPr lang="en-US" dirty="0"/>
              <a:t>Car seat with “ergonomic design”</a:t>
            </a:r>
          </a:p>
          <a:p>
            <a:pPr lvl="0"/>
            <a:r>
              <a:rPr lang="en-US" dirty="0"/>
              <a:t>In lab environment how best to define ergonomics?	</a:t>
            </a:r>
          </a:p>
        </p:txBody>
      </p:sp>
      <p:sp>
        <p:nvSpPr>
          <p:cNvPr id="6" name="TextBox 5">
            <a:extLst>
              <a:ext uri="{FF2B5EF4-FFF2-40B4-BE49-F238E27FC236}">
                <a16:creationId xmlns:a16="http://schemas.microsoft.com/office/drawing/2014/main" id="{20AF0DFA-6652-47FE-AE81-944964B62F03}"/>
              </a:ext>
            </a:extLst>
          </p:cNvPr>
          <p:cNvSpPr txBox="1"/>
          <p:nvPr/>
        </p:nvSpPr>
        <p:spPr>
          <a:xfrm>
            <a:off x="7086600" y="5867400"/>
            <a:ext cx="4572000" cy="707886"/>
          </a:xfrm>
          <a:prstGeom prst="rect">
            <a:avLst/>
          </a:prstGeom>
          <a:noFill/>
        </p:spPr>
        <p:txBody>
          <a:bodyPr wrap="square" rtlCol="0">
            <a:spAutoFit/>
          </a:bodyPr>
          <a:lstStyle/>
          <a:p>
            <a:r>
              <a:rPr lang="en-US" sz="2000" dirty="0">
                <a:latin typeface="Arial" panose="020B0604020202020204" pitchFamily="34" charset="0"/>
              </a:rPr>
              <a:t>Any product illustrations do not constitute official USDA endorsement.</a:t>
            </a:r>
          </a:p>
        </p:txBody>
      </p:sp>
    </p:spTree>
    <p:custDataLst>
      <p:tags r:id="rId1"/>
    </p:custDataLst>
    <p:extLst>
      <p:ext uri="{BB962C8B-B14F-4D97-AF65-F5344CB8AC3E}">
        <p14:creationId xmlns:p14="http://schemas.microsoft.com/office/powerpoint/2010/main" val="1705115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A591F-4EAB-4980-A32B-6983E85408D4}"/>
              </a:ext>
            </a:extLst>
          </p:cNvPr>
          <p:cNvSpPr>
            <a:spLocks noGrp="1"/>
          </p:cNvSpPr>
          <p:nvPr>
            <p:ph type="title"/>
          </p:nvPr>
        </p:nvSpPr>
        <p:spPr>
          <a:xfrm>
            <a:off x="812800" y="100584"/>
            <a:ext cx="11303000" cy="503236"/>
          </a:xfrm>
        </p:spPr>
        <p:txBody>
          <a:bodyPr/>
          <a:lstStyle/>
          <a:p>
            <a:r>
              <a:rPr lang="en-US" dirty="0"/>
              <a:t>Golfer’s Lift</a:t>
            </a:r>
          </a:p>
        </p:txBody>
      </p:sp>
      <p:pic>
        <p:nvPicPr>
          <p:cNvPr id="10" name="Picture Placeholder 9" descr="Golfer's Lift technique">
            <a:extLst>
              <a:ext uri="{FF2B5EF4-FFF2-40B4-BE49-F238E27FC236}">
                <a16:creationId xmlns:a16="http://schemas.microsoft.com/office/drawing/2014/main" id="{1C188CE2-6550-4C7F-9D43-2B9597CDF0C5}"/>
              </a:ext>
            </a:extLst>
          </p:cNvPr>
          <p:cNvPicPr>
            <a:picLocks noGrp="1" noChangeAspect="1"/>
          </p:cNvPicPr>
          <p:nvPr>
            <p:ph type="pic" sz="quarter" idx="10"/>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548" r="1548"/>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74F0A818-232E-4416-AD47-B9B55822CD71}"/>
              </a:ext>
            </a:extLst>
          </p:cNvPr>
          <p:cNvSpPr>
            <a:spLocks noGrp="1"/>
          </p:cNvSpPr>
          <p:nvPr>
            <p:ph type="body" idx="1"/>
          </p:nvPr>
        </p:nvSpPr>
        <p:spPr>
          <a:xfrm>
            <a:off x="817033" y="990601"/>
            <a:ext cx="5278967" cy="4648199"/>
          </a:xfrm>
        </p:spPr>
        <p:txBody>
          <a:bodyPr/>
          <a:lstStyle/>
          <a:p>
            <a:pPr lvl="0"/>
            <a:r>
              <a:rPr lang="en-US" dirty="0"/>
              <a:t>Lighter weight item that you can handle with one hand </a:t>
            </a:r>
          </a:p>
          <a:p>
            <a:pPr lvl="1"/>
            <a:r>
              <a:rPr lang="en-US" dirty="0"/>
              <a:t>Lift one leg back as you bend over at hip to reach to the item</a:t>
            </a:r>
          </a:p>
          <a:p>
            <a:pPr lvl="1"/>
            <a:r>
              <a:rPr lang="en-US" dirty="0"/>
              <a:t>Counterbalances trunk </a:t>
            </a:r>
          </a:p>
          <a:p>
            <a:pPr lvl="0"/>
            <a:r>
              <a:rPr lang="en-US" dirty="0"/>
              <a:t>Practice using Golfer’s Lift 	</a:t>
            </a:r>
          </a:p>
        </p:txBody>
      </p:sp>
    </p:spTree>
    <p:custDataLst>
      <p:tags r:id="rId1"/>
    </p:custDataLst>
    <p:extLst>
      <p:ext uri="{BB962C8B-B14F-4D97-AF65-F5344CB8AC3E}">
        <p14:creationId xmlns:p14="http://schemas.microsoft.com/office/powerpoint/2010/main" val="1600622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AA9CD-72B3-40DB-88AA-D007298DCBEB}"/>
              </a:ext>
            </a:extLst>
          </p:cNvPr>
          <p:cNvSpPr>
            <a:spLocks noGrp="1"/>
          </p:cNvSpPr>
          <p:nvPr>
            <p:ph type="title"/>
          </p:nvPr>
        </p:nvSpPr>
        <p:spPr>
          <a:xfrm>
            <a:off x="812800" y="100584"/>
            <a:ext cx="11303000" cy="503236"/>
          </a:xfrm>
        </p:spPr>
        <p:txBody>
          <a:bodyPr/>
          <a:lstStyle/>
          <a:p>
            <a:r>
              <a:rPr lang="en-US" dirty="0"/>
              <a:t>Two Stage Lift</a:t>
            </a:r>
          </a:p>
        </p:txBody>
      </p:sp>
      <p:pic>
        <p:nvPicPr>
          <p:cNvPr id="10" name="Picture Placeholder 9" descr="Two-stage lift technique">
            <a:extLst>
              <a:ext uri="{FF2B5EF4-FFF2-40B4-BE49-F238E27FC236}">
                <a16:creationId xmlns:a16="http://schemas.microsoft.com/office/drawing/2014/main" id="{4816CA07-BD9A-4AD4-A64F-F7A9B3E6B288}"/>
              </a:ext>
            </a:extLst>
          </p:cNvPr>
          <p:cNvPicPr>
            <a:picLocks noGrp="1" noChangeAspect="1"/>
          </p:cNvPicPr>
          <p:nvPr>
            <p:ph type="pic" sz="quarter" idx="10"/>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4927" b="4927"/>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B4291A15-3EF4-46E3-AF3C-6573352DC111}"/>
              </a:ext>
            </a:extLst>
          </p:cNvPr>
          <p:cNvSpPr>
            <a:spLocks noGrp="1"/>
          </p:cNvSpPr>
          <p:nvPr>
            <p:ph type="body" idx="1"/>
          </p:nvPr>
        </p:nvSpPr>
        <p:spPr>
          <a:xfrm>
            <a:off x="817033" y="990601"/>
            <a:ext cx="5278967" cy="4648199"/>
          </a:xfrm>
        </p:spPr>
        <p:txBody>
          <a:bodyPr/>
          <a:lstStyle/>
          <a:p>
            <a:pPr lvl="0"/>
            <a:r>
              <a:rPr lang="en-US" dirty="0"/>
              <a:t>Item to higher level</a:t>
            </a:r>
          </a:p>
          <a:p>
            <a:pPr lvl="1"/>
            <a:r>
              <a:rPr lang="en-US" dirty="0"/>
              <a:t>Use power position to bend hips/ knees to start at higher position</a:t>
            </a:r>
          </a:p>
          <a:p>
            <a:pPr lvl="1"/>
            <a:r>
              <a:rPr lang="en-US" dirty="0"/>
              <a:t>As you stand upright item is already at height you need it to be</a:t>
            </a:r>
          </a:p>
          <a:p>
            <a:pPr lvl="1"/>
            <a:r>
              <a:rPr lang="en-US" dirty="0"/>
              <a:t>Makes good use of leg strength and not just arm strength</a:t>
            </a:r>
          </a:p>
          <a:p>
            <a:pPr lvl="1"/>
            <a:r>
              <a:rPr lang="en-US" dirty="0"/>
              <a:t>Legs are stronger than arms!</a:t>
            </a:r>
          </a:p>
          <a:p>
            <a:pPr lvl="0"/>
            <a:r>
              <a:rPr lang="en-US" dirty="0"/>
              <a:t>Item at a distance</a:t>
            </a:r>
          </a:p>
          <a:p>
            <a:pPr lvl="1"/>
            <a:r>
              <a:rPr lang="en-US" dirty="0"/>
              <a:t>Slide item to edge, first stage of lift</a:t>
            </a:r>
          </a:p>
          <a:p>
            <a:pPr lvl="1"/>
            <a:r>
              <a:rPr lang="en-US" dirty="0"/>
              <a:t>Once its closer, use power lift technique to lift</a:t>
            </a:r>
          </a:p>
        </p:txBody>
      </p:sp>
    </p:spTree>
    <p:custDataLst>
      <p:tags r:id="rId1"/>
    </p:custDataLst>
    <p:extLst>
      <p:ext uri="{BB962C8B-B14F-4D97-AF65-F5344CB8AC3E}">
        <p14:creationId xmlns:p14="http://schemas.microsoft.com/office/powerpoint/2010/main" val="952958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8BBB-9E14-441B-BADC-FEA4175A42F2}"/>
              </a:ext>
            </a:extLst>
          </p:cNvPr>
          <p:cNvSpPr>
            <a:spLocks noGrp="1"/>
          </p:cNvSpPr>
          <p:nvPr>
            <p:ph type="title"/>
          </p:nvPr>
        </p:nvSpPr>
        <p:spPr>
          <a:xfrm>
            <a:off x="812800" y="100584"/>
            <a:ext cx="11303000" cy="503236"/>
          </a:xfrm>
        </p:spPr>
        <p:txBody>
          <a:bodyPr/>
          <a:lstStyle/>
          <a:p>
            <a:r>
              <a:rPr lang="en-US" dirty="0"/>
              <a:t>Bottom Line</a:t>
            </a:r>
          </a:p>
        </p:txBody>
      </p:sp>
      <p:pic>
        <p:nvPicPr>
          <p:cNvPr id="10" name="Picture Placeholder 9" descr="Overhead lift system">
            <a:extLst>
              <a:ext uri="{FF2B5EF4-FFF2-40B4-BE49-F238E27FC236}">
                <a16:creationId xmlns:a16="http://schemas.microsoft.com/office/drawing/2014/main" id="{20A8B2A2-18A5-49F0-9DCF-678B3B3836E3}"/>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418" r="1418"/>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104EB8C4-A0E8-4C57-82AD-AD34C94A32B9}"/>
              </a:ext>
            </a:extLst>
          </p:cNvPr>
          <p:cNvSpPr>
            <a:spLocks noGrp="1"/>
          </p:cNvSpPr>
          <p:nvPr>
            <p:ph type="body" idx="1"/>
          </p:nvPr>
        </p:nvSpPr>
        <p:spPr>
          <a:xfrm>
            <a:off x="817033" y="990601"/>
            <a:ext cx="5278967" cy="4648199"/>
          </a:xfrm>
        </p:spPr>
        <p:txBody>
          <a:bodyPr/>
          <a:lstStyle/>
          <a:p>
            <a:pPr lvl="0"/>
            <a:r>
              <a:rPr lang="en-US" dirty="0"/>
              <a:t>Always use lift assistive devices that may be appropriate</a:t>
            </a:r>
          </a:p>
          <a:p>
            <a:pPr lvl="1"/>
            <a:r>
              <a:rPr lang="en-US" dirty="0"/>
              <a:t>Better to have a device do the lift than the human</a:t>
            </a:r>
          </a:p>
          <a:p>
            <a:pPr lvl="0"/>
            <a:r>
              <a:rPr lang="en-US" dirty="0"/>
              <a:t>Keep in mind</a:t>
            </a:r>
          </a:p>
          <a:p>
            <a:pPr lvl="1"/>
            <a:r>
              <a:rPr lang="en-US" dirty="0"/>
              <a:t>Knowledge of your personal limit</a:t>
            </a:r>
          </a:p>
          <a:p>
            <a:pPr lvl="1"/>
            <a:r>
              <a:rPr lang="en-US" dirty="0"/>
              <a:t>Always get assistance if needed!	</a:t>
            </a:r>
          </a:p>
        </p:txBody>
      </p:sp>
    </p:spTree>
    <p:custDataLst>
      <p:tags r:id="rId1"/>
    </p:custDataLst>
    <p:extLst>
      <p:ext uri="{BB962C8B-B14F-4D97-AF65-F5344CB8AC3E}">
        <p14:creationId xmlns:p14="http://schemas.microsoft.com/office/powerpoint/2010/main" val="1318377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SPRING_QUIZ_SHAPE1">
            <a:extLst>
              <a:ext uri="{FF2B5EF4-FFF2-40B4-BE49-F238E27FC236}">
                <a16:creationId xmlns:a16="http://schemas.microsoft.com/office/drawing/2014/main" id="{11F80D7C-C609-448B-91B0-4DAE96C8A5E3}"/>
              </a:ext>
            </a:extLst>
          </p:cNvPr>
          <p:cNvPicPr>
            <a:picLocks/>
          </p:cNvPicPr>
          <p:nvPr/>
        </p:nvPicPr>
        <p:blipFill rotWithShape="1">
          <a:blip r:embed="rId4"/>
          <a:srcRect l="6753" t="1007" r="2572" b="33143"/>
          <a:stretch/>
        </p:blipFill>
        <p:spPr>
          <a:xfrm>
            <a:off x="381000" y="228600"/>
            <a:ext cx="11506200" cy="4701844"/>
          </a:xfrm>
          <a:prstGeom prst="rect">
            <a:avLst/>
          </a:prstGeom>
          <a:effectLst/>
        </p:spPr>
      </p:pic>
    </p:spTree>
    <p:custDataLst>
      <p:tags r:id="rId1"/>
    </p:custDataLst>
    <p:extLst>
      <p:ext uri="{BB962C8B-B14F-4D97-AF65-F5344CB8AC3E}">
        <p14:creationId xmlns:p14="http://schemas.microsoft.com/office/powerpoint/2010/main" val="2907791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2A47C-D279-42D0-87D8-5430D5471802}"/>
              </a:ext>
            </a:extLst>
          </p:cNvPr>
          <p:cNvSpPr>
            <a:spLocks noGrp="1"/>
          </p:cNvSpPr>
          <p:nvPr>
            <p:ph type="title"/>
          </p:nvPr>
        </p:nvSpPr>
        <p:spPr>
          <a:xfrm>
            <a:off x="812800" y="100584"/>
            <a:ext cx="11303000" cy="503236"/>
          </a:xfrm>
        </p:spPr>
        <p:txBody>
          <a:bodyPr/>
          <a:lstStyle/>
          <a:p>
            <a:r>
              <a:rPr lang="en-US" dirty="0"/>
              <a:t>Successful Ergonomics</a:t>
            </a:r>
          </a:p>
        </p:txBody>
      </p:sp>
      <p:pic>
        <p:nvPicPr>
          <p:cNvPr id="10" name="Picture Placeholder 9" descr="A person standing at a workbench">
            <a:extLst>
              <a:ext uri="{FF2B5EF4-FFF2-40B4-BE49-F238E27FC236}">
                <a16:creationId xmlns:a16="http://schemas.microsoft.com/office/drawing/2014/main" id="{C285E3F7-ADF4-4F05-818A-A576F6C388B3}"/>
              </a:ext>
            </a:extLst>
          </p:cNvPr>
          <p:cNvPicPr>
            <a:picLocks noGrp="1" noChangeAspect="1"/>
          </p:cNvPicPr>
          <p:nvPr>
            <p:ph type="pic" sz="quarter" idx="10"/>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8529" r="8529"/>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489F79FE-BD8C-472B-A7F4-3E52370F611E}"/>
              </a:ext>
            </a:extLst>
          </p:cNvPr>
          <p:cNvSpPr>
            <a:spLocks noGrp="1"/>
          </p:cNvSpPr>
          <p:nvPr>
            <p:ph type="body" idx="1"/>
          </p:nvPr>
        </p:nvSpPr>
        <p:spPr>
          <a:xfrm>
            <a:off x="817033" y="990601"/>
            <a:ext cx="5278967" cy="4648199"/>
          </a:xfrm>
        </p:spPr>
        <p:txBody>
          <a:bodyPr/>
          <a:lstStyle/>
          <a:p>
            <a:pPr lvl="0"/>
            <a:r>
              <a:rPr lang="en-US" dirty="0"/>
              <a:t>Defined ergonomics</a:t>
            </a:r>
          </a:p>
          <a:p>
            <a:pPr lvl="1"/>
            <a:r>
              <a:rPr lang="en-US" dirty="0"/>
              <a:t>“Fit the Job to the Person” </a:t>
            </a:r>
          </a:p>
          <a:p>
            <a:pPr lvl="1"/>
            <a:r>
              <a:rPr lang="en-US" dirty="0"/>
              <a:t>“Work Smarter, Not Harder”</a:t>
            </a:r>
          </a:p>
          <a:p>
            <a:pPr lvl="0"/>
            <a:r>
              <a:rPr lang="en-US" dirty="0"/>
              <a:t>Outlined ergonomics principles</a:t>
            </a:r>
          </a:p>
          <a:p>
            <a:pPr lvl="0"/>
            <a:r>
              <a:rPr lang="en-US" dirty="0"/>
              <a:t>Lab Ergonomics Assessment Process</a:t>
            </a:r>
          </a:p>
        </p:txBody>
      </p:sp>
    </p:spTree>
    <p:custDataLst>
      <p:tags r:id="rId1"/>
    </p:custDataLst>
    <p:extLst>
      <p:ext uri="{BB962C8B-B14F-4D97-AF65-F5344CB8AC3E}">
        <p14:creationId xmlns:p14="http://schemas.microsoft.com/office/powerpoint/2010/main" val="734011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2A47C-D279-42D0-87D8-5430D5471802}"/>
              </a:ext>
            </a:extLst>
          </p:cNvPr>
          <p:cNvSpPr>
            <a:spLocks noGrp="1"/>
          </p:cNvSpPr>
          <p:nvPr>
            <p:ph type="title"/>
          </p:nvPr>
        </p:nvSpPr>
        <p:spPr/>
        <p:txBody>
          <a:bodyPr/>
          <a:lstStyle/>
          <a:p>
            <a:r>
              <a:rPr lang="en-US" dirty="0"/>
              <a:t>Successful Ergonomics</a:t>
            </a:r>
          </a:p>
        </p:txBody>
      </p:sp>
      <p:sp>
        <p:nvSpPr>
          <p:cNvPr id="3" name="Text Placeholder 2">
            <a:extLst>
              <a:ext uri="{FF2B5EF4-FFF2-40B4-BE49-F238E27FC236}">
                <a16:creationId xmlns:a16="http://schemas.microsoft.com/office/drawing/2014/main" id="{489F79FE-BD8C-472B-A7F4-3E52370F611E}"/>
              </a:ext>
            </a:extLst>
          </p:cNvPr>
          <p:cNvSpPr>
            <a:spLocks noGrp="1"/>
          </p:cNvSpPr>
          <p:nvPr>
            <p:ph type="body" idx="1"/>
          </p:nvPr>
        </p:nvSpPr>
        <p:spPr>
          <a:prstGeom prst="rect">
            <a:avLst/>
          </a:prstGeom>
        </p:spPr>
        <p:txBody>
          <a:bodyPr/>
          <a:lstStyle/>
          <a:p>
            <a:pPr marR="0" lvl="0" rtl="0"/>
            <a:r>
              <a:rPr lang="en-US" b="1" i="0" u="none" strike="noStrike" baseline="0" dirty="0">
                <a:latin typeface="Arial" panose="020B0604020202020204" pitchFamily="34" charset="0"/>
              </a:rPr>
              <a:t>Personal physical fitness and health and wellness</a:t>
            </a:r>
          </a:p>
          <a:p>
            <a:pPr marR="0" lvl="0" rtl="0"/>
            <a:r>
              <a:rPr lang="en-US" b="1" i="0" u="none" strike="noStrike" baseline="0" dirty="0">
                <a:latin typeface="Arial" panose="020B0604020202020204" pitchFamily="34" charset="0"/>
              </a:rPr>
              <a:t>Learned a series of stretches</a:t>
            </a:r>
          </a:p>
          <a:p>
            <a:pPr marR="0" lvl="0" rtl="0"/>
            <a:r>
              <a:rPr lang="en-US" b="1" i="0" u="none" strike="noStrike" baseline="0" dirty="0">
                <a:latin typeface="Arial" panose="020B0604020202020204" pitchFamily="34" charset="0"/>
              </a:rPr>
              <a:t>Specific ergonomics tips and techniques:</a:t>
            </a:r>
          </a:p>
          <a:p>
            <a:pPr marR="0" lvl="1" rtl="0"/>
            <a:r>
              <a:rPr lang="en-US" b="0" i="0" u="none" strike="noStrike" baseline="0" dirty="0">
                <a:latin typeface="Arial" panose="020B0604020202020204" pitchFamily="34" charset="0"/>
              </a:rPr>
              <a:t>Pipetting</a:t>
            </a:r>
          </a:p>
          <a:p>
            <a:pPr marR="0" lvl="1" rtl="0"/>
            <a:r>
              <a:rPr lang="en-US" b="0" i="0" u="none" strike="noStrike" baseline="0" dirty="0">
                <a:latin typeface="Arial" panose="020B0604020202020204" pitchFamily="34" charset="0"/>
              </a:rPr>
              <a:t>Microscopy</a:t>
            </a:r>
          </a:p>
          <a:p>
            <a:pPr marR="0" lvl="1" rtl="0"/>
            <a:r>
              <a:rPr lang="en-US" b="0" i="0" u="none" strike="noStrike" baseline="0" dirty="0">
                <a:latin typeface="Arial" panose="020B0604020202020204" pitchFamily="34" charset="0"/>
              </a:rPr>
              <a:t>Biological safety cabinets</a:t>
            </a:r>
          </a:p>
          <a:p>
            <a:pPr marR="0" lvl="1" rtl="0"/>
            <a:r>
              <a:rPr lang="en-US" b="0" i="0" u="none" strike="noStrike" baseline="0" dirty="0">
                <a:latin typeface="Arial" panose="020B0604020202020204" pitchFamily="34" charset="0"/>
              </a:rPr>
              <a:t>Test tube handling </a:t>
            </a:r>
          </a:p>
          <a:p>
            <a:pPr marR="0" lvl="1" rtl="0"/>
            <a:r>
              <a:rPr lang="en-US" b="0" i="0" u="none" strike="noStrike" baseline="0" dirty="0">
                <a:latin typeface="Arial" panose="020B0604020202020204" pitchFamily="34" charset="0"/>
              </a:rPr>
              <a:t>Set-up of laboratory workstations	</a:t>
            </a:r>
          </a:p>
        </p:txBody>
      </p:sp>
      <p:pic>
        <p:nvPicPr>
          <p:cNvPr id="5" name="Picture 4" descr="A close up of a person wearing glasses looking at a test tube">
            <a:extLst>
              <a:ext uri="{FF2B5EF4-FFF2-40B4-BE49-F238E27FC236}">
                <a16:creationId xmlns:a16="http://schemas.microsoft.com/office/drawing/2014/main" id="{AE415476-3E38-4189-90E6-37B018FDA23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19800" y="1143001"/>
            <a:ext cx="6019800" cy="281939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94999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7330D-A696-4641-B5DC-68AFCDBC6A31}"/>
              </a:ext>
            </a:extLst>
          </p:cNvPr>
          <p:cNvSpPr>
            <a:spLocks noGrp="1"/>
          </p:cNvSpPr>
          <p:nvPr>
            <p:ph type="title"/>
          </p:nvPr>
        </p:nvSpPr>
        <p:spPr/>
        <p:txBody>
          <a:bodyPr/>
          <a:lstStyle/>
          <a:p>
            <a:r>
              <a:rPr lang="en-US" dirty="0"/>
              <a:t>Successful Ergonomics</a:t>
            </a:r>
          </a:p>
        </p:txBody>
      </p:sp>
      <p:sp>
        <p:nvSpPr>
          <p:cNvPr id="3" name="Text Placeholder 2">
            <a:extLst>
              <a:ext uri="{FF2B5EF4-FFF2-40B4-BE49-F238E27FC236}">
                <a16:creationId xmlns:a16="http://schemas.microsoft.com/office/drawing/2014/main" id="{F179A9A0-857C-4CCE-BCFE-C3718A9E8379}"/>
              </a:ext>
            </a:extLst>
          </p:cNvPr>
          <p:cNvSpPr>
            <a:spLocks noGrp="1"/>
          </p:cNvSpPr>
          <p:nvPr>
            <p:ph type="body" idx="1"/>
          </p:nvPr>
        </p:nvSpPr>
        <p:spPr>
          <a:prstGeom prst="rect">
            <a:avLst/>
          </a:prstGeom>
        </p:spPr>
        <p:txBody>
          <a:bodyPr/>
          <a:lstStyle/>
          <a:p>
            <a:r>
              <a:rPr lang="en-US" sz="3200" dirty="0">
                <a:latin typeface="Arial" panose="020B0604020202020204" pitchFamily="34" charset="0"/>
              </a:rPr>
              <a:t>All in all, we hope this information helps you be more comfortable, safe and productive in the lab!</a:t>
            </a:r>
          </a:p>
          <a:p>
            <a:r>
              <a:rPr lang="en-US" sz="3200" dirty="0">
                <a:latin typeface="Arial" panose="020B0604020202020204" pitchFamily="34" charset="0"/>
                <a:ea typeface="Calibri" panose="020F0502020204030204" pitchFamily="34" charset="0"/>
                <a:cs typeface="Times New Roman" panose="02020603050405020304" pitchFamily="18" charset="0"/>
              </a:rPr>
              <a:t>Thanks for your time and attention!</a:t>
            </a:r>
            <a:endParaRPr lang="en-US" sz="3200" dirty="0"/>
          </a:p>
          <a:p>
            <a:endParaRPr lang="en-US" sz="3200" dirty="0"/>
          </a:p>
        </p:txBody>
      </p:sp>
      <p:pic>
        <p:nvPicPr>
          <p:cNvPr id="5" name="Picture 4" descr="People at a workbench">
            <a:extLst>
              <a:ext uri="{FF2B5EF4-FFF2-40B4-BE49-F238E27FC236}">
                <a16:creationId xmlns:a16="http://schemas.microsoft.com/office/drawing/2014/main" id="{DDC2BF24-99D0-4F00-9678-632F23907CFE}"/>
              </a:ext>
            </a:extLst>
          </p:cNvPr>
          <p:cNvPicPr>
            <a:picLocks noChangeAspect="1"/>
          </p:cNvPicPr>
          <p:nvPr/>
        </p:nvPicPr>
        <p:blipFill>
          <a:blip r:embed="rId4"/>
          <a:stretch>
            <a:fillRect/>
          </a:stretch>
        </p:blipFill>
        <p:spPr>
          <a:xfrm>
            <a:off x="6096000" y="990601"/>
            <a:ext cx="5944115" cy="411515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683720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7330D-A696-4641-B5DC-68AFCDBC6A31}"/>
              </a:ext>
            </a:extLst>
          </p:cNvPr>
          <p:cNvSpPr>
            <a:spLocks noGrp="1"/>
          </p:cNvSpPr>
          <p:nvPr>
            <p:ph type="title"/>
          </p:nvPr>
        </p:nvSpPr>
        <p:spPr/>
        <p:txBody>
          <a:bodyPr/>
          <a:lstStyle/>
          <a:p>
            <a:r>
              <a:rPr lang="en-US"/>
              <a:t>Resources</a:t>
            </a:r>
            <a:endParaRPr lang="en-US" dirty="0"/>
          </a:p>
        </p:txBody>
      </p:sp>
      <p:sp>
        <p:nvSpPr>
          <p:cNvPr id="5" name="Text Placeholder 2">
            <a:extLst>
              <a:ext uri="{FF2B5EF4-FFF2-40B4-BE49-F238E27FC236}">
                <a16:creationId xmlns:a16="http://schemas.microsoft.com/office/drawing/2014/main" id="{14994C52-2D79-4439-A689-12F50AF7511C}"/>
              </a:ext>
            </a:extLst>
          </p:cNvPr>
          <p:cNvSpPr>
            <a:spLocks noGrp="1"/>
          </p:cNvSpPr>
          <p:nvPr>
            <p:ph type="body" idx="1"/>
          </p:nvPr>
        </p:nvSpPr>
        <p:spPr/>
        <p:txBody>
          <a:bodyPr/>
          <a:lstStyle/>
          <a:p>
            <a:pPr>
              <a:spcBef>
                <a:spcPts val="100"/>
              </a:spcBef>
              <a:spcAft>
                <a:spcPts val="100"/>
              </a:spcAft>
            </a:pPr>
            <a:r>
              <a:rPr lang="en-US" sz="1400" dirty="0"/>
              <a:t>APHIS Ergonomics Website</a:t>
            </a:r>
          </a:p>
          <a:p>
            <a:pPr lvl="1">
              <a:spcBef>
                <a:spcPts val="100"/>
              </a:spcBef>
              <a:spcAft>
                <a:spcPts val="100"/>
              </a:spcAft>
            </a:pPr>
            <a:r>
              <a:rPr lang="en-US" sz="1400" dirty="0">
                <a:hlinkClick r:id="rId4"/>
              </a:rPr>
              <a:t>https://www.aphis.usda.gov/aphis/ourfocus/emergencyresponse/emergency_management/ergonomics_program/services</a:t>
            </a:r>
            <a:endParaRPr lang="en-US" sz="1400" dirty="0"/>
          </a:p>
          <a:p>
            <a:pPr>
              <a:spcBef>
                <a:spcPts val="100"/>
              </a:spcBef>
              <a:spcAft>
                <a:spcPts val="100"/>
              </a:spcAft>
            </a:pPr>
            <a:r>
              <a:rPr lang="en-US" sz="1400" dirty="0"/>
              <a:t>Mayo Clinic- video discusses creative solutions to control risk factors </a:t>
            </a:r>
          </a:p>
          <a:p>
            <a:pPr lvl="1">
              <a:spcBef>
                <a:spcPts val="100"/>
              </a:spcBef>
              <a:spcAft>
                <a:spcPts val="100"/>
              </a:spcAft>
            </a:pPr>
            <a:r>
              <a:rPr lang="en-US" sz="1400" dirty="0">
                <a:hlinkClick r:id="rId5"/>
              </a:rPr>
              <a:t>https://youtu.be/hB_k8_W1KjA2</a:t>
            </a:r>
            <a:endParaRPr lang="en-US" sz="1400" dirty="0"/>
          </a:p>
          <a:p>
            <a:pPr>
              <a:spcBef>
                <a:spcPts val="100"/>
              </a:spcBef>
              <a:spcAft>
                <a:spcPts val="100"/>
              </a:spcAft>
            </a:pPr>
            <a:r>
              <a:rPr lang="en-US" sz="1400" dirty="0"/>
              <a:t>Mayo Clinic - video discusses a lift assist device that can be used in a lab</a:t>
            </a:r>
          </a:p>
          <a:p>
            <a:pPr lvl="1">
              <a:spcBef>
                <a:spcPts val="100"/>
              </a:spcBef>
              <a:spcAft>
                <a:spcPts val="100"/>
              </a:spcAft>
            </a:pPr>
            <a:r>
              <a:rPr lang="en-US" sz="1200" dirty="0">
                <a:hlinkClick r:id="rId6">
                  <a:extLst>
                    <a:ext uri="{A12FA001-AC4F-418D-AE19-62706E023703}">
                      <ahyp:hlinkClr xmlns:ahyp="http://schemas.microsoft.com/office/drawing/2018/hyperlinkcolor" val="tx"/>
                    </a:ext>
                  </a:extLst>
                </a:hlinkClick>
              </a:rPr>
              <a:t>https://youtu.be/llQ8Pa3IwmM</a:t>
            </a:r>
            <a:endParaRPr lang="en-US" sz="1200" dirty="0"/>
          </a:p>
          <a:p>
            <a:pPr>
              <a:spcBef>
                <a:spcPts val="100"/>
              </a:spcBef>
              <a:spcAft>
                <a:spcPts val="100"/>
              </a:spcAft>
            </a:pPr>
            <a:r>
              <a:rPr lang="en-US" sz="1400" dirty="0"/>
              <a:t>Mayo Clinic - video addresses a screw cap tube device that can help with tube capping   </a:t>
            </a:r>
          </a:p>
          <a:p>
            <a:pPr lvl="1">
              <a:spcBef>
                <a:spcPts val="100"/>
              </a:spcBef>
              <a:spcAft>
                <a:spcPts val="100"/>
              </a:spcAft>
            </a:pPr>
            <a:r>
              <a:rPr lang="en-US" sz="1400" dirty="0">
                <a:hlinkClick r:id="rId7">
                  <a:extLst>
                    <a:ext uri="{A12FA001-AC4F-418D-AE19-62706E023703}">
                      <ahyp:hlinkClr xmlns:ahyp="http://schemas.microsoft.com/office/drawing/2018/hyperlinkcolor" val="tx"/>
                    </a:ext>
                  </a:extLst>
                </a:hlinkClick>
              </a:rPr>
              <a:t>https://youtu.be/o2cy6p8uURg</a:t>
            </a:r>
            <a:endParaRPr lang="en-US" sz="1400" dirty="0"/>
          </a:p>
          <a:p>
            <a:pPr>
              <a:spcBef>
                <a:spcPts val="100"/>
              </a:spcBef>
              <a:spcAft>
                <a:spcPts val="100"/>
              </a:spcAft>
            </a:pPr>
            <a:r>
              <a:rPr lang="en-US" sz="1400" dirty="0"/>
              <a:t>Pipetting safety from UCLA</a:t>
            </a:r>
          </a:p>
          <a:p>
            <a:pPr lvl="1">
              <a:spcBef>
                <a:spcPts val="100"/>
              </a:spcBef>
              <a:spcAft>
                <a:spcPts val="100"/>
              </a:spcAft>
            </a:pPr>
            <a:r>
              <a:rPr lang="en-US" sz="1400" dirty="0">
                <a:hlinkClick r:id="rId8"/>
              </a:rPr>
              <a:t>https://youtu.be/bqAsXMSs27s</a:t>
            </a:r>
            <a:endParaRPr lang="en-US" sz="1400" dirty="0"/>
          </a:p>
          <a:p>
            <a:pPr>
              <a:spcBef>
                <a:spcPts val="100"/>
              </a:spcBef>
              <a:spcAft>
                <a:spcPts val="100"/>
              </a:spcAft>
            </a:pPr>
            <a:r>
              <a:rPr lang="en-US" sz="1400" dirty="0"/>
              <a:t>Electronic pipetting</a:t>
            </a:r>
          </a:p>
          <a:p>
            <a:pPr lvl="1">
              <a:spcBef>
                <a:spcPts val="100"/>
              </a:spcBef>
              <a:spcAft>
                <a:spcPts val="100"/>
              </a:spcAft>
            </a:pPr>
            <a:r>
              <a:rPr lang="en-US" sz="1400" dirty="0"/>
              <a:t> </a:t>
            </a:r>
            <a:r>
              <a:rPr lang="en-US" sz="1400" dirty="0">
                <a:hlinkClick r:id="rId9"/>
              </a:rPr>
              <a:t>https://youtu.be/vBMhtiypVuc</a:t>
            </a:r>
            <a:endParaRPr lang="en-US" sz="1400" dirty="0"/>
          </a:p>
        </p:txBody>
      </p:sp>
      <p:sp>
        <p:nvSpPr>
          <p:cNvPr id="9" name="Text Placeholder 8">
            <a:extLst>
              <a:ext uri="{FF2B5EF4-FFF2-40B4-BE49-F238E27FC236}">
                <a16:creationId xmlns:a16="http://schemas.microsoft.com/office/drawing/2014/main" id="{3ACC337A-3CB2-42B8-ABBA-5AAC77722C66}"/>
              </a:ext>
            </a:extLst>
          </p:cNvPr>
          <p:cNvSpPr>
            <a:spLocks noGrp="1"/>
          </p:cNvSpPr>
          <p:nvPr>
            <p:ph type="body" idx="10"/>
          </p:nvPr>
        </p:nvSpPr>
        <p:spPr>
          <a:prstGeom prst="rect">
            <a:avLst/>
          </a:prstGeom>
        </p:spPr>
        <p:txBody>
          <a:bodyPr/>
          <a:lstStyle/>
          <a:p>
            <a:pPr>
              <a:spcBef>
                <a:spcPts val="100"/>
              </a:spcBef>
              <a:spcAft>
                <a:spcPts val="100"/>
              </a:spcAft>
            </a:pPr>
            <a:r>
              <a:rPr lang="en-US" sz="1400" dirty="0"/>
              <a:t>Jimmy Microtube Opener</a:t>
            </a:r>
          </a:p>
          <a:p>
            <a:pPr lvl="1">
              <a:spcBef>
                <a:spcPts val="100"/>
              </a:spcBef>
              <a:spcAft>
                <a:spcPts val="100"/>
              </a:spcAft>
            </a:pPr>
            <a:r>
              <a:rPr lang="en-US" sz="1400" dirty="0">
                <a:hlinkClick r:id="rId10"/>
              </a:rPr>
              <a:t>https://www.pipettesupplies.com/product/jimmy-microtube-opener-for-pipetman-pipettes-3-pack-gilson/</a:t>
            </a:r>
            <a:endParaRPr lang="en-US" sz="1400" dirty="0"/>
          </a:p>
          <a:p>
            <a:pPr>
              <a:spcBef>
                <a:spcPts val="100"/>
              </a:spcBef>
              <a:spcAft>
                <a:spcPts val="100"/>
              </a:spcAft>
            </a:pPr>
            <a:r>
              <a:rPr lang="en-US" sz="1400" dirty="0"/>
              <a:t>OSHA Fact Sheet: Laboratory Safety Ergonomics</a:t>
            </a:r>
          </a:p>
          <a:p>
            <a:pPr lvl="1">
              <a:spcBef>
                <a:spcPts val="100"/>
              </a:spcBef>
              <a:spcAft>
                <a:spcPts val="100"/>
              </a:spcAft>
            </a:pPr>
            <a:r>
              <a:rPr lang="en-US" sz="1400" dirty="0">
                <a:hlinkClick r:id="rId11"/>
              </a:rPr>
              <a:t>https://www.osha.gov/Publications/laboratory/OSHAfactsheet-laboratory-safety-ergonomics.html</a:t>
            </a:r>
            <a:endParaRPr lang="en-US" sz="1400" dirty="0"/>
          </a:p>
          <a:p>
            <a:pPr>
              <a:spcBef>
                <a:spcPts val="100"/>
              </a:spcBef>
              <a:spcAft>
                <a:spcPts val="100"/>
              </a:spcAft>
            </a:pPr>
            <a:r>
              <a:rPr lang="en-US" sz="1400" dirty="0"/>
              <a:t>UCLA Tips For Lab Workers</a:t>
            </a:r>
          </a:p>
          <a:p>
            <a:pPr lvl="1">
              <a:spcBef>
                <a:spcPts val="100"/>
              </a:spcBef>
              <a:spcAft>
                <a:spcPts val="100"/>
              </a:spcAft>
            </a:pPr>
            <a:r>
              <a:rPr lang="en-US" sz="1400" dirty="0">
                <a:hlinkClick r:id="rId12"/>
              </a:rPr>
              <a:t>https://www.ergonomics.ucla.edu/laboratory-ergonomics/tips-for-lab-workers </a:t>
            </a:r>
            <a:endParaRPr lang="en-US" sz="1400" dirty="0"/>
          </a:p>
          <a:p>
            <a:pPr>
              <a:spcBef>
                <a:spcPts val="100"/>
              </a:spcBef>
              <a:spcAft>
                <a:spcPts val="100"/>
              </a:spcAft>
            </a:pPr>
            <a:r>
              <a:rPr lang="en-US" sz="1400" dirty="0"/>
              <a:t>OSHA Lab Fact Sheet – Prevention of Musculoskeletal Disorders</a:t>
            </a:r>
          </a:p>
          <a:p>
            <a:pPr lvl="1">
              <a:spcBef>
                <a:spcPts val="100"/>
              </a:spcBef>
              <a:spcAft>
                <a:spcPts val="100"/>
              </a:spcAft>
            </a:pPr>
            <a:r>
              <a:rPr lang="en-US" sz="1400" dirty="0">
                <a:hlinkClick r:id="rId13"/>
              </a:rPr>
              <a:t>https://www.osha.gov/Publications/laboratory/OSHAfactsheet-laboratory-safety-ergonomics.pdf </a:t>
            </a:r>
            <a:endParaRPr lang="en-US" sz="1400" dirty="0"/>
          </a:p>
          <a:p>
            <a:pPr>
              <a:spcBef>
                <a:spcPts val="100"/>
              </a:spcBef>
              <a:spcAft>
                <a:spcPts val="100"/>
              </a:spcAft>
            </a:pPr>
            <a:r>
              <a:rPr lang="en-US" sz="1400" dirty="0"/>
              <a:t>Lab Manager – Laboratory Ergonomics</a:t>
            </a:r>
          </a:p>
          <a:p>
            <a:pPr lvl="1">
              <a:spcBef>
                <a:spcPts val="100"/>
              </a:spcBef>
              <a:spcAft>
                <a:spcPts val="100"/>
              </a:spcAft>
            </a:pPr>
            <a:r>
              <a:rPr lang="en-US" sz="1400" dirty="0">
                <a:hlinkClick r:id="rId14"/>
              </a:rPr>
              <a:t>https://www.labmanager.com/lab-health-and-safety/laboratory-ergonomics-20312 </a:t>
            </a:r>
            <a:endParaRPr lang="en-US" sz="1400" dirty="0"/>
          </a:p>
          <a:p>
            <a:pPr>
              <a:spcBef>
                <a:spcPts val="100"/>
              </a:spcBef>
              <a:spcAft>
                <a:spcPts val="100"/>
              </a:spcAft>
            </a:pPr>
            <a:r>
              <a:rPr lang="en-US" sz="1400" dirty="0"/>
              <a:t>Laboratory Checklist</a:t>
            </a:r>
          </a:p>
          <a:p>
            <a:pPr lvl="1">
              <a:spcBef>
                <a:spcPts val="100"/>
              </a:spcBef>
              <a:spcAft>
                <a:spcPts val="100"/>
              </a:spcAft>
            </a:pPr>
            <a:r>
              <a:rPr lang="en-US" sz="1400" dirty="0">
                <a:hlinkClick r:id="rId15"/>
              </a:rPr>
              <a:t>http://www.wsha.org/wp-content/uploads/Worker-Safety_Lab-Ergo-Checklist-HumanFit.pdf </a:t>
            </a:r>
            <a:endParaRPr lang="en-US" sz="1400" dirty="0"/>
          </a:p>
          <a:p>
            <a:endParaRPr lang="en-US" sz="1400" dirty="0"/>
          </a:p>
        </p:txBody>
      </p:sp>
    </p:spTree>
    <p:custDataLst>
      <p:tags r:id="rId1"/>
    </p:custDataLst>
    <p:extLst>
      <p:ext uri="{BB962C8B-B14F-4D97-AF65-F5344CB8AC3E}">
        <p14:creationId xmlns:p14="http://schemas.microsoft.com/office/powerpoint/2010/main" val="1709131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76A5D-43E4-42D4-879B-DA399B98BB06}"/>
              </a:ext>
            </a:extLst>
          </p:cNvPr>
          <p:cNvSpPr>
            <a:spLocks noGrp="1"/>
          </p:cNvSpPr>
          <p:nvPr>
            <p:ph type="title"/>
          </p:nvPr>
        </p:nvSpPr>
        <p:spPr>
          <a:xfrm>
            <a:off x="812800" y="100584"/>
            <a:ext cx="11303000" cy="503236"/>
          </a:xfrm>
        </p:spPr>
        <p:txBody>
          <a:bodyPr/>
          <a:lstStyle/>
          <a:p>
            <a:r>
              <a:rPr lang="en-US" dirty="0"/>
              <a:t>Menu</a:t>
            </a:r>
          </a:p>
        </p:txBody>
      </p:sp>
      <p:sp>
        <p:nvSpPr>
          <p:cNvPr id="3" name="Text Placeholder 2">
            <a:extLst>
              <a:ext uri="{FF2B5EF4-FFF2-40B4-BE49-F238E27FC236}">
                <a16:creationId xmlns:a16="http://schemas.microsoft.com/office/drawing/2014/main" id="{660C5843-2408-4E8F-94EE-5061FE750B7E}"/>
              </a:ext>
            </a:extLst>
          </p:cNvPr>
          <p:cNvSpPr>
            <a:spLocks noGrp="1"/>
          </p:cNvSpPr>
          <p:nvPr>
            <p:ph type="body" idx="4294967295"/>
          </p:nvPr>
        </p:nvSpPr>
        <p:spPr>
          <a:xfrm>
            <a:off x="1143000" y="1104900"/>
            <a:ext cx="4724400" cy="4648200"/>
          </a:xfrm>
          <a:prstGeom prst="rect">
            <a:avLst/>
          </a:prstGeom>
        </p:spPr>
        <p:txBody>
          <a:bodyPr/>
          <a:lstStyle/>
          <a:p>
            <a:pPr marL="0" indent="0">
              <a:buNone/>
            </a:pPr>
            <a:r>
              <a:rPr lang="en-US" sz="2000" b="0" dirty="0">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Title Slide</a:t>
            </a:r>
            <a:endParaRPr lang="en-US" sz="2000" b="0" dirty="0">
              <a:latin typeface="Arial" panose="020B0604020202020204" pitchFamily="34" charset="0"/>
              <a:cs typeface="Arial" panose="020B0604020202020204" pitchFamily="34" charset="0"/>
            </a:endParaRPr>
          </a:p>
          <a:p>
            <a:pPr marL="0" indent="0">
              <a:buNone/>
            </a:pPr>
            <a:r>
              <a:rPr lang="en-US" sz="2000" b="0" dirty="0">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Welcome – Role of APHIS</a:t>
            </a:r>
            <a:endParaRPr lang="en-US" sz="2000" b="0" dirty="0">
              <a:latin typeface="Arial" panose="020B0604020202020204" pitchFamily="34" charset="0"/>
              <a:cs typeface="Arial" panose="020B0604020202020204" pitchFamily="34" charset="0"/>
            </a:endParaRPr>
          </a:p>
          <a:p>
            <a:pPr marL="0" indent="0">
              <a:buNone/>
            </a:pPr>
            <a:r>
              <a:rPr lang="en-US" sz="2000" b="0" dirty="0">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Successful Workplace</a:t>
            </a:r>
            <a:endParaRPr lang="en-US" sz="2000" b="0" dirty="0">
              <a:latin typeface="Arial" panose="020B0604020202020204" pitchFamily="34" charset="0"/>
              <a:cs typeface="Arial" panose="020B0604020202020204" pitchFamily="34" charset="0"/>
            </a:endParaRPr>
          </a:p>
          <a:p>
            <a:pPr marL="0" indent="0">
              <a:buNone/>
            </a:pPr>
            <a:r>
              <a:rPr lang="en-US" sz="2000" b="0" dirty="0">
                <a:latin typeface="Arial" panose="020B0604020202020204" pitchFamily="34" charset="0"/>
                <a:cs typeface="Arial" panose="020B0604020202020204" pitchFamily="34" charset="0"/>
                <a:hlinkClick r:id="rId7" action="ppaction://hlinksldjump"/>
              </a:rPr>
              <a:t>Objectives</a:t>
            </a:r>
            <a:endParaRPr lang="en-US" sz="2000" b="0" dirty="0">
              <a:latin typeface="Arial" panose="020B0604020202020204" pitchFamily="34" charset="0"/>
              <a:cs typeface="Arial" panose="020B0604020202020204" pitchFamily="34" charset="0"/>
            </a:endParaRPr>
          </a:p>
          <a:p>
            <a:pPr marL="0" indent="0">
              <a:buNone/>
            </a:pPr>
            <a:r>
              <a:rPr lang="en-US" sz="2000" b="0" dirty="0">
                <a:latin typeface="Arial" panose="020B0604020202020204" pitchFamily="34" charset="0"/>
                <a:cs typeface="Arial" panose="020B0604020202020204" pitchFamily="34" charset="0"/>
                <a:hlinkClick r:id="rId8" action="ppaction://hlinksldjump"/>
              </a:rPr>
              <a:t>Ergonomics Defined</a:t>
            </a:r>
            <a:endParaRPr lang="en-US" sz="2000" b="0" dirty="0">
              <a:latin typeface="Arial" panose="020B0604020202020204" pitchFamily="34" charset="0"/>
              <a:cs typeface="Arial" panose="020B0604020202020204" pitchFamily="34" charset="0"/>
            </a:endParaRPr>
          </a:p>
          <a:p>
            <a:pPr marL="0" indent="0">
              <a:buNone/>
            </a:pPr>
            <a:r>
              <a:rPr lang="en-US" sz="2000" b="0" dirty="0">
                <a:latin typeface="Arial" panose="020B0604020202020204" pitchFamily="34" charset="0"/>
                <a:cs typeface="Arial" panose="020B0604020202020204" pitchFamily="34" charset="0"/>
                <a:hlinkClick r:id="rId9" action="ppaction://hlinksldjump"/>
              </a:rPr>
              <a:t>Ergonomics Principles</a:t>
            </a:r>
            <a:endParaRPr lang="en-US" sz="2000" b="0" dirty="0">
              <a:latin typeface="Arial" panose="020B0604020202020204" pitchFamily="34" charset="0"/>
              <a:cs typeface="Arial" panose="020B0604020202020204" pitchFamily="34" charset="0"/>
            </a:endParaRPr>
          </a:p>
          <a:p>
            <a:pPr marL="366713" lvl="1" indent="0">
              <a:buNone/>
            </a:pPr>
            <a:r>
              <a:rPr lang="en-US" sz="1800" dirty="0">
                <a:latin typeface="Arial" panose="020B0604020202020204" pitchFamily="34" charset="0"/>
                <a:cs typeface="Arial" panose="020B0604020202020204" pitchFamily="34" charset="0"/>
                <a:hlinkClick r:id="rId10" action="ppaction://hlinksldjump"/>
              </a:rPr>
              <a:t>Neutral Position and Support</a:t>
            </a:r>
            <a:endParaRPr lang="en-US" sz="1800" dirty="0">
              <a:latin typeface="Arial" panose="020B0604020202020204" pitchFamily="34" charset="0"/>
              <a:cs typeface="Arial" panose="020B0604020202020204" pitchFamily="34" charset="0"/>
            </a:endParaRPr>
          </a:p>
          <a:p>
            <a:pPr marL="366713" lvl="1" indent="0">
              <a:buNone/>
            </a:pPr>
            <a:r>
              <a:rPr lang="en-US" sz="1800" b="0" dirty="0">
                <a:latin typeface="Arial" panose="020B0604020202020204" pitchFamily="34" charset="0"/>
                <a:cs typeface="Arial" panose="020B0604020202020204" pitchFamily="34" charset="0"/>
                <a:hlinkClick r:id="rId11" action="ppaction://hlinksldjump"/>
              </a:rPr>
              <a:t>Reach Zone</a:t>
            </a:r>
            <a:endParaRPr lang="en-US" sz="1800" b="0" dirty="0">
              <a:latin typeface="Arial" panose="020B0604020202020204" pitchFamily="34" charset="0"/>
              <a:cs typeface="Arial" panose="020B0604020202020204" pitchFamily="34" charset="0"/>
            </a:endParaRPr>
          </a:p>
          <a:p>
            <a:pPr marL="366713" lvl="1" indent="0">
              <a:buNone/>
            </a:pPr>
            <a:r>
              <a:rPr lang="en-US" sz="1800" dirty="0">
                <a:latin typeface="Arial" panose="020B0604020202020204" pitchFamily="34" charset="0"/>
                <a:cs typeface="Arial" panose="020B0604020202020204" pitchFamily="34" charset="0"/>
                <a:hlinkClick r:id="rId12" action="ppaction://hlinksldjump"/>
              </a:rPr>
              <a:t>Power Position</a:t>
            </a:r>
            <a:endParaRPr lang="en-US" sz="1800" dirty="0">
              <a:latin typeface="Arial" panose="020B0604020202020204" pitchFamily="34" charset="0"/>
              <a:cs typeface="Arial" panose="020B0604020202020204" pitchFamily="34" charset="0"/>
            </a:endParaRPr>
          </a:p>
          <a:p>
            <a:pPr marL="366713" lvl="1" indent="0">
              <a:buNone/>
            </a:pPr>
            <a:r>
              <a:rPr lang="en-US" sz="1800" b="0" dirty="0">
                <a:latin typeface="Arial" panose="020B0604020202020204" pitchFamily="34" charset="0"/>
                <a:cs typeface="Arial" panose="020B0604020202020204" pitchFamily="34" charset="0"/>
                <a:hlinkClick r:id="rId13" action="ppaction://hlinksldjump"/>
              </a:rPr>
              <a:t>Fatigue Control</a:t>
            </a:r>
            <a:endParaRPr lang="en-US" sz="1800" b="0" dirty="0">
              <a:latin typeface="Arial" panose="020B0604020202020204" pitchFamily="34" charset="0"/>
              <a:cs typeface="Arial" panose="020B0604020202020204" pitchFamily="34" charset="0"/>
            </a:endParaRPr>
          </a:p>
          <a:p>
            <a:pPr marL="0" indent="0">
              <a:buNone/>
            </a:pPr>
            <a:r>
              <a:rPr lang="en-US" sz="2000" b="0" dirty="0">
                <a:latin typeface="Arial" panose="020B0604020202020204" pitchFamily="34" charset="0"/>
                <a:cs typeface="Arial" panose="020B0604020202020204" pitchFamily="34" charset="0"/>
                <a:hlinkClick r:id="rId14" action="ppaction://hlinksldjump"/>
              </a:rPr>
              <a:t>Warm-up and Stretching</a:t>
            </a:r>
            <a:endParaRPr lang="en-US" sz="2000" b="0" dirty="0">
              <a:latin typeface="Arial" panose="020B0604020202020204" pitchFamily="34" charset="0"/>
              <a:cs typeface="Arial" panose="020B0604020202020204" pitchFamily="34" charset="0"/>
            </a:endParaRPr>
          </a:p>
          <a:p>
            <a:pPr marL="0" indent="0">
              <a:buNone/>
            </a:pPr>
            <a:r>
              <a:rPr lang="en-US" sz="2000" b="0" dirty="0">
                <a:latin typeface="Arial" panose="020B0604020202020204" pitchFamily="34" charset="0"/>
                <a:cs typeface="Arial" panose="020B0604020202020204" pitchFamily="34" charset="0"/>
                <a:hlinkClick r:id="rId15" action="ppaction://hlinksldjump"/>
              </a:rPr>
              <a:t>Physical Fitness Health/Wellness</a:t>
            </a:r>
            <a:endParaRPr lang="en-US" sz="2000" b="0" dirty="0">
              <a:latin typeface="Arial" panose="020B0604020202020204" pitchFamily="34" charset="0"/>
              <a:cs typeface="Arial" panose="020B0604020202020204" pitchFamily="34" charset="0"/>
            </a:endParaRPr>
          </a:p>
          <a:p>
            <a:pPr marL="0" indent="0">
              <a:buNone/>
            </a:pPr>
            <a:endParaRPr lang="en-US" sz="2000" b="0" dirty="0">
              <a:latin typeface="Arial" panose="020B0604020202020204" pitchFamily="34" charset="0"/>
              <a:cs typeface="Arial" panose="020B0604020202020204" pitchFamily="34" charset="0"/>
            </a:endParaRPr>
          </a:p>
          <a:p>
            <a:pPr marL="0" indent="0">
              <a:buNone/>
            </a:pPr>
            <a:endParaRPr lang="en-US" sz="2000" b="0" dirty="0">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F9D9A5BC-F6B1-4AC8-B377-C9F55673AFA0}"/>
              </a:ext>
            </a:extLst>
          </p:cNvPr>
          <p:cNvSpPr txBox="1">
            <a:spLocks/>
          </p:cNvSpPr>
          <p:nvPr/>
        </p:nvSpPr>
        <p:spPr bwMode="auto">
          <a:xfrm>
            <a:off x="6096000" y="1104901"/>
            <a:ext cx="5278967" cy="464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400" b="1"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2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0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FF6700"/>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909465"/>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700"/>
              </a:spcBef>
              <a:spcAft>
                <a:spcPct val="0"/>
              </a:spcAft>
              <a:buClr>
                <a:srgbClr val="71685A"/>
              </a:buClr>
              <a:buSzPct val="6000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6" action="ppaction://hlinksldjump"/>
              </a:rPr>
              <a:t>Ergonomics Workstation Assessment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700"/>
              </a:spcBef>
              <a:spcAft>
                <a:spcPct val="0"/>
              </a:spcAft>
              <a:buClr>
                <a:srgbClr val="71685A"/>
              </a:buClr>
              <a:buSzPct val="6000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7" action="ppaction://hlinksldjump"/>
              </a:rPr>
              <a:t>Workbenches, Stools and Footrests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700"/>
              </a:spcBef>
              <a:spcAft>
                <a:spcPct val="0"/>
              </a:spcAft>
              <a:buClr>
                <a:srgbClr val="71685A"/>
              </a:buClr>
              <a:buSzPct val="6000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8" action="ppaction://hlinksldjump"/>
              </a:rPr>
              <a:t>Pipetting</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700"/>
              </a:spcBef>
              <a:spcAft>
                <a:spcPct val="0"/>
              </a:spcAft>
              <a:buClr>
                <a:srgbClr val="71685A"/>
              </a:buClr>
              <a:buSzPct val="6000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9" action="ppaction://hlinksldjump"/>
              </a:rPr>
              <a:t>Microscopy</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700"/>
              </a:spcBef>
              <a:spcAft>
                <a:spcPct val="0"/>
              </a:spcAft>
              <a:buClr>
                <a:srgbClr val="71685A"/>
              </a:buClr>
              <a:buSzPct val="6000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0" action="ppaction://hlinksldjump"/>
              </a:rPr>
              <a:t>Biological Safety Cabinets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700"/>
              </a:spcBef>
              <a:spcAft>
                <a:spcPct val="0"/>
              </a:spcAft>
              <a:buClr>
                <a:srgbClr val="71685A"/>
              </a:buClr>
              <a:buSzPct val="6000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1" action="ppaction://hlinksldjump"/>
              </a:rPr>
              <a:t>Test Tube Handling</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700"/>
              </a:spcBef>
              <a:spcAft>
                <a:spcPct val="0"/>
              </a:spcAft>
              <a:buClr>
                <a:srgbClr val="71685A"/>
              </a:buClr>
              <a:buSzPct val="6000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2" action="ppaction://hlinksldjump"/>
              </a:rPr>
              <a:t>Material and Equipment Handling</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700"/>
              </a:spcBef>
              <a:spcAft>
                <a:spcPct val="0"/>
              </a:spcAft>
              <a:buClr>
                <a:srgbClr val="71685A"/>
              </a:buClr>
              <a:buSzPct val="6000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3" action="ppaction://hlinksldjump"/>
              </a:rPr>
              <a:t>Power Lift Technique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700"/>
              </a:spcBef>
              <a:spcAft>
                <a:spcPct val="0"/>
              </a:spcAft>
              <a:buClr>
                <a:srgbClr val="71685A"/>
              </a:buClr>
              <a:buSzPct val="6000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4" action="ppaction://hlinksldjump"/>
              </a:rPr>
              <a:t>Summary and Close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700"/>
              </a:spcBef>
              <a:spcAft>
                <a:spcPct val="0"/>
              </a:spcAft>
              <a:buClr>
                <a:srgbClr val="71685A"/>
              </a:buClr>
              <a:buSzPct val="60000"/>
              <a:buNone/>
              <a:tabLst/>
              <a:defRPr/>
            </a:pPr>
            <a:r>
              <a:rPr lang="en-US" sz="2000" b="0" dirty="0">
                <a:solidFill>
                  <a:prstClr val="black"/>
                </a:solidFill>
                <a:latin typeface="Arial" panose="020B0604020202020204" pitchFamily="34" charset="0"/>
                <a:cs typeface="Arial" panose="020B0604020202020204" pitchFamily="34" charset="0"/>
                <a:hlinkClick r:id="rId25" action="ppaction://hlinksldjump"/>
              </a:rPr>
              <a:t>Resources</a:t>
            </a:r>
            <a:endParaRPr lang="en-US" sz="2000" b="0" dirty="0">
              <a:solidFill>
                <a:prstClr val="black"/>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700"/>
              </a:spcBef>
              <a:spcAft>
                <a:spcPct val="0"/>
              </a:spcAft>
              <a:buClr>
                <a:srgbClr val="71685A"/>
              </a:buClr>
              <a:buSzPct val="60000"/>
              <a:buNone/>
              <a:tabLst/>
              <a:defRPr/>
            </a:pPr>
            <a:r>
              <a:rPr lang="en-US" sz="2000" b="0" dirty="0">
                <a:solidFill>
                  <a:prstClr val="black"/>
                </a:solidFill>
                <a:latin typeface="Arial" panose="020B0604020202020204" pitchFamily="34" charset="0"/>
                <a:cs typeface="Arial" panose="020B0604020202020204" pitchFamily="34" charset="0"/>
                <a:hlinkClick r:id="rId26" action="ppaction://hlinksldjump"/>
              </a:rPr>
              <a:t>Instructor Bio</a:t>
            </a:r>
            <a:endParaRPr lang="en-US" sz="2000" b="0" dirty="0">
              <a:solidFill>
                <a:prstClr val="black"/>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700"/>
              </a:spcBef>
              <a:spcAft>
                <a:spcPct val="0"/>
              </a:spcAft>
              <a:buClr>
                <a:srgbClr val="71685A"/>
              </a:buClr>
              <a:buSzPct val="60000"/>
              <a:buNone/>
              <a:tabLst/>
              <a:defRPr/>
            </a:pPr>
            <a:r>
              <a:rPr lang="en-US" sz="2000" b="0" dirty="0">
                <a:solidFill>
                  <a:prstClr val="black"/>
                </a:solidFill>
                <a:latin typeface="Arial" panose="020B0604020202020204" pitchFamily="34" charset="0"/>
                <a:cs typeface="Arial" panose="020B0604020202020204" pitchFamily="34" charset="0"/>
                <a:hlinkClick r:id="rId27" action="ppaction://hlinksldjump"/>
              </a:rPr>
              <a:t>Stretching</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700"/>
              </a:spcBef>
              <a:spcAft>
                <a:spcPct val="0"/>
              </a:spcAft>
              <a:buClr>
                <a:srgbClr val="71685A"/>
              </a:buClr>
              <a:buSzPct val="6000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26518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5065AA0-0B99-4A1D-8FBA-1AACA8718F1E}"/>
              </a:ext>
            </a:extLst>
          </p:cNvPr>
          <p:cNvSpPr>
            <a:spLocks noGrp="1"/>
          </p:cNvSpPr>
          <p:nvPr>
            <p:ph type="title"/>
          </p:nvPr>
        </p:nvSpPr>
        <p:spPr/>
        <p:txBody>
          <a:bodyPr/>
          <a:lstStyle/>
          <a:p>
            <a:r>
              <a:rPr lang="en-US" dirty="0"/>
              <a:t>Instructor Background/Experience</a:t>
            </a:r>
          </a:p>
        </p:txBody>
      </p:sp>
      <p:sp>
        <p:nvSpPr>
          <p:cNvPr id="2" name="Text Placeholder 1">
            <a:extLst>
              <a:ext uri="{FF2B5EF4-FFF2-40B4-BE49-F238E27FC236}">
                <a16:creationId xmlns:a16="http://schemas.microsoft.com/office/drawing/2014/main" id="{3750042C-A69F-4D9B-9B71-A52664034C58}"/>
              </a:ext>
            </a:extLst>
          </p:cNvPr>
          <p:cNvSpPr>
            <a:spLocks noGrp="1"/>
          </p:cNvSpPr>
          <p:nvPr>
            <p:ph type="body" idx="1"/>
          </p:nvPr>
        </p:nvSpPr>
        <p:spPr>
          <a:xfrm>
            <a:off x="817033" y="990601"/>
            <a:ext cx="6955367" cy="4648199"/>
          </a:xfrm>
        </p:spPr>
        <p:txBody>
          <a:bodyPr/>
          <a:lstStyle/>
          <a:p>
            <a:r>
              <a:rPr lang="en-US" sz="2000" dirty="0"/>
              <a:t>Mark A. Anderson, MA, PT, CPE</a:t>
            </a:r>
          </a:p>
          <a:p>
            <a:pPr lvl="1"/>
            <a:r>
              <a:rPr lang="en-US" sz="2000" dirty="0"/>
              <a:t>Founder of Minneapolis, Minnesota based ErgoSystems Consulting, LLC</a:t>
            </a:r>
          </a:p>
          <a:p>
            <a:pPr lvl="1"/>
            <a:r>
              <a:rPr lang="en-US" sz="2000" dirty="0"/>
              <a:t>Industrial Rehabilitation clinical practice in mid 1980’s led to interest in ergonomics</a:t>
            </a:r>
          </a:p>
          <a:p>
            <a:pPr lvl="1"/>
            <a:r>
              <a:rPr lang="en-US" sz="2000" dirty="0"/>
              <a:t>Since 1993 certified by Board of Certification in Professional Ergonomics as Certified Professional Ergonomist (</a:t>
            </a:r>
            <a:r>
              <a:rPr lang="en-US" sz="2000" dirty="0">
                <a:hlinkClick r:id="rId4"/>
              </a:rPr>
              <a:t>www.bcpe.com</a:t>
            </a:r>
            <a:r>
              <a:rPr lang="en-US" sz="2000" dirty="0"/>
              <a:t>)</a:t>
            </a:r>
          </a:p>
          <a:p>
            <a:pPr lvl="1"/>
            <a:r>
              <a:rPr lang="en-US" sz="2000" dirty="0"/>
              <a:t>Consulted in ergonomics for over 30 years</a:t>
            </a:r>
          </a:p>
          <a:p>
            <a:pPr lvl="1"/>
            <a:r>
              <a:rPr lang="en-US" sz="2000" dirty="0"/>
              <a:t>Education</a:t>
            </a:r>
          </a:p>
          <a:p>
            <a:pPr lvl="2"/>
            <a:r>
              <a:rPr lang="en-US" sz="1800" dirty="0"/>
              <a:t>Bachelor of Science Degree from University of North Dakota Physical Therapy program</a:t>
            </a:r>
          </a:p>
          <a:p>
            <a:pPr lvl="2"/>
            <a:r>
              <a:rPr lang="en-US" sz="1800" dirty="0"/>
              <a:t>Master of Arts Degree in Physical Therapy from the University of Iowa</a:t>
            </a:r>
          </a:p>
          <a:p>
            <a:endParaRPr lang="en-US" sz="2000" dirty="0"/>
          </a:p>
        </p:txBody>
      </p:sp>
      <p:pic>
        <p:nvPicPr>
          <p:cNvPr id="13" name="Picture Placeholder 12" descr="A picture containing person, wall, person, indoor&#10;&#10;Description automatically generated">
            <a:extLst>
              <a:ext uri="{FF2B5EF4-FFF2-40B4-BE49-F238E27FC236}">
                <a16:creationId xmlns:a16="http://schemas.microsoft.com/office/drawing/2014/main" id="{73BBB52B-F898-43CA-A786-CAF718BE45BD}"/>
              </a:ext>
            </a:extLst>
          </p:cNvPr>
          <p:cNvPicPr>
            <a:picLocks noGrp="1" noChangeAspect="1"/>
          </p:cNvPicPr>
          <p:nvPr>
            <p:ph type="pic" sz="quarter" idx="10"/>
          </p:nvPr>
        </p:nvPicPr>
        <p:blipFill rotWithShape="1">
          <a:blip r:embed="rId5"/>
          <a:srcRect l="-15554" r="-15554"/>
          <a:stretch/>
        </p:blipFill>
        <p:spPr>
          <a:xfrm>
            <a:off x="8153400" y="1295400"/>
            <a:ext cx="3962400" cy="32766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62786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ADCB-545A-4B06-98D6-5A66E0FD70CE}"/>
              </a:ext>
            </a:extLst>
          </p:cNvPr>
          <p:cNvSpPr>
            <a:spLocks noGrp="1"/>
          </p:cNvSpPr>
          <p:nvPr>
            <p:ph type="title"/>
          </p:nvPr>
        </p:nvSpPr>
        <p:spPr/>
        <p:txBody>
          <a:bodyPr/>
          <a:lstStyle/>
          <a:p>
            <a:r>
              <a:rPr lang="en-US" b="1" i="0" u="none" strike="noStrike" baseline="0" dirty="0">
                <a:latin typeface="Arial" panose="020B0604020202020204" pitchFamily="34" charset="0"/>
              </a:rPr>
              <a:t>Fit the Job to the Person</a:t>
            </a:r>
            <a:endParaRPr lang="en-US" dirty="0"/>
          </a:p>
        </p:txBody>
      </p:sp>
      <p:pic>
        <p:nvPicPr>
          <p:cNvPr id="10" name="Picture Placeholder 9" descr="A picture containing indoor, person, microscope, kitchen&#10;&#10;Description automatically generated">
            <a:extLst>
              <a:ext uri="{FF2B5EF4-FFF2-40B4-BE49-F238E27FC236}">
                <a16:creationId xmlns:a16="http://schemas.microsoft.com/office/drawing/2014/main" id="{EB8F4558-CF8C-4FAF-BACC-ACCB4FAA3BB5}"/>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2464" b="22464"/>
          <a:stretch/>
        </p:blipFill>
        <p:spPr>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544E744D-EB4F-4950-B512-5952BDB516C5}"/>
              </a:ext>
            </a:extLst>
          </p:cNvPr>
          <p:cNvSpPr>
            <a:spLocks noGrp="1"/>
          </p:cNvSpPr>
          <p:nvPr>
            <p:ph type="body" idx="1"/>
          </p:nvPr>
        </p:nvSpPr>
        <p:spPr>
          <a:prstGeom prst="rect">
            <a:avLst/>
          </a:prstGeom>
        </p:spPr>
        <p:txBody>
          <a:bodyPr/>
          <a:lstStyle/>
          <a:p>
            <a:pPr marR="0" lvl="0" rtl="0"/>
            <a:r>
              <a:rPr lang="en-US" b="1" i="0" u="none" strike="noStrike" baseline="0" dirty="0">
                <a:latin typeface="Arial" panose="020B0604020202020204" pitchFamily="34" charset="0"/>
              </a:rPr>
              <a:t>Picture</a:t>
            </a:r>
            <a:r>
              <a:rPr lang="en-US" b="1" i="0" u="none" strike="noStrike" dirty="0">
                <a:latin typeface="Arial" panose="020B0604020202020204" pitchFamily="34" charset="0"/>
              </a:rPr>
              <a:t> people in labs</a:t>
            </a:r>
          </a:p>
          <a:p>
            <a:pPr lvl="1"/>
            <a:r>
              <a:rPr lang="en-US" b="1" i="0" u="none" strike="noStrike" baseline="0" dirty="0">
                <a:latin typeface="Arial" panose="020B0604020202020204" pitchFamily="34" charset="0"/>
              </a:rPr>
              <a:t>Very diverse workforce</a:t>
            </a:r>
          </a:p>
          <a:p>
            <a:pPr marR="0" lvl="0" rtl="0"/>
            <a:r>
              <a:rPr lang="en-US" b="1" i="0" u="none" strike="noStrike" baseline="0" dirty="0">
                <a:latin typeface="Arial" panose="020B0604020202020204" pitchFamily="34" charset="0"/>
              </a:rPr>
              <a:t>Accommodate diverse population</a:t>
            </a:r>
          </a:p>
          <a:p>
            <a:pPr marR="0" lvl="1" rtl="0"/>
            <a:r>
              <a:rPr lang="en-US" b="0" i="0" u="none" strike="noStrike" baseline="0" dirty="0">
                <a:latin typeface="Arial" panose="020B0604020202020204" pitchFamily="34" charset="0"/>
              </a:rPr>
              <a:t>“Fit the job to the person”</a:t>
            </a:r>
          </a:p>
          <a:p>
            <a:pPr marR="0" lvl="1" rtl="0"/>
            <a:r>
              <a:rPr lang="en-US" b="0" i="0" u="none" strike="noStrike" baseline="0" dirty="0">
                <a:latin typeface="Arial" panose="020B0604020202020204" pitchFamily="34" charset="0"/>
              </a:rPr>
              <a:t>Not force, “The person to fit the job”</a:t>
            </a:r>
          </a:p>
          <a:p>
            <a:pPr marR="0" lvl="0" rtl="0"/>
            <a:r>
              <a:rPr lang="en-US" b="1" i="0" u="none" strike="noStrike" baseline="0" dirty="0">
                <a:latin typeface="Arial" panose="020B0604020202020204" pitchFamily="34" charset="0"/>
              </a:rPr>
              <a:t>Microscopy</a:t>
            </a:r>
          </a:p>
          <a:p>
            <a:pPr marR="0" lvl="1" rtl="0"/>
            <a:r>
              <a:rPr lang="en-US" b="0" i="0" u="none" strike="noStrike" baseline="0" dirty="0">
                <a:latin typeface="Arial" panose="020B0604020202020204" pitchFamily="34" charset="0"/>
              </a:rPr>
              <a:t>Properly set-up for shorter person</a:t>
            </a:r>
          </a:p>
          <a:p>
            <a:pPr marR="0" lvl="1" rtl="0"/>
            <a:r>
              <a:rPr lang="en-US" b="0" i="0" u="none" strike="noStrike" baseline="0" dirty="0">
                <a:latin typeface="Arial" panose="020B0604020202020204" pitchFamily="34" charset="0"/>
              </a:rPr>
              <a:t>Very uncomfortable for taller person</a:t>
            </a:r>
          </a:p>
          <a:p>
            <a:pPr marR="0" lvl="1" rtl="0"/>
            <a:r>
              <a:rPr lang="en-US" b="0" i="0" u="none" strike="noStrike" baseline="0" dirty="0">
                <a:latin typeface="Arial" panose="020B0604020202020204" pitchFamily="34" charset="0"/>
              </a:rPr>
              <a:t>Potentially lead to musculoskeletal issue</a:t>
            </a:r>
            <a:endParaRPr lang="en-US" dirty="0"/>
          </a:p>
        </p:txBody>
      </p:sp>
      <p:pic>
        <p:nvPicPr>
          <p:cNvPr id="5" name="Picture 4" descr="People at a lab workbench">
            <a:extLst>
              <a:ext uri="{FF2B5EF4-FFF2-40B4-BE49-F238E27FC236}">
                <a16:creationId xmlns:a16="http://schemas.microsoft.com/office/drawing/2014/main" id="{B62C138C-51F8-498C-A815-38997A829B18}"/>
              </a:ext>
            </a:extLst>
          </p:cNvPr>
          <p:cNvPicPr>
            <a:picLocks noChangeAspect="1"/>
          </p:cNvPicPr>
          <p:nvPr/>
        </p:nvPicPr>
        <p:blipFill rotWithShape="1">
          <a:blip r:embed="rId5"/>
          <a:srcRect t="235" b="-1"/>
          <a:stretch/>
        </p:blipFill>
        <p:spPr>
          <a:xfrm>
            <a:off x="6248400" y="968188"/>
            <a:ext cx="5791702" cy="463465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462324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par>
                                <p:cTn id="36" presetID="10" presetClass="exit" presetSubtype="0" fill="hold"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A08C28-018D-4600-B4AF-4793C6DD5B12}"/>
              </a:ext>
            </a:extLst>
          </p:cNvPr>
          <p:cNvSpPr>
            <a:spLocks noGrp="1"/>
          </p:cNvSpPr>
          <p:nvPr>
            <p:ph type="title"/>
          </p:nvPr>
        </p:nvSpPr>
        <p:spPr/>
        <p:txBody>
          <a:bodyPr/>
          <a:lstStyle/>
          <a:p>
            <a:r>
              <a:rPr lang="en-US" dirty="0"/>
              <a:t>30/30/30 Micro-breaks</a:t>
            </a:r>
          </a:p>
        </p:txBody>
      </p:sp>
      <p:pic>
        <p:nvPicPr>
          <p:cNvPr id="14" name="Picture Placeholder 13" descr="Shape, circle&#10;&#10;Description automatically generated">
            <a:extLst>
              <a:ext uri="{FF2B5EF4-FFF2-40B4-BE49-F238E27FC236}">
                <a16:creationId xmlns:a16="http://schemas.microsoft.com/office/drawing/2014/main" id="{EA3A9C96-58F9-4A04-B9C7-AE7559BE3CD9}"/>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28613" r="-28613"/>
          <a:stretch/>
        </p:blipFill>
        <p:spPr>
          <a:xfrm>
            <a:off x="6302188" y="1333500"/>
            <a:ext cx="5791200" cy="4648200"/>
          </a:xfrm>
          <a:ln>
            <a:noFill/>
          </a:ln>
          <a:effectLst>
            <a:outerShdw blurRad="292100" dist="139700" dir="2700000" algn="tl" rotWithShape="0">
              <a:srgbClr val="333333">
                <a:alpha val="65000"/>
              </a:srgbClr>
            </a:outerShdw>
          </a:effectLst>
        </p:spPr>
      </p:pic>
      <p:sp>
        <p:nvSpPr>
          <p:cNvPr id="230403" name="Rectangle 3"/>
          <p:cNvSpPr>
            <a:spLocks noGrp="1" noChangeArrowheads="1"/>
          </p:cNvSpPr>
          <p:nvPr>
            <p:ph type="body" idx="1"/>
          </p:nvPr>
        </p:nvSpPr>
        <p:spPr/>
        <p:txBody>
          <a:bodyPr>
            <a:normAutofit fontScale="85000" lnSpcReduction="10000"/>
          </a:bodyPr>
          <a:lstStyle/>
          <a:p>
            <a:r>
              <a:rPr lang="en-US" noProof="1"/>
              <a:t>Micro-breaks</a:t>
            </a:r>
          </a:p>
          <a:p>
            <a:pPr lvl="1"/>
            <a:r>
              <a:rPr lang="en-US" noProof="1"/>
              <a:t>Frequent and regular body movement is basic ergonomics principle</a:t>
            </a:r>
          </a:p>
          <a:p>
            <a:r>
              <a:rPr lang="en-US" noProof="1"/>
              <a:t>30/30/30 Rule of Physical Movement</a:t>
            </a:r>
          </a:p>
          <a:p>
            <a:pPr lvl="1"/>
            <a:r>
              <a:rPr lang="en-US" noProof="1"/>
              <a:t>Physically active micro-breaks 30 seconds in length</a:t>
            </a:r>
          </a:p>
          <a:p>
            <a:pPr lvl="1"/>
            <a:r>
              <a:rPr lang="en-US" noProof="1"/>
              <a:t>About every 30 minutes</a:t>
            </a:r>
          </a:p>
          <a:p>
            <a:pPr lvl="1"/>
            <a:r>
              <a:rPr lang="en-US" noProof="1"/>
              <a:t>30 days to make it a habit</a:t>
            </a:r>
          </a:p>
          <a:p>
            <a:r>
              <a:rPr lang="en-US" noProof="1"/>
              <a:t>Benefits</a:t>
            </a:r>
          </a:p>
          <a:p>
            <a:pPr lvl="1"/>
            <a:r>
              <a:rPr lang="en-US" noProof="1"/>
              <a:t>Reduce tissue compression and joint stiffness,</a:t>
            </a:r>
          </a:p>
          <a:p>
            <a:pPr lvl="1"/>
            <a:r>
              <a:rPr lang="en-US" noProof="1"/>
              <a:t>Enhance circulation</a:t>
            </a:r>
          </a:p>
          <a:p>
            <a:r>
              <a:rPr lang="en-US" noProof="1"/>
              <a:t>Practice what we preach!</a:t>
            </a:r>
          </a:p>
          <a:p>
            <a:pPr lvl="1"/>
            <a:r>
              <a:rPr lang="en-US" noProof="1"/>
              <a:t>Introduce basic stretch</a:t>
            </a:r>
          </a:p>
        </p:txBody>
      </p:sp>
    </p:spTree>
    <p:custDataLst>
      <p:tags r:id="rId1"/>
    </p:custDataLst>
    <p:extLst>
      <p:ext uri="{BB962C8B-B14F-4D97-AF65-F5344CB8AC3E}">
        <p14:creationId xmlns:p14="http://schemas.microsoft.com/office/powerpoint/2010/main" val="24475099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animEffect transition="in" filter="fade">
                                      <p:cBhvr>
                                        <p:cTn id="7" dur="500"/>
                                        <p:tgtEl>
                                          <p:spTgt spid="23040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0403">
                                            <p:txEl>
                                              <p:pRg st="1" end="1"/>
                                            </p:txEl>
                                          </p:spTgt>
                                        </p:tgtEl>
                                        <p:attrNameLst>
                                          <p:attrName>style.visibility</p:attrName>
                                        </p:attrNameLst>
                                      </p:cBhvr>
                                      <p:to>
                                        <p:strVal val="visible"/>
                                      </p:to>
                                    </p:set>
                                    <p:animEffect transition="in" filter="fade">
                                      <p:cBhvr>
                                        <p:cTn id="10" dur="500"/>
                                        <p:tgtEl>
                                          <p:spTgt spid="23040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0403">
                                            <p:txEl>
                                              <p:pRg st="2" end="2"/>
                                            </p:txEl>
                                          </p:spTgt>
                                        </p:tgtEl>
                                        <p:attrNameLst>
                                          <p:attrName>style.visibility</p:attrName>
                                        </p:attrNameLst>
                                      </p:cBhvr>
                                      <p:to>
                                        <p:strVal val="visible"/>
                                      </p:to>
                                    </p:set>
                                    <p:animEffect transition="in" filter="fade">
                                      <p:cBhvr>
                                        <p:cTn id="15" dur="500"/>
                                        <p:tgtEl>
                                          <p:spTgt spid="23040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0403">
                                            <p:txEl>
                                              <p:pRg st="3" end="3"/>
                                            </p:txEl>
                                          </p:spTgt>
                                        </p:tgtEl>
                                        <p:attrNameLst>
                                          <p:attrName>style.visibility</p:attrName>
                                        </p:attrNameLst>
                                      </p:cBhvr>
                                      <p:to>
                                        <p:strVal val="visible"/>
                                      </p:to>
                                    </p:set>
                                    <p:animEffect transition="in" filter="fade">
                                      <p:cBhvr>
                                        <p:cTn id="18" dur="500"/>
                                        <p:tgtEl>
                                          <p:spTgt spid="23040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0403">
                                            <p:txEl>
                                              <p:pRg st="4" end="4"/>
                                            </p:txEl>
                                          </p:spTgt>
                                        </p:tgtEl>
                                        <p:attrNameLst>
                                          <p:attrName>style.visibility</p:attrName>
                                        </p:attrNameLst>
                                      </p:cBhvr>
                                      <p:to>
                                        <p:strVal val="visible"/>
                                      </p:to>
                                    </p:set>
                                    <p:animEffect transition="in" filter="fade">
                                      <p:cBhvr>
                                        <p:cTn id="21" dur="500"/>
                                        <p:tgtEl>
                                          <p:spTgt spid="23040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0403">
                                            <p:txEl>
                                              <p:pRg st="5" end="5"/>
                                            </p:txEl>
                                          </p:spTgt>
                                        </p:tgtEl>
                                        <p:attrNameLst>
                                          <p:attrName>style.visibility</p:attrName>
                                        </p:attrNameLst>
                                      </p:cBhvr>
                                      <p:to>
                                        <p:strVal val="visible"/>
                                      </p:to>
                                    </p:set>
                                    <p:animEffect transition="in" filter="fade">
                                      <p:cBhvr>
                                        <p:cTn id="24" dur="500"/>
                                        <p:tgtEl>
                                          <p:spTgt spid="23040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0403">
                                            <p:txEl>
                                              <p:pRg st="6" end="6"/>
                                            </p:txEl>
                                          </p:spTgt>
                                        </p:tgtEl>
                                        <p:attrNameLst>
                                          <p:attrName>style.visibility</p:attrName>
                                        </p:attrNameLst>
                                      </p:cBhvr>
                                      <p:to>
                                        <p:strVal val="visible"/>
                                      </p:to>
                                    </p:set>
                                    <p:animEffect transition="in" filter="fade">
                                      <p:cBhvr>
                                        <p:cTn id="29" dur="500"/>
                                        <p:tgtEl>
                                          <p:spTgt spid="23040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0403">
                                            <p:txEl>
                                              <p:pRg st="7" end="7"/>
                                            </p:txEl>
                                          </p:spTgt>
                                        </p:tgtEl>
                                        <p:attrNameLst>
                                          <p:attrName>style.visibility</p:attrName>
                                        </p:attrNameLst>
                                      </p:cBhvr>
                                      <p:to>
                                        <p:strVal val="visible"/>
                                      </p:to>
                                    </p:set>
                                    <p:animEffect transition="in" filter="fade">
                                      <p:cBhvr>
                                        <p:cTn id="32" dur="500"/>
                                        <p:tgtEl>
                                          <p:spTgt spid="23040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0403">
                                            <p:txEl>
                                              <p:pRg st="8" end="8"/>
                                            </p:txEl>
                                          </p:spTgt>
                                        </p:tgtEl>
                                        <p:attrNameLst>
                                          <p:attrName>style.visibility</p:attrName>
                                        </p:attrNameLst>
                                      </p:cBhvr>
                                      <p:to>
                                        <p:strVal val="visible"/>
                                      </p:to>
                                    </p:set>
                                    <p:animEffect transition="in" filter="fade">
                                      <p:cBhvr>
                                        <p:cTn id="35" dur="500"/>
                                        <p:tgtEl>
                                          <p:spTgt spid="23040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0403">
                                            <p:txEl>
                                              <p:pRg st="9" end="9"/>
                                            </p:txEl>
                                          </p:spTgt>
                                        </p:tgtEl>
                                        <p:attrNameLst>
                                          <p:attrName>style.visibility</p:attrName>
                                        </p:attrNameLst>
                                      </p:cBhvr>
                                      <p:to>
                                        <p:strVal val="visible"/>
                                      </p:to>
                                    </p:set>
                                    <p:animEffect transition="in" filter="fade">
                                      <p:cBhvr>
                                        <p:cTn id="40" dur="500"/>
                                        <p:tgtEl>
                                          <p:spTgt spid="230403">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0403">
                                            <p:txEl>
                                              <p:pRg st="10" end="10"/>
                                            </p:txEl>
                                          </p:spTgt>
                                        </p:tgtEl>
                                        <p:attrNameLst>
                                          <p:attrName>style.visibility</p:attrName>
                                        </p:attrNameLst>
                                      </p:cBhvr>
                                      <p:to>
                                        <p:strVal val="visible"/>
                                      </p:to>
                                    </p:set>
                                    <p:animEffect transition="in" filter="fade">
                                      <p:cBhvr>
                                        <p:cTn id="43" dur="500"/>
                                        <p:tgtEl>
                                          <p:spTgt spid="230403">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E733CA7-D832-4D1E-8951-037CFA5E259D}"/>
              </a:ext>
            </a:extLst>
          </p:cNvPr>
          <p:cNvSpPr txBox="1">
            <a:spLocks/>
          </p:cNvSpPr>
          <p:nvPr/>
        </p:nvSpPr>
        <p:spPr>
          <a:xfrm>
            <a:off x="6096001" y="696121"/>
            <a:ext cx="3251200" cy="5465763"/>
          </a:xfrm>
          <a:prstGeom prst="rect">
            <a:avLst/>
          </a:prstGeom>
        </p:spPr>
        <p:txBody>
          <a:bodyPr vert="horz">
            <a:normAutofit/>
          </a:bodyPr>
          <a:lstStyle>
            <a:lvl1pPr marL="365760" indent="-256032" algn="l" rtl="0" eaLnBrk="1" latinLnBrk="0" hangingPunct="1">
              <a:lnSpc>
                <a:spcPct val="100000"/>
              </a:lnSpc>
              <a:spcBef>
                <a:spcPts val="200"/>
              </a:spcBef>
              <a:spcAft>
                <a:spcPts val="200"/>
              </a:spcAft>
              <a:buClr>
                <a:schemeClr val="accent1"/>
              </a:buClr>
              <a:buSzPct val="68000"/>
              <a:buFont typeface="Wingdings 3"/>
              <a:buChar char=""/>
              <a:defRPr kumimoji="0" sz="2800" b="1" kern="1200">
                <a:solidFill>
                  <a:schemeClr val="tx1"/>
                </a:solidFill>
                <a:latin typeface="+mn-lt"/>
                <a:ea typeface="+mn-ea"/>
                <a:cs typeface="+mn-cs"/>
              </a:defRPr>
            </a:lvl1pPr>
            <a:lvl2pPr marL="621792" indent="-228600" algn="l" rtl="0" eaLnBrk="1" latinLnBrk="0" hangingPunct="1">
              <a:lnSpc>
                <a:spcPct val="100000"/>
              </a:lnSpc>
              <a:spcBef>
                <a:spcPts val="200"/>
              </a:spcBef>
              <a:spcAft>
                <a:spcPts val="200"/>
              </a:spcAft>
              <a:buClr>
                <a:schemeClr val="accent1"/>
              </a:buClr>
              <a:buFont typeface="Verdana"/>
              <a:buChar char="◦"/>
              <a:defRPr kumimoji="0" sz="2400" kern="1200">
                <a:solidFill>
                  <a:schemeClr val="tx1"/>
                </a:solidFill>
                <a:latin typeface="+mn-lt"/>
                <a:ea typeface="+mn-ea"/>
                <a:cs typeface="+mn-cs"/>
              </a:defRPr>
            </a:lvl2pPr>
            <a:lvl3pPr marL="859536" indent="-228600" algn="l" rtl="0" eaLnBrk="1" latinLnBrk="0" hangingPunct="1">
              <a:lnSpc>
                <a:spcPct val="100000"/>
              </a:lnSpc>
              <a:spcBef>
                <a:spcPts val="200"/>
              </a:spcBef>
              <a:spcAft>
                <a:spcPts val="200"/>
              </a:spcAft>
              <a:buClr>
                <a:schemeClr val="accent2"/>
              </a:buClr>
              <a:buSzPct val="100000"/>
              <a:buFont typeface="Wingdings 2"/>
              <a:buChar char=""/>
              <a:defRPr kumimoji="0" sz="2000" kern="1200">
                <a:solidFill>
                  <a:schemeClr val="tx1"/>
                </a:solidFill>
                <a:latin typeface="+mn-lt"/>
                <a:ea typeface="+mn-ea"/>
                <a:cs typeface="+mn-cs"/>
              </a:defRPr>
            </a:lvl3pPr>
            <a:lvl4pPr marL="1143000" indent="-228600" algn="l" rtl="0" eaLnBrk="1" latinLnBrk="0" hangingPunct="1">
              <a:lnSpc>
                <a:spcPct val="100000"/>
              </a:lnSpc>
              <a:spcBef>
                <a:spcPts val="200"/>
              </a:spcBef>
              <a:spcAft>
                <a:spcPts val="200"/>
              </a:spcAft>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lnSpc>
                <a:spcPct val="100000"/>
              </a:lnSpc>
              <a:spcBef>
                <a:spcPts val="200"/>
              </a:spcBef>
              <a:spcAft>
                <a:spcPts val="200"/>
              </a:spcAft>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621776" lvl="1" indent="-228594" defTabSz="914377" fontAlgn="auto">
              <a:buClr>
                <a:srgbClr val="0F6FC6"/>
              </a:buClr>
              <a:defRPr/>
            </a:pPr>
            <a:endParaRPr lang="en-US" sz="1867" dirty="0">
              <a:solidFill>
                <a:prstClr val="black"/>
              </a:solidFill>
              <a:latin typeface="Arial" panose="020B0604020202020204"/>
            </a:endParaRPr>
          </a:p>
          <a:p>
            <a:pPr marL="621776" lvl="1" indent="-228594" defTabSz="914377" fontAlgn="auto">
              <a:buClr>
                <a:srgbClr val="0F6FC6"/>
              </a:buClr>
              <a:defRPr/>
            </a:pPr>
            <a:endParaRPr lang="en-US" sz="1867" dirty="0">
              <a:solidFill>
                <a:prstClr val="black"/>
              </a:solidFill>
              <a:latin typeface="Arial" panose="020B0604020202020204"/>
            </a:endParaRPr>
          </a:p>
        </p:txBody>
      </p:sp>
      <p:sp>
        <p:nvSpPr>
          <p:cNvPr id="11" name="Text Placeholder 3">
            <a:extLst>
              <a:ext uri="{FF2B5EF4-FFF2-40B4-BE49-F238E27FC236}">
                <a16:creationId xmlns:a16="http://schemas.microsoft.com/office/drawing/2014/main" id="{1451F755-081A-45E6-90DB-C0B455DE8316}"/>
              </a:ext>
            </a:extLst>
          </p:cNvPr>
          <p:cNvSpPr txBox="1">
            <a:spLocks/>
          </p:cNvSpPr>
          <p:nvPr/>
        </p:nvSpPr>
        <p:spPr>
          <a:xfrm>
            <a:off x="1122673" y="1790321"/>
            <a:ext cx="10774241" cy="558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Aft>
                <a:spcPts val="0"/>
              </a:spcAft>
              <a:buNone/>
              <a:defRPr/>
            </a:pPr>
            <a:endParaRPr lang="en-US" dirty="0">
              <a:solidFill>
                <a:prstClr val="black"/>
              </a:solidFill>
              <a:latin typeface="Arial" panose="020B0604020202020204"/>
            </a:endParaRPr>
          </a:p>
        </p:txBody>
      </p:sp>
      <p:sp>
        <p:nvSpPr>
          <p:cNvPr id="13" name="Title 12">
            <a:extLst>
              <a:ext uri="{FF2B5EF4-FFF2-40B4-BE49-F238E27FC236}">
                <a16:creationId xmlns:a16="http://schemas.microsoft.com/office/drawing/2014/main" id="{38386BD4-B098-48A1-9FC0-30DC62CBFA07}"/>
              </a:ext>
            </a:extLst>
          </p:cNvPr>
          <p:cNvSpPr>
            <a:spLocks noGrp="1"/>
          </p:cNvSpPr>
          <p:nvPr>
            <p:ph type="title"/>
          </p:nvPr>
        </p:nvSpPr>
        <p:spPr/>
        <p:txBody>
          <a:bodyPr/>
          <a:lstStyle/>
          <a:p>
            <a:r>
              <a:rPr lang="en-US" dirty="0"/>
              <a:t>Micro-breaks – Guidelines</a:t>
            </a:r>
          </a:p>
        </p:txBody>
      </p:sp>
      <p:sp>
        <p:nvSpPr>
          <p:cNvPr id="2" name="Text Placeholder 1">
            <a:extLst>
              <a:ext uri="{FF2B5EF4-FFF2-40B4-BE49-F238E27FC236}">
                <a16:creationId xmlns:a16="http://schemas.microsoft.com/office/drawing/2014/main" id="{99936A3D-6F78-47D6-9750-C1F547FBEFA8}"/>
              </a:ext>
            </a:extLst>
          </p:cNvPr>
          <p:cNvSpPr>
            <a:spLocks noGrp="1"/>
          </p:cNvSpPr>
          <p:nvPr>
            <p:ph type="body" idx="1"/>
          </p:nvPr>
        </p:nvSpPr>
        <p:spPr/>
        <p:txBody>
          <a:bodyPr/>
          <a:lstStyle/>
          <a:p>
            <a:r>
              <a:rPr lang="en-US" dirty="0"/>
              <a:t>Guidelines</a:t>
            </a:r>
          </a:p>
          <a:p>
            <a:pPr lvl="1"/>
            <a:r>
              <a:rPr lang="en-US" dirty="0"/>
              <a:t>Absolutely have to follow doctor's orders </a:t>
            </a:r>
          </a:p>
          <a:p>
            <a:pPr lvl="1"/>
            <a:r>
              <a:rPr lang="en-US" dirty="0"/>
              <a:t>Technically correct </a:t>
            </a:r>
          </a:p>
          <a:p>
            <a:pPr lvl="1"/>
            <a:r>
              <a:rPr lang="en-US" dirty="0"/>
              <a:t>Energy input/output</a:t>
            </a:r>
          </a:p>
          <a:p>
            <a:pPr lvl="1"/>
            <a:r>
              <a:rPr lang="en-US" dirty="0"/>
              <a:t>Neutral Position</a:t>
            </a:r>
          </a:p>
          <a:p>
            <a:pPr lvl="1"/>
            <a:r>
              <a:rPr lang="en-US" dirty="0"/>
              <a:t>Joint noises</a:t>
            </a:r>
          </a:p>
          <a:p>
            <a:pPr lvl="1"/>
            <a:r>
              <a:rPr lang="en-US" dirty="0"/>
              <a:t>Don’t hold breath</a:t>
            </a:r>
          </a:p>
          <a:p>
            <a:pPr lvl="1"/>
            <a:r>
              <a:rPr lang="en-US" dirty="0"/>
              <a:t>Regular and consistent</a:t>
            </a:r>
          </a:p>
          <a:p>
            <a:pPr lvl="1"/>
            <a:r>
              <a:rPr lang="en-US" dirty="0"/>
              <a:t>Intensity/controlled stretching</a:t>
            </a:r>
          </a:p>
          <a:p>
            <a:r>
              <a:rPr lang="en-US" dirty="0"/>
              <a:t>Back Bend</a:t>
            </a:r>
          </a:p>
        </p:txBody>
      </p:sp>
      <p:pic>
        <p:nvPicPr>
          <p:cNvPr id="6" name="Back Bend">
            <a:hlinkClick r:id="" action="ppaction://media"/>
            <a:extLst>
              <a:ext uri="{FF2B5EF4-FFF2-40B4-BE49-F238E27FC236}">
                <a16:creationId xmlns:a16="http://schemas.microsoft.com/office/drawing/2014/main" id="{C1F84673-9284-47C4-940A-723F7142A8E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36664" t="26162" r="2593" b="17542"/>
          <a:stretch/>
        </p:blipFill>
        <p:spPr>
          <a:xfrm>
            <a:off x="5999019" y="1163781"/>
            <a:ext cx="5815685" cy="4042507"/>
          </a:xfrm>
          <a:prstGeom prst="rect">
            <a:avLst/>
          </a:prstGeom>
          <a:ln w="19050">
            <a:solidFill>
              <a:schemeClr val="bg2">
                <a:lumMod val="25000"/>
              </a:schemeClr>
            </a:solidFill>
          </a:ln>
        </p:spPr>
      </p:pic>
    </p:spTree>
    <p:custDataLst>
      <p:tags r:id="rId1"/>
    </p:custDataLst>
    <p:extLst>
      <p:ext uri="{BB962C8B-B14F-4D97-AF65-F5344CB8AC3E}">
        <p14:creationId xmlns:p14="http://schemas.microsoft.com/office/powerpoint/2010/main" val="3204867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6"/>
                </p:tgtEl>
              </p:cMediaNode>
            </p:video>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withEffect">
                                  <p:stCondLst>
                                    <p:cond delay="3500"/>
                                  </p:stCondLst>
                                  <p:childTnLst>
                                    <p:cmd type="call" cmd="playFrom(0.0)">
                                      <p:cBhvr>
                                        <p:cTn id="58" dur="40091" fill="hold"/>
                                        <p:tgtEl>
                                          <p:spTgt spid="6"/>
                                        </p:tgtEl>
                                      </p:cBhvr>
                                    </p:cmd>
                                  </p:childTnLst>
                                </p:cTn>
                              </p:par>
                            </p:childTnLst>
                          </p:cTn>
                        </p:par>
                      </p:childTnLst>
                    </p:cTn>
                  </p:par>
                </p:childTnLst>
              </p:cTn>
              <p:nextCondLst>
                <p:cond evt="onClick" delay="0">
                  <p:tgtEl>
                    <p:spTgt spid="6"/>
                  </p:tgtEl>
                </p:cond>
              </p:nextCondLst>
            </p:seq>
          </p:childTnLst>
        </p:cTn>
      </p:par>
    </p:tnLst>
    <p:bldLst>
      <p:bldP spid="2" grpId="0" uiExpand="1" build="p" bldLvl="2"/>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73B405-B6D7-45EA-8CCE-01FCB84DD2E6}"/>
              </a:ext>
            </a:extLst>
          </p:cNvPr>
          <p:cNvSpPr>
            <a:spLocks noGrp="1"/>
          </p:cNvSpPr>
          <p:nvPr>
            <p:ph type="title"/>
          </p:nvPr>
        </p:nvSpPr>
        <p:spPr/>
        <p:txBody>
          <a:bodyPr/>
          <a:lstStyle/>
          <a:p>
            <a:r>
              <a:rPr lang="en-US" dirty="0"/>
              <a:t>Take break</a:t>
            </a:r>
          </a:p>
        </p:txBody>
      </p:sp>
      <p:sp>
        <p:nvSpPr>
          <p:cNvPr id="7" name="Picture Placeholder 6">
            <a:extLst>
              <a:ext uri="{FF2B5EF4-FFF2-40B4-BE49-F238E27FC236}">
                <a16:creationId xmlns:a16="http://schemas.microsoft.com/office/drawing/2014/main" id="{DADAAE80-7951-4F47-A6A2-D84E345C45C7}"/>
              </a:ext>
            </a:extLst>
          </p:cNvPr>
          <p:cNvSpPr>
            <a:spLocks noGrp="1"/>
          </p:cNvSpPr>
          <p:nvPr>
            <p:ph type="pic" sz="quarter" idx="10"/>
          </p:nvPr>
        </p:nvSpPr>
        <p:spPr/>
      </p:sp>
      <p:sp>
        <p:nvSpPr>
          <p:cNvPr id="230403" name="Rectangle 3"/>
          <p:cNvSpPr>
            <a:spLocks noGrp="1" noChangeArrowheads="1"/>
          </p:cNvSpPr>
          <p:nvPr>
            <p:ph type="body" idx="1"/>
          </p:nvPr>
        </p:nvSpPr>
        <p:spPr/>
        <p:txBody>
          <a:bodyPr>
            <a:normAutofit lnSpcReduction="10000"/>
          </a:bodyPr>
          <a:lstStyle/>
          <a:p>
            <a:r>
              <a:rPr lang="en-US" noProof="1"/>
              <a:t>Add stretching to day</a:t>
            </a:r>
          </a:p>
          <a:p>
            <a:pPr lvl="1"/>
            <a:r>
              <a:rPr lang="en-US" noProof="1"/>
              <a:t>A little post it note put on computer monitor</a:t>
            </a:r>
          </a:p>
          <a:p>
            <a:pPr lvl="1"/>
            <a:r>
              <a:rPr lang="en-US" noProof="1"/>
              <a:t>Software that reminds you to stretch</a:t>
            </a:r>
          </a:p>
          <a:p>
            <a:pPr lvl="1"/>
            <a:r>
              <a:rPr lang="en-US" noProof="1"/>
              <a:t>Old-fashioned egg timer</a:t>
            </a:r>
          </a:p>
          <a:p>
            <a:pPr lvl="1"/>
            <a:r>
              <a:rPr lang="en-US" noProof="1"/>
              <a:t>New-fashioned FitBit</a:t>
            </a:r>
          </a:p>
          <a:p>
            <a:pPr lvl="1"/>
            <a:r>
              <a:rPr lang="en-US" noProof="1"/>
              <a:t>Team up with someone else in office </a:t>
            </a:r>
          </a:p>
          <a:p>
            <a:pPr lvl="1"/>
            <a:r>
              <a:rPr lang="en-US" noProof="1"/>
              <a:t>Take advantage of natural breaks between activities</a:t>
            </a:r>
          </a:p>
          <a:p>
            <a:pPr lvl="1"/>
            <a:r>
              <a:rPr lang="en-US" noProof="1"/>
              <a:t>Drink lots of water!</a:t>
            </a:r>
          </a:p>
        </p:txBody>
      </p:sp>
      <p:grpSp>
        <p:nvGrpSpPr>
          <p:cNvPr id="9" name="Group 8">
            <a:extLst>
              <a:ext uri="{FF2B5EF4-FFF2-40B4-BE49-F238E27FC236}">
                <a16:creationId xmlns:a16="http://schemas.microsoft.com/office/drawing/2014/main" id="{E0C72A57-DB41-4515-874B-136822A6A5ED}"/>
              </a:ext>
            </a:extLst>
          </p:cNvPr>
          <p:cNvGrpSpPr/>
          <p:nvPr/>
        </p:nvGrpSpPr>
        <p:grpSpPr>
          <a:xfrm>
            <a:off x="6096000" y="616789"/>
            <a:ext cx="5486400" cy="5453811"/>
            <a:chOff x="4812339" y="895350"/>
            <a:chExt cx="3642698" cy="3632200"/>
          </a:xfrm>
        </p:grpSpPr>
        <p:pic>
          <p:nvPicPr>
            <p:cNvPr id="10" name="Picture 9" descr="post-it-note-with-a-pin.jpg">
              <a:extLst>
                <a:ext uri="{FF2B5EF4-FFF2-40B4-BE49-F238E27FC236}">
                  <a16:creationId xmlns:a16="http://schemas.microsoft.com/office/drawing/2014/main" id="{62C9F061-F391-4C5E-8162-1D0E0D6FFD6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5821" y1="44798" x2="28530" y2="44220"/>
                          <a14:foregroundMark x1="28530" y1="44220" x2="36311" y2="58092"/>
                          <a14:foregroundMark x1="36311" y1="58092" x2="56484" y2="53179"/>
                          <a14:foregroundMark x1="56484" y1="53179" x2="65418" y2="42486"/>
                          <a14:foregroundMark x1="65418" y1="42486" x2="51585" y2="44220"/>
                          <a14:foregroundMark x1="53890" y1="41040" x2="38329" y2="39884"/>
                          <a14:foregroundMark x1="38329" y1="39884" x2="35735" y2="52890"/>
                          <a14:foregroundMark x1="35735" y1="52890" x2="51297" y2="56358"/>
                          <a14:foregroundMark x1="51297" y1="56358" x2="61960" y2="47399"/>
                          <a14:foregroundMark x1="61960" y1="47399" x2="54467" y2="35260"/>
                          <a14:foregroundMark x1="54467" y1="35260" x2="43228" y2="41908"/>
                          <a14:foregroundMark x1="43228" y1="41908" x2="42363" y2="44798"/>
                        </a14:backgroundRemoval>
                      </a14:imgEffect>
                    </a14:imgLayer>
                  </a14:imgProps>
                </a:ext>
              </a:extLst>
            </a:blip>
            <a:stretch>
              <a:fillRect/>
            </a:stretch>
          </p:blipFill>
          <p:spPr>
            <a:xfrm>
              <a:off x="4812339" y="895350"/>
              <a:ext cx="3642698" cy="363220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30FC71DF-8433-46C9-91FD-C2008064C5B6}"/>
                </a:ext>
              </a:extLst>
            </p:cNvPr>
            <p:cNvSpPr txBox="1"/>
            <p:nvPr/>
          </p:nvSpPr>
          <p:spPr>
            <a:xfrm rot="21108275">
              <a:off x="5458491" y="1984306"/>
              <a:ext cx="2177105" cy="936147"/>
            </a:xfrm>
            <a:prstGeom prst="rect">
              <a:avLst/>
            </a:prstGeom>
            <a:noFill/>
          </p:spPr>
          <p:txBody>
            <a:bodyPr wrap="square" rtlCol="0">
              <a:spAutoFit/>
            </a:bodyPr>
            <a:lstStyle/>
            <a:p>
              <a:pPr defTabSz="1219170" eaLnBrk="1" hangingPunct="1">
                <a:spcBef>
                  <a:spcPct val="50000"/>
                </a:spcBef>
                <a:defRPr/>
              </a:pPr>
              <a:r>
                <a:rPr lang="en-US" sz="4267" b="1" dirty="0">
                  <a:solidFill>
                    <a:prstClr val="black"/>
                  </a:solidFill>
                  <a:latin typeface="Bradley Hand ITC" pitchFamily="66" charset="0"/>
                  <a:cs typeface="+mn-cs"/>
                </a:rPr>
                <a:t>Remember to Stretch!</a:t>
              </a:r>
            </a:p>
          </p:txBody>
        </p:sp>
      </p:grpSp>
    </p:spTree>
    <p:custDataLst>
      <p:tags r:id="rId1"/>
    </p:custDataLst>
    <p:extLst>
      <p:ext uri="{BB962C8B-B14F-4D97-AF65-F5344CB8AC3E}">
        <p14:creationId xmlns:p14="http://schemas.microsoft.com/office/powerpoint/2010/main" val="3483815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animEffect transition="in" filter="fade">
                                      <p:cBhvr>
                                        <p:cTn id="7" dur="500"/>
                                        <p:tgtEl>
                                          <p:spTgt spid="230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0403">
                                            <p:txEl>
                                              <p:pRg st="1" end="1"/>
                                            </p:txEl>
                                          </p:spTgt>
                                        </p:tgtEl>
                                        <p:attrNameLst>
                                          <p:attrName>style.visibility</p:attrName>
                                        </p:attrNameLst>
                                      </p:cBhvr>
                                      <p:to>
                                        <p:strVal val="visible"/>
                                      </p:to>
                                    </p:set>
                                    <p:animEffect transition="in" filter="fade">
                                      <p:cBhvr>
                                        <p:cTn id="12" dur="500"/>
                                        <p:tgtEl>
                                          <p:spTgt spid="230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0403">
                                            <p:txEl>
                                              <p:pRg st="2" end="2"/>
                                            </p:txEl>
                                          </p:spTgt>
                                        </p:tgtEl>
                                        <p:attrNameLst>
                                          <p:attrName>style.visibility</p:attrName>
                                        </p:attrNameLst>
                                      </p:cBhvr>
                                      <p:to>
                                        <p:strVal val="visible"/>
                                      </p:to>
                                    </p:set>
                                    <p:animEffect transition="in" filter="fade">
                                      <p:cBhvr>
                                        <p:cTn id="17" dur="500"/>
                                        <p:tgtEl>
                                          <p:spTgt spid="2304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0403">
                                            <p:txEl>
                                              <p:pRg st="3" end="3"/>
                                            </p:txEl>
                                          </p:spTgt>
                                        </p:tgtEl>
                                        <p:attrNameLst>
                                          <p:attrName>style.visibility</p:attrName>
                                        </p:attrNameLst>
                                      </p:cBhvr>
                                      <p:to>
                                        <p:strVal val="visible"/>
                                      </p:to>
                                    </p:set>
                                    <p:animEffect transition="in" filter="fade">
                                      <p:cBhvr>
                                        <p:cTn id="22" dur="500"/>
                                        <p:tgtEl>
                                          <p:spTgt spid="2304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0403">
                                            <p:txEl>
                                              <p:pRg st="4" end="4"/>
                                            </p:txEl>
                                          </p:spTgt>
                                        </p:tgtEl>
                                        <p:attrNameLst>
                                          <p:attrName>style.visibility</p:attrName>
                                        </p:attrNameLst>
                                      </p:cBhvr>
                                      <p:to>
                                        <p:strVal val="visible"/>
                                      </p:to>
                                    </p:set>
                                    <p:animEffect transition="in" filter="fade">
                                      <p:cBhvr>
                                        <p:cTn id="27" dur="500"/>
                                        <p:tgtEl>
                                          <p:spTgt spid="2304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0403">
                                            <p:txEl>
                                              <p:pRg st="5" end="5"/>
                                            </p:txEl>
                                          </p:spTgt>
                                        </p:tgtEl>
                                        <p:attrNameLst>
                                          <p:attrName>style.visibility</p:attrName>
                                        </p:attrNameLst>
                                      </p:cBhvr>
                                      <p:to>
                                        <p:strVal val="visible"/>
                                      </p:to>
                                    </p:set>
                                    <p:animEffect transition="in" filter="fade">
                                      <p:cBhvr>
                                        <p:cTn id="32" dur="500"/>
                                        <p:tgtEl>
                                          <p:spTgt spid="2304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0403">
                                            <p:txEl>
                                              <p:pRg st="6" end="6"/>
                                            </p:txEl>
                                          </p:spTgt>
                                        </p:tgtEl>
                                        <p:attrNameLst>
                                          <p:attrName>style.visibility</p:attrName>
                                        </p:attrNameLst>
                                      </p:cBhvr>
                                      <p:to>
                                        <p:strVal val="visible"/>
                                      </p:to>
                                    </p:set>
                                    <p:animEffect transition="in" filter="fade">
                                      <p:cBhvr>
                                        <p:cTn id="37" dur="500"/>
                                        <p:tgtEl>
                                          <p:spTgt spid="2304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0403">
                                            <p:txEl>
                                              <p:pRg st="7" end="7"/>
                                            </p:txEl>
                                          </p:spTgt>
                                        </p:tgtEl>
                                        <p:attrNameLst>
                                          <p:attrName>style.visibility</p:attrName>
                                        </p:attrNameLst>
                                      </p:cBhvr>
                                      <p:to>
                                        <p:strVal val="visible"/>
                                      </p:to>
                                    </p:set>
                                    <p:animEffect transition="in" filter="fade">
                                      <p:cBhvr>
                                        <p:cTn id="42" dur="500"/>
                                        <p:tgtEl>
                                          <p:spTgt spid="230403">
                                            <p:txEl>
                                              <p:pRg st="7" end="7"/>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uiExpand="1" build="p" bldLvl="2"/>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E733CA7-D832-4D1E-8951-037CFA5E259D}"/>
              </a:ext>
            </a:extLst>
          </p:cNvPr>
          <p:cNvSpPr txBox="1">
            <a:spLocks/>
          </p:cNvSpPr>
          <p:nvPr/>
        </p:nvSpPr>
        <p:spPr>
          <a:xfrm>
            <a:off x="6096001" y="696121"/>
            <a:ext cx="3251200" cy="5465763"/>
          </a:xfrm>
          <a:prstGeom prst="rect">
            <a:avLst/>
          </a:prstGeom>
        </p:spPr>
        <p:txBody>
          <a:bodyPr vert="horz">
            <a:normAutofit/>
          </a:bodyPr>
          <a:lstStyle>
            <a:lvl1pPr marL="365760" indent="-256032" algn="l" rtl="0" eaLnBrk="1" latinLnBrk="0" hangingPunct="1">
              <a:lnSpc>
                <a:spcPct val="100000"/>
              </a:lnSpc>
              <a:spcBef>
                <a:spcPts val="200"/>
              </a:spcBef>
              <a:spcAft>
                <a:spcPts val="200"/>
              </a:spcAft>
              <a:buClr>
                <a:schemeClr val="accent1"/>
              </a:buClr>
              <a:buSzPct val="68000"/>
              <a:buFont typeface="Wingdings 3"/>
              <a:buChar char=""/>
              <a:defRPr kumimoji="0" sz="2800" b="1" kern="1200">
                <a:solidFill>
                  <a:schemeClr val="tx1"/>
                </a:solidFill>
                <a:latin typeface="+mn-lt"/>
                <a:ea typeface="+mn-ea"/>
                <a:cs typeface="+mn-cs"/>
              </a:defRPr>
            </a:lvl1pPr>
            <a:lvl2pPr marL="621792" indent="-228600" algn="l" rtl="0" eaLnBrk="1" latinLnBrk="0" hangingPunct="1">
              <a:lnSpc>
                <a:spcPct val="100000"/>
              </a:lnSpc>
              <a:spcBef>
                <a:spcPts val="200"/>
              </a:spcBef>
              <a:spcAft>
                <a:spcPts val="200"/>
              </a:spcAft>
              <a:buClr>
                <a:schemeClr val="accent1"/>
              </a:buClr>
              <a:buFont typeface="Verdana"/>
              <a:buChar char="◦"/>
              <a:defRPr kumimoji="0" sz="2400" kern="1200">
                <a:solidFill>
                  <a:schemeClr val="tx1"/>
                </a:solidFill>
                <a:latin typeface="+mn-lt"/>
                <a:ea typeface="+mn-ea"/>
                <a:cs typeface="+mn-cs"/>
              </a:defRPr>
            </a:lvl2pPr>
            <a:lvl3pPr marL="859536" indent="-228600" algn="l" rtl="0" eaLnBrk="1" latinLnBrk="0" hangingPunct="1">
              <a:lnSpc>
                <a:spcPct val="100000"/>
              </a:lnSpc>
              <a:spcBef>
                <a:spcPts val="200"/>
              </a:spcBef>
              <a:spcAft>
                <a:spcPts val="200"/>
              </a:spcAft>
              <a:buClr>
                <a:schemeClr val="accent2"/>
              </a:buClr>
              <a:buSzPct val="100000"/>
              <a:buFont typeface="Wingdings 2"/>
              <a:buChar char=""/>
              <a:defRPr kumimoji="0" sz="2000" kern="1200">
                <a:solidFill>
                  <a:schemeClr val="tx1"/>
                </a:solidFill>
                <a:latin typeface="+mn-lt"/>
                <a:ea typeface="+mn-ea"/>
                <a:cs typeface="+mn-cs"/>
              </a:defRPr>
            </a:lvl3pPr>
            <a:lvl4pPr marL="1143000" indent="-228600" algn="l" rtl="0" eaLnBrk="1" latinLnBrk="0" hangingPunct="1">
              <a:lnSpc>
                <a:spcPct val="100000"/>
              </a:lnSpc>
              <a:spcBef>
                <a:spcPts val="200"/>
              </a:spcBef>
              <a:spcAft>
                <a:spcPts val="200"/>
              </a:spcAft>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lnSpc>
                <a:spcPct val="100000"/>
              </a:lnSpc>
              <a:spcBef>
                <a:spcPts val="200"/>
              </a:spcBef>
              <a:spcAft>
                <a:spcPts val="200"/>
              </a:spcAft>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621776" lvl="1" indent="-228594" defTabSz="914377" fontAlgn="auto">
              <a:buClr>
                <a:srgbClr val="0F6FC6"/>
              </a:buClr>
              <a:defRPr/>
            </a:pPr>
            <a:endParaRPr lang="en-US" sz="1867" dirty="0">
              <a:solidFill>
                <a:prstClr val="black"/>
              </a:solidFill>
              <a:latin typeface="Arial" panose="020B0604020202020204"/>
            </a:endParaRPr>
          </a:p>
          <a:p>
            <a:pPr marL="621776" lvl="1" indent="-228594" defTabSz="914377" fontAlgn="auto">
              <a:buClr>
                <a:srgbClr val="0F6FC6"/>
              </a:buClr>
              <a:defRPr/>
            </a:pPr>
            <a:endParaRPr lang="en-US" sz="1867" dirty="0">
              <a:solidFill>
                <a:prstClr val="black"/>
              </a:solidFill>
              <a:latin typeface="Arial" panose="020B0604020202020204"/>
            </a:endParaRPr>
          </a:p>
        </p:txBody>
      </p:sp>
      <p:sp>
        <p:nvSpPr>
          <p:cNvPr id="11" name="Text Placeholder 3">
            <a:extLst>
              <a:ext uri="{FF2B5EF4-FFF2-40B4-BE49-F238E27FC236}">
                <a16:creationId xmlns:a16="http://schemas.microsoft.com/office/drawing/2014/main" id="{1451F755-081A-45E6-90DB-C0B455DE8316}"/>
              </a:ext>
            </a:extLst>
          </p:cNvPr>
          <p:cNvSpPr txBox="1">
            <a:spLocks/>
          </p:cNvSpPr>
          <p:nvPr/>
        </p:nvSpPr>
        <p:spPr>
          <a:xfrm>
            <a:off x="1122673" y="1790321"/>
            <a:ext cx="10774241" cy="558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Aft>
                <a:spcPts val="0"/>
              </a:spcAft>
              <a:buNone/>
              <a:defRPr/>
            </a:pPr>
            <a:endParaRPr lang="en-US" dirty="0">
              <a:solidFill>
                <a:prstClr val="black"/>
              </a:solidFill>
              <a:latin typeface="Arial" panose="020B0604020202020204"/>
            </a:endParaRPr>
          </a:p>
        </p:txBody>
      </p:sp>
      <p:sp>
        <p:nvSpPr>
          <p:cNvPr id="9" name="Title 8">
            <a:extLst>
              <a:ext uri="{FF2B5EF4-FFF2-40B4-BE49-F238E27FC236}">
                <a16:creationId xmlns:a16="http://schemas.microsoft.com/office/drawing/2014/main" id="{E8A94898-EA5F-4B87-8251-59914B2D535B}"/>
              </a:ext>
            </a:extLst>
          </p:cNvPr>
          <p:cNvSpPr>
            <a:spLocks noGrp="1"/>
          </p:cNvSpPr>
          <p:nvPr>
            <p:ph type="title"/>
          </p:nvPr>
        </p:nvSpPr>
        <p:spPr/>
        <p:txBody>
          <a:bodyPr/>
          <a:lstStyle/>
          <a:p>
            <a:r>
              <a:rPr lang="en-US" dirty="0"/>
              <a:t>Micro-breaks – Guidelines</a:t>
            </a:r>
          </a:p>
        </p:txBody>
      </p:sp>
      <p:sp>
        <p:nvSpPr>
          <p:cNvPr id="10" name="Picture Placeholder 9">
            <a:extLst>
              <a:ext uri="{FF2B5EF4-FFF2-40B4-BE49-F238E27FC236}">
                <a16:creationId xmlns:a16="http://schemas.microsoft.com/office/drawing/2014/main" id="{00ED33DF-90F6-400C-A1AC-8293C1DF83CE}"/>
              </a:ext>
            </a:extLst>
          </p:cNvPr>
          <p:cNvSpPr>
            <a:spLocks noGrp="1"/>
          </p:cNvSpPr>
          <p:nvPr>
            <p:ph type="pic" sz="quarter" idx="10"/>
          </p:nvPr>
        </p:nvSpPr>
        <p:spPr/>
      </p:sp>
      <p:sp>
        <p:nvSpPr>
          <p:cNvPr id="2" name="Text Placeholder 1">
            <a:extLst>
              <a:ext uri="{FF2B5EF4-FFF2-40B4-BE49-F238E27FC236}">
                <a16:creationId xmlns:a16="http://schemas.microsoft.com/office/drawing/2014/main" id="{99936A3D-6F78-47D6-9750-C1F547FBEFA8}"/>
              </a:ext>
            </a:extLst>
          </p:cNvPr>
          <p:cNvSpPr>
            <a:spLocks noGrp="1"/>
          </p:cNvSpPr>
          <p:nvPr>
            <p:ph type="body" idx="1"/>
          </p:nvPr>
        </p:nvSpPr>
        <p:spPr/>
        <p:txBody>
          <a:bodyPr/>
          <a:lstStyle/>
          <a:p>
            <a:r>
              <a:rPr lang="en-US" dirty="0"/>
              <a:t>Guidelines</a:t>
            </a:r>
          </a:p>
          <a:p>
            <a:pPr lvl="1"/>
            <a:r>
              <a:rPr lang="en-US" dirty="0"/>
              <a:t>Absolutely have to follow doctor's orders </a:t>
            </a:r>
          </a:p>
          <a:p>
            <a:pPr lvl="1"/>
            <a:r>
              <a:rPr lang="en-US" dirty="0"/>
              <a:t>Technically correct </a:t>
            </a:r>
          </a:p>
          <a:p>
            <a:pPr lvl="1"/>
            <a:r>
              <a:rPr lang="en-US" dirty="0"/>
              <a:t>Energy input/output</a:t>
            </a:r>
          </a:p>
          <a:p>
            <a:pPr lvl="1"/>
            <a:r>
              <a:rPr lang="en-US" dirty="0"/>
              <a:t>Neutral Position</a:t>
            </a:r>
          </a:p>
          <a:p>
            <a:pPr lvl="1"/>
            <a:r>
              <a:rPr lang="en-US" dirty="0"/>
              <a:t>Joint noises</a:t>
            </a:r>
          </a:p>
          <a:p>
            <a:pPr lvl="1"/>
            <a:r>
              <a:rPr lang="en-US" dirty="0"/>
              <a:t>Don’t hold breath</a:t>
            </a:r>
          </a:p>
          <a:p>
            <a:pPr lvl="1"/>
            <a:r>
              <a:rPr lang="en-US" dirty="0"/>
              <a:t>Regular and consistent</a:t>
            </a:r>
          </a:p>
          <a:p>
            <a:pPr lvl="1"/>
            <a:r>
              <a:rPr lang="en-US" dirty="0"/>
              <a:t>Intensity/controlled stretching</a:t>
            </a:r>
          </a:p>
          <a:p>
            <a:r>
              <a:rPr lang="en-US" dirty="0"/>
              <a:t>Elbow Pull</a:t>
            </a:r>
          </a:p>
          <a:p>
            <a:endParaRPr lang="en-US" dirty="0"/>
          </a:p>
        </p:txBody>
      </p:sp>
      <p:pic>
        <p:nvPicPr>
          <p:cNvPr id="3" name="Elbow Pull">
            <a:hlinkClick r:id="" action="ppaction://media"/>
            <a:extLst>
              <a:ext uri="{FF2B5EF4-FFF2-40B4-BE49-F238E27FC236}">
                <a16:creationId xmlns:a16="http://schemas.microsoft.com/office/drawing/2014/main" id="{DE3437DC-8060-45EF-9CC8-E2E155799D4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34446" t="23333" r="3332" b="17407"/>
          <a:stretch/>
        </p:blipFill>
        <p:spPr>
          <a:xfrm>
            <a:off x="6207313" y="1092200"/>
            <a:ext cx="5689600" cy="4064000"/>
          </a:xfrm>
          <a:prstGeom prst="rect">
            <a:avLst/>
          </a:prstGeom>
          <a:ln w="12700">
            <a:solidFill>
              <a:schemeClr val="bg2">
                <a:lumMod val="25000"/>
              </a:schemeClr>
            </a:solidFill>
          </a:ln>
        </p:spPr>
      </p:pic>
    </p:spTree>
    <p:custDataLst>
      <p:tags r:id="rId1"/>
    </p:custDataLst>
    <p:extLst>
      <p:ext uri="{BB962C8B-B14F-4D97-AF65-F5344CB8AC3E}">
        <p14:creationId xmlns:p14="http://schemas.microsoft.com/office/powerpoint/2010/main" val="3366147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fade">
                                      <p:cBhvr>
                                        <p:cTn id="31" dur="500"/>
                                        <p:tgtEl>
                                          <p:spTgt spid="2">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fade">
                                      <p:cBhvr>
                                        <p:cTn id="3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3"/>
                </p:tgtEl>
              </p:cMediaNode>
            </p:video>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53EC5-1C46-410B-BE41-402CDB6C0BAD}"/>
              </a:ext>
            </a:extLst>
          </p:cNvPr>
          <p:cNvSpPr>
            <a:spLocks noGrp="1"/>
          </p:cNvSpPr>
          <p:nvPr>
            <p:ph type="title"/>
          </p:nvPr>
        </p:nvSpPr>
        <p:spPr>
          <a:xfrm>
            <a:off x="812800" y="100584"/>
            <a:ext cx="11303000" cy="503236"/>
          </a:xfrm>
        </p:spPr>
        <p:txBody>
          <a:bodyPr/>
          <a:lstStyle/>
          <a:p>
            <a:r>
              <a:rPr lang="en-US" dirty="0"/>
              <a:t>Work Smarter, Not Harder</a:t>
            </a:r>
          </a:p>
        </p:txBody>
      </p:sp>
      <p:pic>
        <p:nvPicPr>
          <p:cNvPr id="7" name="Picture Placeholder 6" descr="Working with a pipette">
            <a:extLst>
              <a:ext uri="{FF2B5EF4-FFF2-40B4-BE49-F238E27FC236}">
                <a16:creationId xmlns:a16="http://schemas.microsoft.com/office/drawing/2014/main" id="{4E53982B-9903-4000-985A-FFDB7408481B}"/>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529" r="8529"/>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D68BB836-6AB9-4D00-B2A5-8C2151E9DCEF}"/>
              </a:ext>
            </a:extLst>
          </p:cNvPr>
          <p:cNvSpPr>
            <a:spLocks noGrp="1"/>
          </p:cNvSpPr>
          <p:nvPr>
            <p:ph type="body" idx="1"/>
          </p:nvPr>
        </p:nvSpPr>
        <p:spPr/>
        <p:txBody>
          <a:bodyPr/>
          <a:lstStyle/>
          <a:p>
            <a:pPr lvl="0"/>
            <a:r>
              <a:rPr lang="en-US" dirty="0"/>
              <a:t>Control level of physical stress and exertion</a:t>
            </a:r>
          </a:p>
          <a:p>
            <a:pPr lvl="0"/>
            <a:r>
              <a:rPr lang="en-US" dirty="0"/>
              <a:t>Examine how tasks are accomplished</a:t>
            </a:r>
          </a:p>
          <a:p>
            <a:pPr lvl="0"/>
            <a:r>
              <a:rPr lang="en-US" dirty="0"/>
              <a:t>Craft methods </a:t>
            </a:r>
          </a:p>
          <a:p>
            <a:pPr lvl="1"/>
            <a:r>
              <a:rPr lang="en-US" dirty="0"/>
              <a:t>“Fit the Job to the Person” </a:t>
            </a:r>
          </a:p>
          <a:p>
            <a:pPr lvl="1"/>
            <a:r>
              <a:rPr lang="en-US" dirty="0"/>
              <a:t>“Work Smarter, Not Harder”</a:t>
            </a:r>
          </a:p>
        </p:txBody>
      </p:sp>
    </p:spTree>
    <p:custDataLst>
      <p:tags r:id="rId1"/>
    </p:custDataLst>
    <p:extLst>
      <p:ext uri="{BB962C8B-B14F-4D97-AF65-F5344CB8AC3E}">
        <p14:creationId xmlns:p14="http://schemas.microsoft.com/office/powerpoint/2010/main" val="166967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F778-6C04-46C1-A2D7-0254D41262E9}"/>
              </a:ext>
            </a:extLst>
          </p:cNvPr>
          <p:cNvSpPr>
            <a:spLocks noGrp="1"/>
          </p:cNvSpPr>
          <p:nvPr>
            <p:ph type="title"/>
          </p:nvPr>
        </p:nvSpPr>
        <p:spPr/>
        <p:txBody>
          <a:bodyPr/>
          <a:lstStyle/>
          <a:p>
            <a:r>
              <a:rPr lang="en-US" dirty="0"/>
              <a:t>Ergonomics Principles</a:t>
            </a:r>
          </a:p>
        </p:txBody>
      </p:sp>
      <p:sp>
        <p:nvSpPr>
          <p:cNvPr id="3" name="Text Placeholder 2">
            <a:extLst>
              <a:ext uri="{FF2B5EF4-FFF2-40B4-BE49-F238E27FC236}">
                <a16:creationId xmlns:a16="http://schemas.microsoft.com/office/drawing/2014/main" id="{76B3AF41-51D5-439A-A8C5-FF2AE123CB2A}"/>
              </a:ext>
            </a:extLst>
          </p:cNvPr>
          <p:cNvSpPr>
            <a:spLocks noGrp="1"/>
          </p:cNvSpPr>
          <p:nvPr>
            <p:ph type="body" idx="1"/>
          </p:nvPr>
        </p:nvSpPr>
        <p:spPr>
          <a:prstGeom prst="rect">
            <a:avLst/>
          </a:prstGeom>
        </p:spPr>
        <p:txBody>
          <a:bodyPr/>
          <a:lstStyle/>
          <a:p>
            <a:pPr marR="0" lvl="0" rtl="0"/>
            <a:r>
              <a:rPr lang="en-US" b="1" i="0" u="none" strike="noStrike" baseline="0" dirty="0">
                <a:latin typeface="Arial" panose="020B0604020202020204" pitchFamily="34" charset="0"/>
              </a:rPr>
              <a:t>Neutral Position and Support</a:t>
            </a:r>
          </a:p>
          <a:p>
            <a:pPr marR="0" lvl="0" rtl="0"/>
            <a:r>
              <a:rPr lang="en-US" b="1" i="0" u="none" strike="noStrike" baseline="0" dirty="0">
                <a:latin typeface="Arial" panose="020B0604020202020204" pitchFamily="34" charset="0"/>
              </a:rPr>
              <a:t>Reach Zone</a:t>
            </a:r>
          </a:p>
          <a:p>
            <a:pPr marR="0" lvl="0" rtl="0"/>
            <a:r>
              <a:rPr lang="en-US" b="1" i="0" u="none" strike="noStrike" baseline="0" dirty="0">
                <a:latin typeface="Arial" panose="020B0604020202020204" pitchFamily="34" charset="0"/>
              </a:rPr>
              <a:t>Power Position</a:t>
            </a:r>
          </a:p>
          <a:p>
            <a:pPr marR="0" lvl="0" rtl="0"/>
            <a:r>
              <a:rPr lang="en-US" b="1" i="0" u="none" strike="noStrike" baseline="0" dirty="0">
                <a:latin typeface="Arial" panose="020B0604020202020204" pitchFamily="34" charset="0"/>
              </a:rPr>
              <a:t>Fatigue Control	</a:t>
            </a:r>
            <a:endParaRPr lang="en-US" dirty="0"/>
          </a:p>
        </p:txBody>
      </p:sp>
      <p:graphicFrame>
        <p:nvGraphicFramePr>
          <p:cNvPr id="5" name="Diagram 4">
            <a:extLst>
              <a:ext uri="{FF2B5EF4-FFF2-40B4-BE49-F238E27FC236}">
                <a16:creationId xmlns:a16="http://schemas.microsoft.com/office/drawing/2014/main" id="{1250CA82-4509-400C-9DA8-3F03FA7871AB}"/>
              </a:ext>
            </a:extLst>
          </p:cNvPr>
          <p:cNvGraphicFramePr/>
          <p:nvPr>
            <p:extLst>
              <p:ext uri="{D42A27DB-BD31-4B8C-83A1-F6EECF244321}">
                <p14:modId xmlns:p14="http://schemas.microsoft.com/office/powerpoint/2010/main" val="3048576592"/>
              </p:ext>
            </p:extLst>
          </p:nvPr>
        </p:nvGraphicFramePr>
        <p:xfrm>
          <a:off x="4724400" y="1349188"/>
          <a:ext cx="7467600" cy="4495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660491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E788-8324-41A4-BF61-218C3F5BB29E}"/>
              </a:ext>
            </a:extLst>
          </p:cNvPr>
          <p:cNvSpPr>
            <a:spLocks noGrp="1"/>
          </p:cNvSpPr>
          <p:nvPr>
            <p:ph type="title"/>
          </p:nvPr>
        </p:nvSpPr>
        <p:spPr/>
        <p:txBody>
          <a:bodyPr/>
          <a:lstStyle/>
          <a:p>
            <a:r>
              <a:rPr lang="en-US" dirty="0"/>
              <a:t>Neutral Position and Support </a:t>
            </a:r>
          </a:p>
        </p:txBody>
      </p:sp>
      <p:sp>
        <p:nvSpPr>
          <p:cNvPr id="3" name="Text Placeholder 2">
            <a:extLst>
              <a:ext uri="{FF2B5EF4-FFF2-40B4-BE49-F238E27FC236}">
                <a16:creationId xmlns:a16="http://schemas.microsoft.com/office/drawing/2014/main" id="{8A6031C3-74D9-4BA4-8867-76ECA09A45F0}"/>
              </a:ext>
            </a:extLst>
          </p:cNvPr>
          <p:cNvSpPr>
            <a:spLocks noGrp="1"/>
          </p:cNvSpPr>
          <p:nvPr>
            <p:ph type="body" idx="1"/>
          </p:nvPr>
        </p:nvSpPr>
        <p:spPr>
          <a:prstGeom prst="rect">
            <a:avLst/>
          </a:prstGeom>
        </p:spPr>
        <p:txBody>
          <a:bodyPr/>
          <a:lstStyle/>
          <a:p>
            <a:pPr marR="0" lvl="0" rtl="0"/>
            <a:r>
              <a:rPr lang="en-US" b="1" i="0" u="none" strike="noStrike" baseline="0" dirty="0">
                <a:latin typeface="Arial" panose="020B0604020202020204" pitchFamily="34" charset="0"/>
              </a:rPr>
              <a:t>Spine and pelvis provide foundation</a:t>
            </a:r>
          </a:p>
          <a:p>
            <a:pPr marR="0" lvl="0" rtl="0"/>
            <a:r>
              <a:rPr lang="en-US" b="1" i="0" u="none" strike="noStrike" baseline="0" dirty="0">
                <a:latin typeface="Arial" panose="020B0604020202020204" pitchFamily="34" charset="0"/>
              </a:rPr>
              <a:t>S-shape configuration</a:t>
            </a:r>
          </a:p>
          <a:p>
            <a:pPr marR="0" lvl="1" rtl="0"/>
            <a:r>
              <a:rPr lang="en-US" b="0" i="0" u="none" strike="noStrike" baseline="0" dirty="0">
                <a:latin typeface="Arial" panose="020B0604020202020204" pitchFamily="34" charset="0"/>
              </a:rPr>
              <a:t>Inner curve in lower back and neck</a:t>
            </a:r>
          </a:p>
          <a:p>
            <a:pPr marR="0" lvl="1" rtl="0"/>
            <a:r>
              <a:rPr lang="en-US" b="0" i="0" u="none" strike="noStrike" baseline="0" dirty="0">
                <a:latin typeface="Arial" panose="020B0604020202020204" pitchFamily="34" charset="0"/>
              </a:rPr>
              <a:t>Outer curve in mid-back area</a:t>
            </a:r>
          </a:p>
          <a:p>
            <a:pPr marR="0" lvl="0" rtl="0"/>
            <a:r>
              <a:rPr lang="en-US" b="1" i="0" u="none" strike="noStrike" baseline="0" dirty="0">
                <a:latin typeface="Arial" panose="020B0604020202020204" pitchFamily="34" charset="0"/>
              </a:rPr>
              <a:t>Why S-shape?</a:t>
            </a:r>
          </a:p>
          <a:p>
            <a:pPr lvl="1"/>
            <a:r>
              <a:rPr lang="en-US" b="0" i="0" u="none" strike="noStrike" baseline="0" dirty="0">
                <a:latin typeface="Arial" panose="020B0604020202020204" pitchFamily="34" charset="0"/>
              </a:rPr>
              <a:t>Think springs! 	</a:t>
            </a:r>
            <a:endParaRPr lang="en-US" dirty="0"/>
          </a:p>
        </p:txBody>
      </p:sp>
      <p:pic>
        <p:nvPicPr>
          <p:cNvPr id="4" name="Picture 3" descr="Spine">
            <a:extLst>
              <a:ext uri="{FF2B5EF4-FFF2-40B4-BE49-F238E27FC236}">
                <a16:creationId xmlns:a16="http://schemas.microsoft.com/office/drawing/2014/main" id="{669FEE03-91F1-468A-93CB-E4CF596E19E6}"/>
              </a:ext>
            </a:extLst>
          </p:cNvPr>
          <p:cNvPicPr>
            <a:picLocks noChangeAspect="1"/>
          </p:cNvPicPr>
          <p:nvPr/>
        </p:nvPicPr>
        <p:blipFill>
          <a:blip r:embed="rId4"/>
          <a:stretch>
            <a:fillRect/>
          </a:stretch>
        </p:blipFill>
        <p:spPr>
          <a:xfrm>
            <a:off x="5943600" y="1152469"/>
            <a:ext cx="1559257" cy="5010259"/>
          </a:xfrm>
          <a:prstGeom prst="rect">
            <a:avLst/>
          </a:prstGeom>
        </p:spPr>
      </p:pic>
      <p:pic>
        <p:nvPicPr>
          <p:cNvPr id="5" name="Picture 4" descr="Spine and springs">
            <a:extLst>
              <a:ext uri="{FF2B5EF4-FFF2-40B4-BE49-F238E27FC236}">
                <a16:creationId xmlns:a16="http://schemas.microsoft.com/office/drawing/2014/main" id="{90DA3BD8-89AF-48E1-A419-982C12BBB320}"/>
              </a:ext>
            </a:extLst>
          </p:cNvPr>
          <p:cNvPicPr>
            <a:picLocks noChangeAspect="1"/>
          </p:cNvPicPr>
          <p:nvPr/>
        </p:nvPicPr>
        <p:blipFill rotWithShape="1">
          <a:blip r:embed="rId5"/>
          <a:srcRect t="5661" r="9692" b="11995"/>
          <a:stretch/>
        </p:blipFill>
        <p:spPr>
          <a:xfrm>
            <a:off x="7696200" y="1413027"/>
            <a:ext cx="4185589" cy="448914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098499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98C1-23F9-4A45-A198-3E23ED1AA6EB}"/>
              </a:ext>
            </a:extLst>
          </p:cNvPr>
          <p:cNvSpPr>
            <a:spLocks noGrp="1"/>
          </p:cNvSpPr>
          <p:nvPr>
            <p:ph type="title"/>
          </p:nvPr>
        </p:nvSpPr>
        <p:spPr/>
        <p:txBody>
          <a:bodyPr/>
          <a:lstStyle/>
          <a:p>
            <a:r>
              <a:rPr lang="en-US" dirty="0"/>
              <a:t>Mid-range of Joint Position</a:t>
            </a:r>
          </a:p>
        </p:txBody>
      </p:sp>
      <p:pic>
        <p:nvPicPr>
          <p:cNvPr id="7" name="Picture Placeholder 6">
            <a:extLst>
              <a:ext uri="{FF2B5EF4-FFF2-40B4-BE49-F238E27FC236}">
                <a16:creationId xmlns:a16="http://schemas.microsoft.com/office/drawing/2014/main" id="{0EA2EED3-933E-408E-A90B-F1EDC2B01981}"/>
              </a:ext>
            </a:extLst>
          </p:cNvPr>
          <p:cNvPicPr>
            <a:picLocks noGrp="1" noChangeAspect="1"/>
          </p:cNvPicPr>
          <p:nvPr>
            <p:ph type="pic" sz="quarter" idx="10"/>
          </p:nvPr>
        </p:nvPicPr>
        <p:blipFill rotWithShape="1">
          <a:blip r:embed="rId4"/>
          <a:srcRect l="3950" r="-237"/>
          <a:stretch/>
        </p:blipFill>
        <p:spPr>
          <a:xfrm>
            <a:off x="6781800" y="990601"/>
            <a:ext cx="2133600" cy="5658678"/>
          </a:xfrm>
          <a:prstGeom prst="rect">
            <a:avLst/>
          </a:prstGeom>
        </p:spPr>
      </p:pic>
      <p:sp>
        <p:nvSpPr>
          <p:cNvPr id="3" name="Text Placeholder 2">
            <a:extLst>
              <a:ext uri="{FF2B5EF4-FFF2-40B4-BE49-F238E27FC236}">
                <a16:creationId xmlns:a16="http://schemas.microsoft.com/office/drawing/2014/main" id="{D31CA285-B7CE-4448-80CC-B0533F7DC3BC}"/>
              </a:ext>
            </a:extLst>
          </p:cNvPr>
          <p:cNvSpPr>
            <a:spLocks noGrp="1"/>
          </p:cNvSpPr>
          <p:nvPr>
            <p:ph type="body" idx="1"/>
          </p:nvPr>
        </p:nvSpPr>
        <p:spPr>
          <a:prstGeom prst="rect">
            <a:avLst/>
          </a:prstGeom>
        </p:spPr>
        <p:txBody>
          <a:bodyPr/>
          <a:lstStyle/>
          <a:p>
            <a:pPr marR="0" lvl="0" rtl="0"/>
            <a:r>
              <a:rPr lang="en-US" b="1" i="0" u="none" strike="noStrike" baseline="0" dirty="0">
                <a:latin typeface="Arial" panose="020B0604020202020204" pitchFamily="34" charset="0"/>
              </a:rPr>
              <a:t>What position of elbow most functional?</a:t>
            </a:r>
          </a:p>
          <a:p>
            <a:pPr marR="0" lvl="1" rtl="0"/>
            <a:r>
              <a:rPr lang="en-US" b="0" i="0" u="none" strike="noStrike" baseline="0" dirty="0">
                <a:latin typeface="Arial" panose="020B0604020202020204" pitchFamily="34" charset="0"/>
              </a:rPr>
              <a:t>With elbow straight or bent all the way?</a:t>
            </a:r>
          </a:p>
          <a:p>
            <a:pPr marR="0" lvl="0" rtl="0"/>
            <a:r>
              <a:rPr lang="en-US" b="1" i="0" u="none" strike="noStrike" baseline="0" dirty="0">
                <a:latin typeface="Arial" panose="020B0604020202020204" pitchFamily="34" charset="0"/>
              </a:rPr>
              <a:t>About 90 degrees of bend</a:t>
            </a:r>
          </a:p>
          <a:p>
            <a:pPr marR="0" lvl="1" rtl="0"/>
            <a:r>
              <a:rPr lang="en-US" b="0" i="0" u="none" strike="noStrike" baseline="0" dirty="0">
                <a:latin typeface="Arial" panose="020B0604020202020204" pitchFamily="34" charset="0"/>
              </a:rPr>
              <a:t>Greatest strength</a:t>
            </a:r>
          </a:p>
          <a:p>
            <a:pPr marR="0" lvl="1" rtl="0"/>
            <a:r>
              <a:rPr lang="en-US" b="0" i="0" u="none" strike="noStrike" baseline="0" dirty="0">
                <a:latin typeface="Arial" panose="020B0604020202020204" pitchFamily="34" charset="0"/>
              </a:rPr>
              <a:t>Protects joint and surrounding soft tissues</a:t>
            </a:r>
          </a:p>
          <a:p>
            <a:pPr marR="0" lvl="0" rtl="0"/>
            <a:r>
              <a:rPr lang="en-US" b="1" i="0" u="none" strike="noStrike" baseline="0" dirty="0">
                <a:latin typeface="Arial" panose="020B0604020202020204" pitchFamily="34" charset="0"/>
              </a:rPr>
              <a:t>Every joint of body has a “mid-range of joint position”</a:t>
            </a:r>
            <a:endParaRPr lang="en-US" dirty="0"/>
          </a:p>
        </p:txBody>
      </p:sp>
    </p:spTree>
    <p:custDataLst>
      <p:tags r:id="rId1"/>
    </p:custDataLst>
    <p:extLst>
      <p:ext uri="{BB962C8B-B14F-4D97-AF65-F5344CB8AC3E}">
        <p14:creationId xmlns:p14="http://schemas.microsoft.com/office/powerpoint/2010/main" val="4224947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D870-092E-461C-9A3E-D2BDEC9AD4D0}"/>
              </a:ext>
            </a:extLst>
          </p:cNvPr>
          <p:cNvSpPr>
            <a:spLocks noGrp="1"/>
          </p:cNvSpPr>
          <p:nvPr>
            <p:ph type="title"/>
          </p:nvPr>
        </p:nvSpPr>
        <p:spPr>
          <a:xfrm>
            <a:off x="812800" y="100584"/>
            <a:ext cx="11303000" cy="503236"/>
          </a:xfrm>
        </p:spPr>
        <p:txBody>
          <a:bodyPr/>
          <a:lstStyle/>
          <a:p>
            <a:r>
              <a:rPr lang="en-US" dirty="0"/>
              <a:t>15 % More in Neutral Position</a:t>
            </a:r>
          </a:p>
        </p:txBody>
      </p:sp>
      <p:pic>
        <p:nvPicPr>
          <p:cNvPr id="9" name="Picture Placeholder 8" descr="Microscope with poor posture">
            <a:extLst>
              <a:ext uri="{FF2B5EF4-FFF2-40B4-BE49-F238E27FC236}">
                <a16:creationId xmlns:a16="http://schemas.microsoft.com/office/drawing/2014/main" id="{C9B9C065-07F2-4B1F-BF1E-9AFC2994BF69}"/>
              </a:ext>
            </a:extLst>
          </p:cNvPr>
          <p:cNvPicPr>
            <a:picLocks noGrp="1" noChangeAspect="1"/>
          </p:cNvPicPr>
          <p:nvPr>
            <p:ph type="pic" sz="quarter" idx="10"/>
          </p:nvPr>
        </p:nvPicPr>
        <p:blipFill rotWithShape="1">
          <a:blip r:embed="rId4"/>
          <a:srcRect l="9447" r="9447"/>
          <a:stretch/>
        </p:blipFill>
        <p:spPr>
          <a:xfrm>
            <a:off x="5257800" y="990600"/>
            <a:ext cx="3200400" cy="4648198"/>
          </a:xfrm>
          <a:prstGeom prst="rect">
            <a:avLst/>
          </a:prstGeom>
          <a:ln>
            <a:noFill/>
          </a:ln>
          <a:effectLst>
            <a:outerShdw blurRad="292100" dist="139700" dir="2700000" algn="tl" rotWithShape="0">
              <a:srgbClr val="333333">
                <a:alpha val="65000"/>
              </a:srgbClr>
            </a:outerShdw>
          </a:effectLst>
        </p:spPr>
      </p:pic>
      <p:pic>
        <p:nvPicPr>
          <p:cNvPr id="10" name="Picture Placeholder 9" descr="Microscope with good posture">
            <a:extLst>
              <a:ext uri="{FF2B5EF4-FFF2-40B4-BE49-F238E27FC236}">
                <a16:creationId xmlns:a16="http://schemas.microsoft.com/office/drawing/2014/main" id="{B3A9FB41-2AEF-468C-BA20-C0AA2C5D01FE}"/>
              </a:ext>
            </a:extLst>
          </p:cNvPr>
          <p:cNvPicPr>
            <a:picLocks noGrp="1" noChangeAspect="1"/>
          </p:cNvPicPr>
          <p:nvPr>
            <p:ph type="pic" sz="quarter" idx="11"/>
          </p:nvPr>
        </p:nvPicPr>
        <p:blipFill rotWithShape="1">
          <a:blip r:embed="rId5"/>
          <a:srcRect l="7013" r="7013"/>
          <a:stretch/>
        </p:blipFill>
        <p:spPr>
          <a:xfrm>
            <a:off x="8686800" y="1000124"/>
            <a:ext cx="3291840" cy="4638674"/>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E28ADE72-ADFB-4258-94B6-D593079B09D5}"/>
              </a:ext>
            </a:extLst>
          </p:cNvPr>
          <p:cNvSpPr>
            <a:spLocks noGrp="1"/>
          </p:cNvSpPr>
          <p:nvPr>
            <p:ph type="body" idx="1"/>
          </p:nvPr>
        </p:nvSpPr>
        <p:spPr/>
        <p:txBody>
          <a:bodyPr/>
          <a:lstStyle/>
          <a:p>
            <a:pPr lvl="0"/>
            <a:r>
              <a:rPr lang="en-US" dirty="0"/>
              <a:t>Can’t spend all time in neutral position</a:t>
            </a:r>
          </a:p>
          <a:p>
            <a:pPr lvl="0"/>
            <a:r>
              <a:rPr lang="en-US" dirty="0"/>
              <a:t>Next time in an out-of-neutral position</a:t>
            </a:r>
          </a:p>
          <a:p>
            <a:pPr lvl="1"/>
            <a:r>
              <a:rPr lang="en-US" dirty="0"/>
              <a:t>Identify why out of neutral</a:t>
            </a:r>
          </a:p>
          <a:p>
            <a:pPr lvl="1"/>
            <a:r>
              <a:rPr lang="en-US" dirty="0"/>
              <a:t>Consider options to improve</a:t>
            </a:r>
          </a:p>
          <a:p>
            <a:pPr lvl="1"/>
            <a:r>
              <a:rPr lang="en-US" dirty="0"/>
              <a:t>15% can make a big difference	</a:t>
            </a:r>
          </a:p>
        </p:txBody>
      </p:sp>
    </p:spTree>
    <p:custDataLst>
      <p:tags r:id="rId1"/>
    </p:custDataLst>
    <p:extLst>
      <p:ext uri="{BB962C8B-B14F-4D97-AF65-F5344CB8AC3E}">
        <p14:creationId xmlns:p14="http://schemas.microsoft.com/office/powerpoint/2010/main" val="1360670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0F43-72AB-450C-9CF7-BFBDF806A417}"/>
              </a:ext>
            </a:extLst>
          </p:cNvPr>
          <p:cNvSpPr>
            <a:spLocks noGrp="1"/>
          </p:cNvSpPr>
          <p:nvPr>
            <p:ph type="title"/>
          </p:nvPr>
        </p:nvSpPr>
        <p:spPr/>
        <p:txBody>
          <a:bodyPr/>
          <a:lstStyle/>
          <a:p>
            <a:r>
              <a:rPr lang="en-US" dirty="0"/>
              <a:t>Reach Zone</a:t>
            </a:r>
          </a:p>
        </p:txBody>
      </p:sp>
      <p:sp>
        <p:nvSpPr>
          <p:cNvPr id="3" name="Text Placeholder 2">
            <a:extLst>
              <a:ext uri="{FF2B5EF4-FFF2-40B4-BE49-F238E27FC236}">
                <a16:creationId xmlns:a16="http://schemas.microsoft.com/office/drawing/2014/main" id="{44F6DCA8-D7AE-41A4-AD2C-68D2F5059729}"/>
              </a:ext>
            </a:extLst>
          </p:cNvPr>
          <p:cNvSpPr>
            <a:spLocks noGrp="1"/>
          </p:cNvSpPr>
          <p:nvPr>
            <p:ph type="body" idx="1"/>
          </p:nvPr>
        </p:nvSpPr>
        <p:spPr>
          <a:prstGeom prst="rect">
            <a:avLst/>
          </a:prstGeom>
        </p:spPr>
        <p:txBody>
          <a:bodyPr/>
          <a:lstStyle/>
          <a:p>
            <a:pPr marR="0" lvl="0" rtl="0"/>
            <a:r>
              <a:rPr lang="en-US" b="1" i="0" u="none" strike="noStrike" baseline="0" dirty="0">
                <a:latin typeface="Arial" panose="020B0604020202020204" pitchFamily="34" charset="0"/>
              </a:rPr>
              <a:t>How long hold 10# load at arm’s length? </a:t>
            </a:r>
          </a:p>
          <a:p>
            <a:pPr marR="0" lvl="1" rtl="0"/>
            <a:r>
              <a:rPr lang="en-US" b="0" i="0" u="none" strike="noStrike" baseline="0" dirty="0">
                <a:latin typeface="Arial" panose="020B0604020202020204" pitchFamily="34" charset="0"/>
              </a:rPr>
              <a:t>Gets heavy quite quickly</a:t>
            </a:r>
          </a:p>
          <a:p>
            <a:pPr marR="0" lvl="1" rtl="0"/>
            <a:r>
              <a:rPr lang="en-US" b="0" i="0" u="none" strike="noStrike" baseline="0" dirty="0">
                <a:latin typeface="Arial" panose="020B0604020202020204" pitchFamily="34" charset="0"/>
              </a:rPr>
              <a:t>Hold as close to your body as you can</a:t>
            </a:r>
          </a:p>
          <a:p>
            <a:pPr marR="0" lvl="0" rtl="0"/>
            <a:r>
              <a:rPr lang="en-US" b="1" i="0" u="none" strike="noStrike" baseline="0" dirty="0">
                <a:latin typeface="Arial" panose="020B0604020202020204" pitchFamily="34" charset="0"/>
              </a:rPr>
              <a:t>Operating range</a:t>
            </a:r>
          </a:p>
          <a:p>
            <a:pPr marR="0" lvl="1" rtl="0"/>
            <a:r>
              <a:rPr lang="en-US" b="0" i="0" u="none" strike="noStrike" baseline="0" dirty="0">
                <a:latin typeface="Arial" panose="020B0604020202020204" pitchFamily="34" charset="0"/>
              </a:rPr>
              <a:t>Determined by arm’s length</a:t>
            </a:r>
          </a:p>
          <a:p>
            <a:pPr marR="0" lvl="1" rtl="0"/>
            <a:r>
              <a:rPr lang="en-US" b="0" i="0" u="none" strike="noStrike" baseline="0" dirty="0">
                <a:latin typeface="Arial" panose="020B0604020202020204" pitchFamily="34" charset="0"/>
              </a:rPr>
              <a:t>Sphere from hip to shoulder level within arm’s reach to the front and side	</a:t>
            </a:r>
            <a:endParaRPr lang="en-US" dirty="0"/>
          </a:p>
        </p:txBody>
      </p:sp>
      <p:pic>
        <p:nvPicPr>
          <p:cNvPr id="4" name="Picture 3" descr="Hold weight at arm's length">
            <a:extLst>
              <a:ext uri="{FF2B5EF4-FFF2-40B4-BE49-F238E27FC236}">
                <a16:creationId xmlns:a16="http://schemas.microsoft.com/office/drawing/2014/main" id="{6CDD650B-98EA-4C7D-837A-A0A75A9BCE7B}"/>
              </a:ext>
            </a:extLst>
          </p:cNvPr>
          <p:cNvPicPr>
            <a:picLocks noChangeAspect="1"/>
          </p:cNvPicPr>
          <p:nvPr/>
        </p:nvPicPr>
        <p:blipFill rotWithShape="1">
          <a:blip r:embed="rId4"/>
          <a:srcRect t="7251"/>
          <a:stretch/>
        </p:blipFill>
        <p:spPr>
          <a:xfrm flipH="1">
            <a:off x="5943600" y="1447799"/>
            <a:ext cx="3765176" cy="1696185"/>
          </a:xfrm>
          <a:prstGeom prst="rect">
            <a:avLst/>
          </a:prstGeom>
        </p:spPr>
      </p:pic>
      <p:pic>
        <p:nvPicPr>
          <p:cNvPr id="5" name="Picture 4" descr="Hold weight close">
            <a:extLst>
              <a:ext uri="{FF2B5EF4-FFF2-40B4-BE49-F238E27FC236}">
                <a16:creationId xmlns:a16="http://schemas.microsoft.com/office/drawing/2014/main" id="{A1FB262E-5106-4856-8196-497550881683}"/>
              </a:ext>
            </a:extLst>
          </p:cNvPr>
          <p:cNvPicPr>
            <a:picLocks noChangeAspect="1"/>
          </p:cNvPicPr>
          <p:nvPr/>
        </p:nvPicPr>
        <p:blipFill rotWithShape="1">
          <a:blip r:embed="rId5"/>
          <a:srcRect t="12881"/>
          <a:stretch/>
        </p:blipFill>
        <p:spPr>
          <a:xfrm flipH="1">
            <a:off x="9372600" y="1295400"/>
            <a:ext cx="2962701" cy="1834854"/>
          </a:xfrm>
          <a:prstGeom prst="rect">
            <a:avLst/>
          </a:prstGeom>
        </p:spPr>
      </p:pic>
      <p:pic>
        <p:nvPicPr>
          <p:cNvPr id="6" name="Picture 5" descr="Reach zones">
            <a:extLst>
              <a:ext uri="{FF2B5EF4-FFF2-40B4-BE49-F238E27FC236}">
                <a16:creationId xmlns:a16="http://schemas.microsoft.com/office/drawing/2014/main" id="{D8B4B74A-BDA7-460C-AC50-2579A1E6DF44}"/>
              </a:ext>
            </a:extLst>
          </p:cNvPr>
          <p:cNvPicPr>
            <a:picLocks noChangeAspect="1"/>
          </p:cNvPicPr>
          <p:nvPr/>
        </p:nvPicPr>
        <p:blipFill>
          <a:blip r:embed="rId6"/>
          <a:stretch>
            <a:fillRect/>
          </a:stretch>
        </p:blipFill>
        <p:spPr>
          <a:xfrm>
            <a:off x="6248400" y="3771780"/>
            <a:ext cx="5562840" cy="2781420"/>
          </a:xfrm>
          <a:prstGeom prst="rect">
            <a:avLst/>
          </a:prstGeom>
        </p:spPr>
      </p:pic>
    </p:spTree>
    <p:custDataLst>
      <p:tags r:id="rId1"/>
    </p:custDataLst>
    <p:extLst>
      <p:ext uri="{BB962C8B-B14F-4D97-AF65-F5344CB8AC3E}">
        <p14:creationId xmlns:p14="http://schemas.microsoft.com/office/powerpoint/2010/main" val="6037485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5C82-238B-4E66-96AE-36640DC1AC33}"/>
              </a:ext>
            </a:extLst>
          </p:cNvPr>
          <p:cNvSpPr>
            <a:spLocks noGrp="1"/>
          </p:cNvSpPr>
          <p:nvPr>
            <p:ph type="title"/>
          </p:nvPr>
        </p:nvSpPr>
        <p:spPr/>
        <p:txBody>
          <a:bodyPr/>
          <a:lstStyle/>
          <a:p>
            <a:r>
              <a:rPr lang="en-US" dirty="0"/>
              <a:t>Never Reach Outside Reach Zone?</a:t>
            </a:r>
          </a:p>
        </p:txBody>
      </p:sp>
      <p:sp>
        <p:nvSpPr>
          <p:cNvPr id="3" name="Text Placeholder 2">
            <a:extLst>
              <a:ext uri="{FF2B5EF4-FFF2-40B4-BE49-F238E27FC236}">
                <a16:creationId xmlns:a16="http://schemas.microsoft.com/office/drawing/2014/main" id="{D825CAD1-695C-47BE-A7C0-7CE53C899ED3}"/>
              </a:ext>
            </a:extLst>
          </p:cNvPr>
          <p:cNvSpPr>
            <a:spLocks noGrp="1"/>
          </p:cNvSpPr>
          <p:nvPr>
            <p:ph type="body" idx="1"/>
          </p:nvPr>
        </p:nvSpPr>
        <p:spPr>
          <a:prstGeom prst="rect">
            <a:avLst/>
          </a:prstGeom>
        </p:spPr>
        <p:txBody>
          <a:bodyPr/>
          <a:lstStyle/>
          <a:p>
            <a:pPr marR="0" lvl="0" rtl="0"/>
            <a:r>
              <a:rPr lang="en-US" b="1" i="0" u="none" strike="noStrike" baseline="0" dirty="0">
                <a:latin typeface="Arial" panose="020B0604020202020204" pitchFamily="34" charset="0"/>
              </a:rPr>
              <a:t>Of course, the answer is NO!</a:t>
            </a:r>
          </a:p>
          <a:p>
            <a:pPr marR="0" lvl="0" rtl="0"/>
            <a:r>
              <a:rPr lang="en-US" b="1" i="0" u="none" strike="noStrike" baseline="0" dirty="0">
                <a:latin typeface="Arial" panose="020B0604020202020204" pitchFamily="34" charset="0"/>
              </a:rPr>
              <a:t>Find yourself</a:t>
            </a:r>
          </a:p>
          <a:p>
            <a:pPr marR="0" lvl="1" rtl="0"/>
            <a:r>
              <a:rPr lang="en-US" b="0" i="0" u="none" strike="noStrike" baseline="0" dirty="0">
                <a:latin typeface="Arial" panose="020B0604020202020204" pitchFamily="34" charset="0"/>
              </a:rPr>
              <a:t>Reaching way outside reach zone</a:t>
            </a:r>
          </a:p>
          <a:p>
            <a:pPr marR="0" lvl="1" rtl="0"/>
            <a:r>
              <a:rPr lang="en-US" b="0" i="0" u="none" strike="noStrike" baseline="0" dirty="0">
                <a:latin typeface="Arial" panose="020B0604020202020204" pitchFamily="34" charset="0"/>
              </a:rPr>
              <a:t>Heavy load</a:t>
            </a:r>
          </a:p>
          <a:p>
            <a:pPr marR="0" lvl="1" rtl="0"/>
            <a:r>
              <a:rPr lang="en-US" b="0" i="0" u="none" strike="noStrike" baseline="0" dirty="0">
                <a:latin typeface="Arial" panose="020B0604020202020204" pitchFamily="34" charset="0"/>
              </a:rPr>
              <a:t>Awkward position</a:t>
            </a:r>
          </a:p>
          <a:p>
            <a:pPr marR="0" lvl="0" rtl="0"/>
            <a:r>
              <a:rPr lang="en-US" b="1" i="0" u="none" strike="noStrike" baseline="0" dirty="0">
                <a:latin typeface="Arial" panose="020B0604020202020204" pitchFamily="34" charset="0"/>
              </a:rPr>
              <a:t>Set up to work within your Reach Zone	</a:t>
            </a:r>
            <a:endParaRPr lang="en-US" dirty="0"/>
          </a:p>
        </p:txBody>
      </p:sp>
      <p:pic>
        <p:nvPicPr>
          <p:cNvPr id="4" name="Picture 3">
            <a:extLst>
              <a:ext uri="{FF2B5EF4-FFF2-40B4-BE49-F238E27FC236}">
                <a16:creationId xmlns:a16="http://schemas.microsoft.com/office/drawing/2014/main" id="{64EE4AAD-168C-4D27-96DF-D30999D53EFA}"/>
              </a:ext>
            </a:extLst>
          </p:cNvPr>
          <p:cNvPicPr>
            <a:picLocks noChangeAspect="1"/>
          </p:cNvPicPr>
          <p:nvPr/>
        </p:nvPicPr>
        <p:blipFill rotWithShape="1">
          <a:blip r:embed="rId4"/>
          <a:srcRect l="8788"/>
          <a:stretch/>
        </p:blipFill>
        <p:spPr>
          <a:xfrm>
            <a:off x="6719248" y="1061112"/>
            <a:ext cx="5278968" cy="4343400"/>
          </a:xfrm>
          <a:prstGeom prst="rect">
            <a:avLst/>
          </a:prstGeom>
          <a:ln>
            <a:noFill/>
          </a:ln>
          <a:effectLst>
            <a:outerShdw blurRad="292100" dist="139700" dir="2700000" algn="tl" rotWithShape="0">
              <a:srgbClr val="333333">
                <a:alpha val="65000"/>
              </a:srgbClr>
            </a:outerShdw>
          </a:effectLst>
        </p:spPr>
      </p:pic>
      <p:pic>
        <p:nvPicPr>
          <p:cNvPr id="6" name="Picture 5" descr="Reaching high at lab bench">
            <a:extLst>
              <a:ext uri="{FF2B5EF4-FFF2-40B4-BE49-F238E27FC236}">
                <a16:creationId xmlns:a16="http://schemas.microsoft.com/office/drawing/2014/main" id="{25309E0C-A318-4D70-B171-4020C302B9B7}"/>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7017699" y="1136066"/>
            <a:ext cx="4357268" cy="4357268"/>
          </a:xfrm>
          <a:prstGeom prst="rect">
            <a:avLst/>
          </a:prstGeom>
        </p:spPr>
      </p:pic>
    </p:spTree>
    <p:custDataLst>
      <p:tags r:id="rId1"/>
    </p:custDataLst>
    <p:extLst>
      <p:ext uri="{BB962C8B-B14F-4D97-AF65-F5344CB8AC3E}">
        <p14:creationId xmlns:p14="http://schemas.microsoft.com/office/powerpoint/2010/main" val="1268106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5F02-674C-44BE-9502-ED48490A175F}"/>
              </a:ext>
            </a:extLst>
          </p:cNvPr>
          <p:cNvSpPr>
            <a:spLocks noGrp="1"/>
          </p:cNvSpPr>
          <p:nvPr>
            <p:ph type="title"/>
          </p:nvPr>
        </p:nvSpPr>
        <p:spPr>
          <a:xfrm>
            <a:off x="812800" y="100584"/>
            <a:ext cx="11303000" cy="503236"/>
          </a:xfrm>
        </p:spPr>
        <p:txBody>
          <a:bodyPr/>
          <a:lstStyle/>
          <a:p>
            <a:r>
              <a:rPr lang="en-US" dirty="0"/>
              <a:t>Power Position</a:t>
            </a:r>
          </a:p>
        </p:txBody>
      </p:sp>
      <p:pic>
        <p:nvPicPr>
          <p:cNvPr id="9" name="Picture Placeholder 8" descr="Power position lifting box">
            <a:extLst>
              <a:ext uri="{FF2B5EF4-FFF2-40B4-BE49-F238E27FC236}">
                <a16:creationId xmlns:a16="http://schemas.microsoft.com/office/drawing/2014/main" id="{B9E05137-5AF9-4AB3-B325-D5EF3A1D9586}"/>
              </a:ext>
            </a:extLst>
          </p:cNvPr>
          <p:cNvPicPr>
            <a:picLocks noGrp="1" noChangeAspect="1"/>
          </p:cNvPicPr>
          <p:nvPr>
            <p:ph type="pic" sz="quarter" idx="10"/>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15295" b="15295"/>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C96C07D4-8616-413A-823B-9A0EFC719AF7}"/>
              </a:ext>
            </a:extLst>
          </p:cNvPr>
          <p:cNvSpPr>
            <a:spLocks noGrp="1"/>
          </p:cNvSpPr>
          <p:nvPr>
            <p:ph type="body" idx="1"/>
          </p:nvPr>
        </p:nvSpPr>
        <p:spPr/>
        <p:txBody>
          <a:bodyPr/>
          <a:lstStyle/>
          <a:p>
            <a:pPr lvl="0"/>
            <a:r>
              <a:rPr lang="en-US" dirty="0"/>
              <a:t>Lift or move supplies, containers and equipment?</a:t>
            </a:r>
          </a:p>
          <a:p>
            <a:pPr lvl="0"/>
            <a:r>
              <a:rPr lang="en-US" dirty="0"/>
              <a:t>Neutral Position best position?</a:t>
            </a:r>
          </a:p>
          <a:p>
            <a:pPr lvl="1"/>
            <a:r>
              <a:rPr lang="en-US" dirty="0"/>
              <a:t>As it turns out – it’s not</a:t>
            </a:r>
          </a:p>
          <a:p>
            <a:pPr lvl="0"/>
            <a:r>
              <a:rPr lang="en-US" dirty="0"/>
              <a:t>Power Position is better	</a:t>
            </a:r>
          </a:p>
        </p:txBody>
      </p:sp>
    </p:spTree>
    <p:custDataLst>
      <p:tags r:id="rId1"/>
    </p:custDataLst>
    <p:extLst>
      <p:ext uri="{BB962C8B-B14F-4D97-AF65-F5344CB8AC3E}">
        <p14:creationId xmlns:p14="http://schemas.microsoft.com/office/powerpoint/2010/main" val="1683609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5065AA0-0B99-4A1D-8FBA-1AACA8718F1E}"/>
              </a:ext>
            </a:extLst>
          </p:cNvPr>
          <p:cNvSpPr>
            <a:spLocks noGrp="1"/>
          </p:cNvSpPr>
          <p:nvPr>
            <p:ph type="title"/>
          </p:nvPr>
        </p:nvSpPr>
        <p:spPr/>
        <p:txBody>
          <a:bodyPr/>
          <a:lstStyle/>
          <a:p>
            <a:r>
              <a:rPr lang="en-US" dirty="0"/>
              <a:t>Instructor Background/Experience</a:t>
            </a:r>
          </a:p>
        </p:txBody>
      </p:sp>
      <p:sp>
        <p:nvSpPr>
          <p:cNvPr id="2" name="Text Placeholder 1">
            <a:extLst>
              <a:ext uri="{FF2B5EF4-FFF2-40B4-BE49-F238E27FC236}">
                <a16:creationId xmlns:a16="http://schemas.microsoft.com/office/drawing/2014/main" id="{3750042C-A69F-4D9B-9B71-A52664034C58}"/>
              </a:ext>
            </a:extLst>
          </p:cNvPr>
          <p:cNvSpPr>
            <a:spLocks noGrp="1"/>
          </p:cNvSpPr>
          <p:nvPr>
            <p:ph type="body" idx="1"/>
          </p:nvPr>
        </p:nvSpPr>
        <p:spPr>
          <a:xfrm>
            <a:off x="817033" y="990601"/>
            <a:ext cx="6955367" cy="4648199"/>
          </a:xfrm>
        </p:spPr>
        <p:txBody>
          <a:bodyPr/>
          <a:lstStyle/>
          <a:p>
            <a:r>
              <a:rPr lang="en-US" sz="2000" dirty="0"/>
              <a:t>Mark A. Anderson, MA, PT, CPE</a:t>
            </a:r>
          </a:p>
          <a:p>
            <a:pPr lvl="1"/>
            <a:r>
              <a:rPr lang="en-US" sz="2000" dirty="0"/>
              <a:t>Founder of Minneapolis, Minnesota based ErgoSystems Consulting, LLC</a:t>
            </a:r>
          </a:p>
          <a:p>
            <a:pPr lvl="1"/>
            <a:r>
              <a:rPr lang="en-US" sz="2000" dirty="0"/>
              <a:t>Industrial Rehabilitation clinical practice in mid 1980’s led to interest in ergonomics</a:t>
            </a:r>
          </a:p>
          <a:p>
            <a:pPr lvl="1"/>
            <a:r>
              <a:rPr lang="en-US" sz="2000" dirty="0"/>
              <a:t>Since 1993 certified by Board of Certification in Professional Ergonomics as Certified Professional Ergonomist (</a:t>
            </a:r>
            <a:r>
              <a:rPr lang="en-US" sz="2000" dirty="0">
                <a:hlinkClick r:id="rId4"/>
              </a:rPr>
              <a:t>www.bcpe.com</a:t>
            </a:r>
            <a:r>
              <a:rPr lang="en-US" sz="2000" dirty="0"/>
              <a:t>)</a:t>
            </a:r>
          </a:p>
          <a:p>
            <a:pPr lvl="1"/>
            <a:r>
              <a:rPr lang="en-US" sz="2000" dirty="0"/>
              <a:t>Consulted in ergonomics for over 30 years</a:t>
            </a:r>
          </a:p>
          <a:p>
            <a:pPr lvl="1"/>
            <a:r>
              <a:rPr lang="en-US" sz="2000" dirty="0"/>
              <a:t>Education</a:t>
            </a:r>
          </a:p>
          <a:p>
            <a:pPr lvl="2"/>
            <a:r>
              <a:rPr lang="en-US" sz="1800" dirty="0"/>
              <a:t>Bachelor of Science Degree from University of North Dakota Physical Therapy program</a:t>
            </a:r>
          </a:p>
          <a:p>
            <a:pPr lvl="2"/>
            <a:r>
              <a:rPr lang="en-US" sz="1800" dirty="0"/>
              <a:t>Master of Arts Degree in Physical Therapy from the University of Iowa</a:t>
            </a:r>
          </a:p>
          <a:p>
            <a:endParaRPr lang="en-US" sz="2000" dirty="0"/>
          </a:p>
        </p:txBody>
      </p:sp>
      <p:pic>
        <p:nvPicPr>
          <p:cNvPr id="13" name="Picture Placeholder 12" descr="A picture containing person, wall, person, indoor&#10;&#10;Description automatically generated">
            <a:extLst>
              <a:ext uri="{FF2B5EF4-FFF2-40B4-BE49-F238E27FC236}">
                <a16:creationId xmlns:a16="http://schemas.microsoft.com/office/drawing/2014/main" id="{73BBB52B-F898-43CA-A786-CAF718BE45BD}"/>
              </a:ext>
            </a:extLst>
          </p:cNvPr>
          <p:cNvPicPr>
            <a:picLocks noGrp="1" noChangeAspect="1"/>
          </p:cNvPicPr>
          <p:nvPr>
            <p:ph type="pic" sz="quarter" idx="10"/>
          </p:nvPr>
        </p:nvPicPr>
        <p:blipFill rotWithShape="1">
          <a:blip r:embed="rId5"/>
          <a:srcRect l="-15554" r="-15554"/>
          <a:stretch/>
        </p:blipFill>
        <p:spPr>
          <a:xfrm>
            <a:off x="7508358" y="1295400"/>
            <a:ext cx="4607442" cy="38100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7136741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97EB3-7943-4392-A653-188406D5CAD8}"/>
              </a:ext>
            </a:extLst>
          </p:cNvPr>
          <p:cNvSpPr>
            <a:spLocks noGrp="1"/>
          </p:cNvSpPr>
          <p:nvPr>
            <p:ph type="title"/>
          </p:nvPr>
        </p:nvSpPr>
        <p:spPr>
          <a:xfrm>
            <a:off x="812800" y="100584"/>
            <a:ext cx="11303000" cy="503236"/>
          </a:xfrm>
        </p:spPr>
        <p:txBody>
          <a:bodyPr/>
          <a:lstStyle/>
          <a:p>
            <a:r>
              <a:rPr lang="en-US" dirty="0"/>
              <a:t>Power Position </a:t>
            </a:r>
          </a:p>
        </p:txBody>
      </p:sp>
      <p:pic>
        <p:nvPicPr>
          <p:cNvPr id="10" name="Picture Placeholder 9" descr="Power position front view">
            <a:extLst>
              <a:ext uri="{FF2B5EF4-FFF2-40B4-BE49-F238E27FC236}">
                <a16:creationId xmlns:a16="http://schemas.microsoft.com/office/drawing/2014/main" id="{085B2DF3-C05B-4FA6-8F12-9CEE592102F3}"/>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9365" r="-9365"/>
          <a:stretch/>
        </p:blipFill>
        <p:spPr>
          <a:xfrm>
            <a:off x="4933198" y="1127019"/>
            <a:ext cx="3649693" cy="5300744"/>
          </a:xfrm>
          <a:prstGeom prst="rect">
            <a:avLst/>
          </a:prstGeom>
          <a:ln>
            <a:noFill/>
          </a:ln>
          <a:effectLst>
            <a:outerShdw blurRad="292100" dist="139700" dir="2700000" algn="tl" rotWithShape="0">
              <a:srgbClr val="333333">
                <a:alpha val="65000"/>
              </a:srgbClr>
            </a:outerShdw>
          </a:effectLst>
        </p:spPr>
      </p:pic>
      <p:pic>
        <p:nvPicPr>
          <p:cNvPr id="11" name="Picture Placeholder 10" descr="Power position side view">
            <a:extLst>
              <a:ext uri="{FF2B5EF4-FFF2-40B4-BE49-F238E27FC236}">
                <a16:creationId xmlns:a16="http://schemas.microsoft.com/office/drawing/2014/main" id="{C59983A1-A915-44E0-B038-99AC7430E627}"/>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14054" r="-14054"/>
          <a:stretch/>
        </p:blipFill>
        <p:spPr>
          <a:xfrm>
            <a:off x="8229600" y="1127019"/>
            <a:ext cx="3764374" cy="530352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5191E6CB-B308-4C20-AFCA-E0DDF88888FF}"/>
              </a:ext>
            </a:extLst>
          </p:cNvPr>
          <p:cNvSpPr>
            <a:spLocks noGrp="1"/>
          </p:cNvSpPr>
          <p:nvPr>
            <p:ph type="body" idx="1"/>
          </p:nvPr>
        </p:nvSpPr>
        <p:spPr/>
        <p:txBody>
          <a:bodyPr/>
          <a:lstStyle/>
          <a:p>
            <a:pPr lvl="0"/>
            <a:r>
              <a:rPr lang="en-US" dirty="0"/>
              <a:t>Feet shoulder width or slightly wider</a:t>
            </a:r>
          </a:p>
          <a:p>
            <a:pPr lvl="0"/>
            <a:r>
              <a:rPr lang="en-US" dirty="0"/>
              <a:t>Good footing so you don’t slip</a:t>
            </a:r>
          </a:p>
          <a:p>
            <a:pPr lvl="0"/>
            <a:r>
              <a:rPr lang="en-US" dirty="0"/>
              <a:t>Spine maintained in neutral</a:t>
            </a:r>
          </a:p>
          <a:p>
            <a:pPr lvl="0"/>
            <a:r>
              <a:rPr lang="en-US" dirty="0"/>
              <a:t>Hips and knees bent slightly</a:t>
            </a:r>
          </a:p>
          <a:p>
            <a:pPr lvl="0"/>
            <a:r>
              <a:rPr lang="en-US" dirty="0"/>
              <a:t>Head and shoulders upright	</a:t>
            </a:r>
          </a:p>
        </p:txBody>
      </p:sp>
    </p:spTree>
    <p:custDataLst>
      <p:tags r:id="rId1"/>
    </p:custDataLst>
    <p:extLst>
      <p:ext uri="{BB962C8B-B14F-4D97-AF65-F5344CB8AC3E}">
        <p14:creationId xmlns:p14="http://schemas.microsoft.com/office/powerpoint/2010/main" val="1185663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C83A1-6FB3-47F9-ACA4-3C3B2EAFDF81}"/>
              </a:ext>
            </a:extLst>
          </p:cNvPr>
          <p:cNvSpPr>
            <a:spLocks noGrp="1"/>
          </p:cNvSpPr>
          <p:nvPr>
            <p:ph type="title"/>
          </p:nvPr>
        </p:nvSpPr>
        <p:spPr>
          <a:xfrm>
            <a:off x="812800" y="100584"/>
            <a:ext cx="11303000" cy="503236"/>
          </a:xfrm>
        </p:spPr>
        <p:txBody>
          <a:bodyPr/>
          <a:lstStyle/>
          <a:p>
            <a:r>
              <a:rPr lang="en-US" dirty="0"/>
              <a:t>“Ready” Position in Sports</a:t>
            </a:r>
          </a:p>
        </p:txBody>
      </p:sp>
      <p:pic>
        <p:nvPicPr>
          <p:cNvPr id="11" name="Picture Placeholder 10" descr="A person holding a racket on a court&#10;&#10;">
            <a:extLst>
              <a:ext uri="{FF2B5EF4-FFF2-40B4-BE49-F238E27FC236}">
                <a16:creationId xmlns:a16="http://schemas.microsoft.com/office/drawing/2014/main" id="{55F41E7B-8975-4D54-A6DD-F5DF35A68376}"/>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5914" r="15914"/>
          <a:stretch/>
        </p:blipFill>
        <p:spPr>
          <a:xfrm>
            <a:off x="4495800" y="1000124"/>
            <a:ext cx="2377440" cy="4648198"/>
          </a:xfrm>
          <a:prstGeom prst="rect">
            <a:avLst/>
          </a:prstGeom>
          <a:ln>
            <a:noFill/>
          </a:ln>
          <a:effectLst>
            <a:outerShdw blurRad="292100" dist="139700" dir="2700000" algn="tl" rotWithShape="0">
              <a:srgbClr val="333333">
                <a:alpha val="65000"/>
              </a:srgbClr>
            </a:outerShdw>
          </a:effectLst>
        </p:spPr>
      </p:pic>
      <p:pic>
        <p:nvPicPr>
          <p:cNvPr id="15" name="Picture Placeholder 14">
            <a:extLst>
              <a:ext uri="{FF2B5EF4-FFF2-40B4-BE49-F238E27FC236}">
                <a16:creationId xmlns:a16="http://schemas.microsoft.com/office/drawing/2014/main" id="{B3809F4A-1C13-458B-8C42-604CA3FEA972}"/>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7278" r="7278"/>
          <a:stretch/>
        </p:blipFill>
        <p:spPr>
          <a:xfrm>
            <a:off x="7071360" y="1009648"/>
            <a:ext cx="2377440" cy="4638674"/>
          </a:xfrm>
          <a:prstGeom prst="rect">
            <a:avLst/>
          </a:prstGeom>
          <a:ln>
            <a:noFill/>
          </a:ln>
          <a:effectLst>
            <a:outerShdw blurRad="292100" dist="139700" dir="2700000" algn="tl" rotWithShape="0">
              <a:srgbClr val="333333">
                <a:alpha val="65000"/>
              </a:srgbClr>
            </a:outerShdw>
          </a:effectLst>
        </p:spPr>
      </p:pic>
      <p:pic>
        <p:nvPicPr>
          <p:cNvPr id="16" name="Picture Placeholder 15" descr="Getting a drink at water fountain with power position">
            <a:extLst>
              <a:ext uri="{FF2B5EF4-FFF2-40B4-BE49-F238E27FC236}">
                <a16:creationId xmlns:a16="http://schemas.microsoft.com/office/drawing/2014/main" id="{234764A5-44CE-4D68-814F-8892C3B017BE}"/>
              </a:ext>
            </a:extLst>
          </p:cNvPr>
          <p:cNvPicPr>
            <a:picLocks noGrp="1" noChangeAspect="1"/>
          </p:cNvPicPr>
          <p:nvPr>
            <p:ph type="pic" sz="quarter" idx="12"/>
          </p:nvPr>
        </p:nvPicPr>
        <p:blipFill rotWithShape="1">
          <a:blip r:embed="rId6">
            <a:extLst>
              <a:ext uri="{28A0092B-C50C-407E-A947-70E740481C1C}">
                <a14:useLocalDpi xmlns:a14="http://schemas.microsoft.com/office/drawing/2010/main" val="0"/>
              </a:ext>
            </a:extLst>
          </a:blip>
          <a:srcRect l="5834" r="5834"/>
          <a:stretch/>
        </p:blipFill>
        <p:spPr>
          <a:xfrm>
            <a:off x="9646920" y="990601"/>
            <a:ext cx="2377440" cy="4638674"/>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7BE22801-5603-4E9E-B7C4-E98B712119A5}"/>
              </a:ext>
            </a:extLst>
          </p:cNvPr>
          <p:cNvSpPr>
            <a:spLocks noGrp="1"/>
          </p:cNvSpPr>
          <p:nvPr>
            <p:ph type="body" idx="1"/>
          </p:nvPr>
        </p:nvSpPr>
        <p:spPr/>
        <p:txBody>
          <a:bodyPr/>
          <a:lstStyle/>
          <a:p>
            <a:pPr lvl="0"/>
            <a:r>
              <a:rPr lang="en-US" dirty="0"/>
              <a:t>Ready position in sports</a:t>
            </a:r>
          </a:p>
          <a:p>
            <a:pPr lvl="0"/>
            <a:r>
              <a:rPr lang="en-US" dirty="0"/>
              <a:t>Use Power Position</a:t>
            </a:r>
          </a:p>
          <a:p>
            <a:pPr lvl="1"/>
            <a:r>
              <a:rPr lang="en-US" dirty="0"/>
              <a:t>Lifting materials</a:t>
            </a:r>
          </a:p>
          <a:p>
            <a:pPr lvl="1"/>
            <a:r>
              <a:rPr lang="en-US" dirty="0"/>
              <a:t>Using tools and equipment</a:t>
            </a:r>
          </a:p>
          <a:p>
            <a:pPr lvl="1"/>
            <a:r>
              <a:rPr lang="en-US" dirty="0"/>
              <a:t>Setting up the work area</a:t>
            </a:r>
          </a:p>
          <a:p>
            <a:pPr lvl="0"/>
            <a:r>
              <a:rPr lang="en-US" dirty="0"/>
              <a:t>Water fountain</a:t>
            </a:r>
          </a:p>
          <a:p>
            <a:pPr lvl="1"/>
            <a:r>
              <a:rPr lang="en-US" dirty="0"/>
              <a:t>Give it a try!	</a:t>
            </a:r>
          </a:p>
        </p:txBody>
      </p:sp>
      <p:pic>
        <p:nvPicPr>
          <p:cNvPr id="7" name="Picture 6" descr="Getting a drink at water fountain">
            <a:extLst>
              <a:ext uri="{FF2B5EF4-FFF2-40B4-BE49-F238E27FC236}">
                <a16:creationId xmlns:a16="http://schemas.microsoft.com/office/drawing/2014/main" id="{BB33EA6C-6D8F-4C66-A345-05F9C33D2D05}"/>
              </a:ext>
            </a:extLst>
          </p:cNvPr>
          <p:cNvPicPr>
            <a:picLocks noChangeAspect="1"/>
          </p:cNvPicPr>
          <p:nvPr/>
        </p:nvPicPr>
        <p:blipFill>
          <a:blip r:embed="rId7">
            <a:alphaModFix amt="50000"/>
          </a:blip>
          <a:stretch>
            <a:fillRect/>
          </a:stretch>
        </p:blipFill>
        <p:spPr>
          <a:xfrm>
            <a:off x="7167976" y="2230059"/>
            <a:ext cx="2159760" cy="215975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285276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48893-5DE8-46E6-9D46-7968FDDA46FF}"/>
              </a:ext>
            </a:extLst>
          </p:cNvPr>
          <p:cNvSpPr>
            <a:spLocks noGrp="1"/>
          </p:cNvSpPr>
          <p:nvPr>
            <p:ph type="title"/>
          </p:nvPr>
        </p:nvSpPr>
        <p:spPr>
          <a:xfrm>
            <a:off x="812800" y="100584"/>
            <a:ext cx="11303000" cy="503236"/>
          </a:xfrm>
        </p:spPr>
        <p:txBody>
          <a:bodyPr/>
          <a:lstStyle/>
          <a:p>
            <a:r>
              <a:rPr lang="en-US" dirty="0"/>
              <a:t>Fatigue Control</a:t>
            </a:r>
          </a:p>
        </p:txBody>
      </p:sp>
      <p:pic>
        <p:nvPicPr>
          <p:cNvPr id="7" name="Picture Placeholder 6" descr="Working at a hood">
            <a:extLst>
              <a:ext uri="{FF2B5EF4-FFF2-40B4-BE49-F238E27FC236}">
                <a16:creationId xmlns:a16="http://schemas.microsoft.com/office/drawing/2014/main" id="{E259B72A-27A8-4204-9877-E83CE8CAFE07}"/>
              </a:ext>
            </a:extLst>
          </p:cNvPr>
          <p:cNvPicPr>
            <a:picLocks noGrp="1" noChangeAspect="1"/>
          </p:cNvPicPr>
          <p:nvPr>
            <p:ph type="pic" sz="quarter" idx="10"/>
          </p:nvPr>
        </p:nvPicPr>
        <p:blipFill rotWithShape="1">
          <a:blip r:embed="rId4"/>
          <a:srcRect l="3279" r="3279"/>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D7A5CF07-05AD-4FC5-B837-F930E502ECB1}"/>
              </a:ext>
            </a:extLst>
          </p:cNvPr>
          <p:cNvSpPr>
            <a:spLocks noGrp="1"/>
          </p:cNvSpPr>
          <p:nvPr>
            <p:ph type="body" idx="1"/>
          </p:nvPr>
        </p:nvSpPr>
        <p:spPr>
          <a:xfrm>
            <a:off x="817033" y="990601"/>
            <a:ext cx="5278967" cy="4648199"/>
          </a:xfrm>
        </p:spPr>
        <p:txBody>
          <a:bodyPr/>
          <a:lstStyle/>
          <a:p>
            <a:pPr lvl="0"/>
            <a:r>
              <a:rPr lang="en-US" dirty="0"/>
              <a:t>“Control” and not “Eliminate” </a:t>
            </a:r>
          </a:p>
          <a:p>
            <a:pPr lvl="0"/>
            <a:r>
              <a:rPr lang="en-US" dirty="0"/>
              <a:t>Physical fatigue is normal occurrence</a:t>
            </a:r>
          </a:p>
          <a:p>
            <a:pPr lvl="1"/>
            <a:r>
              <a:rPr lang="en-US" dirty="0"/>
              <a:t>Not possible to eliminate fatigue</a:t>
            </a:r>
          </a:p>
          <a:p>
            <a:pPr lvl="0"/>
            <a:r>
              <a:rPr lang="en-US" dirty="0"/>
              <a:t>For overall health and wellness</a:t>
            </a:r>
          </a:p>
          <a:p>
            <a:pPr lvl="1"/>
            <a:r>
              <a:rPr lang="en-US" dirty="0"/>
              <a:t>Recover from fatigue through appropriate rest, hydration and nutrition	</a:t>
            </a:r>
          </a:p>
        </p:txBody>
      </p:sp>
    </p:spTree>
    <p:custDataLst>
      <p:tags r:id="rId1"/>
    </p:custDataLst>
    <p:extLst>
      <p:ext uri="{BB962C8B-B14F-4D97-AF65-F5344CB8AC3E}">
        <p14:creationId xmlns:p14="http://schemas.microsoft.com/office/powerpoint/2010/main" val="2218738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8C67-847A-4BA1-9654-FB1B0E3F1F3C}"/>
              </a:ext>
            </a:extLst>
          </p:cNvPr>
          <p:cNvSpPr>
            <a:spLocks noGrp="1"/>
          </p:cNvSpPr>
          <p:nvPr>
            <p:ph type="title"/>
          </p:nvPr>
        </p:nvSpPr>
        <p:spPr>
          <a:xfrm>
            <a:off x="812800" y="100584"/>
            <a:ext cx="11303000" cy="503236"/>
          </a:xfrm>
        </p:spPr>
        <p:txBody>
          <a:bodyPr/>
          <a:lstStyle/>
          <a:p>
            <a:r>
              <a:rPr lang="en-US" dirty="0"/>
              <a:t>Recognize Fatigue?</a:t>
            </a:r>
          </a:p>
        </p:txBody>
      </p:sp>
      <p:pic>
        <p:nvPicPr>
          <p:cNvPr id="10" name="Picture Placeholder 9" descr="Manual single pipette">
            <a:extLst>
              <a:ext uri="{FF2B5EF4-FFF2-40B4-BE49-F238E27FC236}">
                <a16:creationId xmlns:a16="http://schemas.microsoft.com/office/drawing/2014/main" id="{373A9469-3EBD-41FF-9E01-2F85FBDEF6E5}"/>
              </a:ext>
            </a:extLst>
          </p:cNvPr>
          <p:cNvPicPr>
            <a:picLocks noGrp="1" noChangeAspect="1"/>
          </p:cNvPicPr>
          <p:nvPr>
            <p:ph type="pic" sz="quarter" idx="10"/>
          </p:nvPr>
        </p:nvPicPr>
        <p:blipFill rotWithShape="1">
          <a:blip r:embed="rId4"/>
          <a:srcRect l="3365" r="3365"/>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701B506D-1ECC-4DE1-B5E4-DE8F08147C46}"/>
              </a:ext>
            </a:extLst>
          </p:cNvPr>
          <p:cNvSpPr>
            <a:spLocks noGrp="1"/>
          </p:cNvSpPr>
          <p:nvPr>
            <p:ph type="body" idx="1"/>
          </p:nvPr>
        </p:nvSpPr>
        <p:spPr>
          <a:xfrm>
            <a:off x="817033" y="990601"/>
            <a:ext cx="5278967" cy="4648199"/>
          </a:xfrm>
        </p:spPr>
        <p:txBody>
          <a:bodyPr/>
          <a:lstStyle/>
          <a:p>
            <a:pPr lvl="0"/>
            <a:r>
              <a:rPr lang="en-US" dirty="0"/>
              <a:t>Physical and/or repetitive tasks</a:t>
            </a:r>
          </a:p>
          <a:p>
            <a:pPr lvl="1"/>
            <a:r>
              <a:rPr lang="en-US" dirty="0"/>
              <a:t>Muscle tiredness</a:t>
            </a:r>
          </a:p>
          <a:p>
            <a:pPr lvl="1"/>
            <a:r>
              <a:rPr lang="en-US" dirty="0"/>
              <a:t>Decrease in general physical strength and coordination</a:t>
            </a:r>
          </a:p>
          <a:p>
            <a:pPr lvl="1"/>
            <a:r>
              <a:rPr lang="en-US" dirty="0"/>
              <a:t>More prone to making mistakes</a:t>
            </a:r>
          </a:p>
          <a:p>
            <a:pPr lvl="1"/>
            <a:r>
              <a:rPr lang="en-US" dirty="0"/>
              <a:t>More likely to experience injuries	</a:t>
            </a:r>
          </a:p>
        </p:txBody>
      </p:sp>
    </p:spTree>
    <p:custDataLst>
      <p:tags r:id="rId1"/>
    </p:custDataLst>
    <p:extLst>
      <p:ext uri="{BB962C8B-B14F-4D97-AF65-F5344CB8AC3E}">
        <p14:creationId xmlns:p14="http://schemas.microsoft.com/office/powerpoint/2010/main" val="1641019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79A7-4967-429F-9829-B2A0B878128B}"/>
              </a:ext>
            </a:extLst>
          </p:cNvPr>
          <p:cNvSpPr>
            <a:spLocks noGrp="1"/>
          </p:cNvSpPr>
          <p:nvPr>
            <p:ph type="title"/>
          </p:nvPr>
        </p:nvSpPr>
        <p:spPr>
          <a:xfrm>
            <a:off x="812800" y="100584"/>
            <a:ext cx="11303000" cy="503236"/>
          </a:xfrm>
        </p:spPr>
        <p:txBody>
          <a:bodyPr/>
          <a:lstStyle/>
          <a:p>
            <a:r>
              <a:rPr lang="en-US" dirty="0"/>
              <a:t>What Can You Do to Control Fatigue?</a:t>
            </a:r>
          </a:p>
        </p:txBody>
      </p:sp>
      <p:pic>
        <p:nvPicPr>
          <p:cNvPr id="7" name="Picture Placeholder 6" descr="Lunch room">
            <a:extLst>
              <a:ext uri="{FF2B5EF4-FFF2-40B4-BE49-F238E27FC236}">
                <a16:creationId xmlns:a16="http://schemas.microsoft.com/office/drawing/2014/main" id="{6B095774-F703-4E1D-A799-A0EDC944DA3E}"/>
              </a:ext>
            </a:extLst>
          </p:cNvPr>
          <p:cNvPicPr>
            <a:picLocks noGrp="1" noChangeAspect="1"/>
          </p:cNvPicPr>
          <p:nvPr>
            <p:ph type="pic" sz="quarter" idx="10"/>
          </p:nvPr>
        </p:nvPicPr>
        <p:blipFill rotWithShape="1">
          <a:blip r:embed="rId4"/>
          <a:srcRect l="14907" r="14907"/>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B73CBA99-A189-4C57-9F0A-DBA2B7CB199D}"/>
              </a:ext>
            </a:extLst>
          </p:cNvPr>
          <p:cNvSpPr>
            <a:spLocks noGrp="1"/>
          </p:cNvSpPr>
          <p:nvPr>
            <p:ph type="body" idx="1"/>
          </p:nvPr>
        </p:nvSpPr>
        <p:spPr>
          <a:xfrm>
            <a:off x="817033" y="990601"/>
            <a:ext cx="5278967" cy="4648199"/>
          </a:xfrm>
        </p:spPr>
        <p:txBody>
          <a:bodyPr/>
          <a:lstStyle/>
          <a:p>
            <a:pPr lvl="0"/>
            <a:r>
              <a:rPr lang="en-US" dirty="0"/>
              <a:t>Mix up job tasks to provide variety of physical activities</a:t>
            </a:r>
          </a:p>
          <a:p>
            <a:pPr lvl="0"/>
            <a:r>
              <a:rPr lang="en-US" dirty="0"/>
              <a:t>Break larger task into smaller tasks</a:t>
            </a:r>
          </a:p>
          <a:p>
            <a:pPr lvl="1"/>
            <a:r>
              <a:rPr lang="en-US" dirty="0"/>
              <a:t>Alternate lab tasks, like pipetting between right and left hands</a:t>
            </a:r>
          </a:p>
          <a:p>
            <a:pPr lvl="0"/>
            <a:r>
              <a:rPr lang="en-US" dirty="0"/>
              <a:t>Appropriate recovery breaks</a:t>
            </a:r>
          </a:p>
          <a:p>
            <a:pPr lvl="1"/>
            <a:r>
              <a:rPr lang="en-US" dirty="0"/>
              <a:t>Replenish energy supplies and fluid intake</a:t>
            </a:r>
          </a:p>
          <a:p>
            <a:pPr lvl="1"/>
            <a:r>
              <a:rPr lang="en-US" dirty="0"/>
              <a:t>Try to not skip breaks and lunch</a:t>
            </a:r>
          </a:p>
        </p:txBody>
      </p:sp>
    </p:spTree>
    <p:custDataLst>
      <p:tags r:id="rId1"/>
    </p:custDataLst>
    <p:extLst>
      <p:ext uri="{BB962C8B-B14F-4D97-AF65-F5344CB8AC3E}">
        <p14:creationId xmlns:p14="http://schemas.microsoft.com/office/powerpoint/2010/main" val="6676444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79A7-4967-429F-9829-B2A0B878128B}"/>
              </a:ext>
            </a:extLst>
          </p:cNvPr>
          <p:cNvSpPr>
            <a:spLocks noGrp="1"/>
          </p:cNvSpPr>
          <p:nvPr>
            <p:ph type="title"/>
          </p:nvPr>
        </p:nvSpPr>
        <p:spPr>
          <a:xfrm>
            <a:off x="812800" y="100584"/>
            <a:ext cx="11303000" cy="503236"/>
          </a:xfrm>
        </p:spPr>
        <p:txBody>
          <a:bodyPr/>
          <a:lstStyle/>
          <a:p>
            <a:r>
              <a:rPr lang="en-US" dirty="0"/>
              <a:t>What Can You Do to Control Fatigue?</a:t>
            </a:r>
          </a:p>
        </p:txBody>
      </p:sp>
      <p:pic>
        <p:nvPicPr>
          <p:cNvPr id="7" name="Picture Placeholder 6" descr="Stretching poster">
            <a:extLst>
              <a:ext uri="{FF2B5EF4-FFF2-40B4-BE49-F238E27FC236}">
                <a16:creationId xmlns:a16="http://schemas.microsoft.com/office/drawing/2014/main" id="{D2AF90DA-92C9-4AE7-BC14-8C7220834843}"/>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180" r="869"/>
          <a:stretch/>
        </p:blipFill>
        <p:spPr>
          <a:xfrm>
            <a:off x="7543800" y="1018309"/>
            <a:ext cx="4267200" cy="5312229"/>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B73CBA99-A189-4C57-9F0A-DBA2B7CB199D}"/>
              </a:ext>
            </a:extLst>
          </p:cNvPr>
          <p:cNvSpPr>
            <a:spLocks noGrp="1"/>
          </p:cNvSpPr>
          <p:nvPr>
            <p:ph type="body" idx="1"/>
          </p:nvPr>
        </p:nvSpPr>
        <p:spPr>
          <a:xfrm>
            <a:off x="817033" y="990601"/>
            <a:ext cx="5278967" cy="4648199"/>
          </a:xfrm>
        </p:spPr>
        <p:txBody>
          <a:bodyPr/>
          <a:lstStyle/>
          <a:p>
            <a:pPr lvl="0"/>
            <a:r>
              <a:rPr lang="en-US" dirty="0"/>
              <a:t>Drink plenty of fluid on periodic basis</a:t>
            </a:r>
          </a:p>
          <a:p>
            <a:pPr lvl="0"/>
            <a:r>
              <a:rPr lang="en-US" dirty="0"/>
              <a:t>Stretching</a:t>
            </a:r>
          </a:p>
          <a:p>
            <a:pPr lvl="1"/>
            <a:r>
              <a:rPr lang="en-US" dirty="0"/>
              <a:t>Promote blood circulation and joint lubrication</a:t>
            </a:r>
          </a:p>
          <a:p>
            <a:r>
              <a:rPr lang="en-US" dirty="0"/>
              <a:t>Consciously work to identify and control fatigue at work!	</a:t>
            </a:r>
          </a:p>
        </p:txBody>
      </p:sp>
    </p:spTree>
    <p:custDataLst>
      <p:tags r:id="rId1"/>
    </p:custDataLst>
    <p:extLst>
      <p:ext uri="{BB962C8B-B14F-4D97-AF65-F5344CB8AC3E}">
        <p14:creationId xmlns:p14="http://schemas.microsoft.com/office/powerpoint/2010/main" val="2011824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dirty="0"/>
              <a:t>Use Ergonomics Principles</a:t>
            </a:r>
          </a:p>
        </p:txBody>
      </p:sp>
      <p:pic>
        <p:nvPicPr>
          <p:cNvPr id="8" name="Picture Placeholder 7">
            <a:extLst>
              <a:ext uri="{FF2B5EF4-FFF2-40B4-BE49-F238E27FC236}">
                <a16:creationId xmlns:a16="http://schemas.microsoft.com/office/drawing/2014/main" id="{7DF97C14-9002-4D44-82C7-9BD7936E14EE}"/>
              </a:ext>
            </a:extLst>
          </p:cNvPr>
          <p:cNvPicPr>
            <a:picLocks noGrp="1" noChangeAspect="1"/>
          </p:cNvPicPr>
          <p:nvPr>
            <p:ph type="pic" sz="quarter" idx="10"/>
          </p:nvPr>
        </p:nvPicPr>
        <p:blipFill>
          <a:blip r:embed="rId4"/>
          <a:srcRect t="9868" b="9868"/>
          <a:stretch>
            <a:fillRect/>
          </a:stretch>
        </p:blipFill>
        <p:spPr>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B7B6567B-051A-42F6-A894-3E6C1ACCE30B}"/>
              </a:ext>
            </a:extLst>
          </p:cNvPr>
          <p:cNvSpPr>
            <a:spLocks noGrp="1"/>
          </p:cNvSpPr>
          <p:nvPr>
            <p:ph type="body" idx="1"/>
          </p:nvPr>
        </p:nvSpPr>
        <p:spPr>
          <a:prstGeom prst="rect">
            <a:avLst/>
          </a:prstGeom>
        </p:spPr>
        <p:txBody>
          <a:bodyPr/>
          <a:lstStyle/>
          <a:p>
            <a:pPr marR="0" lvl="0" rtl="0"/>
            <a:r>
              <a:rPr lang="en-US" b="1" i="0" u="none" strike="noStrike" baseline="0" dirty="0">
                <a:latin typeface="Arial" panose="020B0604020202020204" pitchFamily="34" charset="0"/>
              </a:rPr>
              <a:t>Ergonomics is all about “fitting job to the person” and “working smarter not harder”</a:t>
            </a:r>
          </a:p>
          <a:p>
            <a:pPr marR="0" lvl="0" rtl="0"/>
            <a:r>
              <a:rPr lang="en-US" b="1" i="0" u="none" strike="noStrike" baseline="0" dirty="0">
                <a:latin typeface="Arial" panose="020B0604020202020204" pitchFamily="34" charset="0"/>
              </a:rPr>
              <a:t>Four ergonomics principles</a:t>
            </a:r>
          </a:p>
          <a:p>
            <a:pPr marR="0" lvl="1" rtl="0"/>
            <a:r>
              <a:rPr lang="en-US" b="0" i="0" u="none" strike="noStrike" baseline="0" dirty="0">
                <a:latin typeface="Arial" panose="020B0604020202020204" pitchFamily="34" charset="0"/>
              </a:rPr>
              <a:t>Neutral Position and Support</a:t>
            </a:r>
          </a:p>
          <a:p>
            <a:pPr marR="0" lvl="1" rtl="0"/>
            <a:r>
              <a:rPr lang="en-US" b="0" i="0" u="none" strike="noStrike" baseline="0" dirty="0">
                <a:latin typeface="Arial" panose="020B0604020202020204" pitchFamily="34" charset="0"/>
              </a:rPr>
              <a:t>Reach Zone</a:t>
            </a:r>
          </a:p>
          <a:p>
            <a:pPr marR="0" lvl="1" rtl="0"/>
            <a:r>
              <a:rPr lang="en-US" b="0" i="0" u="none" strike="noStrike" baseline="0" dirty="0">
                <a:latin typeface="Arial" panose="020B0604020202020204" pitchFamily="34" charset="0"/>
              </a:rPr>
              <a:t>Power Position </a:t>
            </a:r>
          </a:p>
          <a:p>
            <a:pPr marR="0" lvl="1" rtl="0"/>
            <a:r>
              <a:rPr lang="en-US" b="0" i="0" u="none" strike="noStrike" baseline="0" dirty="0">
                <a:latin typeface="Arial" panose="020B0604020202020204" pitchFamily="34" charset="0"/>
              </a:rPr>
              <a:t>Fatigue Control</a:t>
            </a:r>
          </a:p>
          <a:p>
            <a:pPr marR="0" lvl="0" rtl="0"/>
            <a:r>
              <a:rPr lang="en-US" b="1" i="0" u="none" strike="noStrike" baseline="0" dirty="0">
                <a:latin typeface="Arial" panose="020B0604020202020204" pitchFamily="34" charset="0"/>
              </a:rPr>
              <a:t>Guide how to safely and effectively do your work	</a:t>
            </a:r>
            <a:endParaRPr lang="en-US" dirty="0"/>
          </a:p>
        </p:txBody>
      </p:sp>
    </p:spTree>
    <p:custDataLst>
      <p:tags r:id="rId1"/>
    </p:custDataLst>
    <p:extLst>
      <p:ext uri="{BB962C8B-B14F-4D97-AF65-F5344CB8AC3E}">
        <p14:creationId xmlns:p14="http://schemas.microsoft.com/office/powerpoint/2010/main" val="3552556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SPRING_QUIZ_SHAPE1">
            <a:extLst>
              <a:ext uri="{FF2B5EF4-FFF2-40B4-BE49-F238E27FC236}">
                <a16:creationId xmlns:a16="http://schemas.microsoft.com/office/drawing/2014/main" id="{1EA2414F-35B6-4527-A7FD-FBE64FDFE6B7}"/>
              </a:ext>
            </a:extLst>
          </p:cNvPr>
          <p:cNvPicPr>
            <a:picLocks/>
          </p:cNvPicPr>
          <p:nvPr/>
        </p:nvPicPr>
        <p:blipFill rotWithShape="1">
          <a:blip r:embed="rId4"/>
          <a:srcRect l="6575" t="1817" r="2749" b="37000"/>
          <a:stretch/>
        </p:blipFill>
        <p:spPr>
          <a:xfrm>
            <a:off x="572247" y="304800"/>
            <a:ext cx="11047506" cy="5131308"/>
          </a:xfrm>
          <a:prstGeom prst="rect">
            <a:avLst/>
          </a:prstGeom>
          <a:effectLst/>
        </p:spPr>
      </p:pic>
    </p:spTree>
    <p:custDataLst>
      <p:tags r:id="rId1"/>
    </p:custDataLst>
    <p:extLst>
      <p:ext uri="{BB962C8B-B14F-4D97-AF65-F5344CB8AC3E}">
        <p14:creationId xmlns:p14="http://schemas.microsoft.com/office/powerpoint/2010/main" val="1583761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5B17B-FEDF-4E17-B443-D86D752498C5}"/>
              </a:ext>
            </a:extLst>
          </p:cNvPr>
          <p:cNvSpPr>
            <a:spLocks noGrp="1"/>
          </p:cNvSpPr>
          <p:nvPr>
            <p:ph type="title"/>
          </p:nvPr>
        </p:nvSpPr>
        <p:spPr>
          <a:xfrm>
            <a:off x="812800" y="100584"/>
            <a:ext cx="11303000" cy="503236"/>
          </a:xfrm>
        </p:spPr>
        <p:txBody>
          <a:bodyPr/>
          <a:lstStyle/>
          <a:p>
            <a:r>
              <a:rPr lang="en-US" dirty="0"/>
              <a:t>Warm-up and Stretching </a:t>
            </a:r>
          </a:p>
        </p:txBody>
      </p:sp>
      <p:pic>
        <p:nvPicPr>
          <p:cNvPr id="7" name="Picture Placeholder 6" descr="Swinging a bat">
            <a:extLst>
              <a:ext uri="{FF2B5EF4-FFF2-40B4-BE49-F238E27FC236}">
                <a16:creationId xmlns:a16="http://schemas.microsoft.com/office/drawing/2014/main" id="{BA9E288D-D2D2-474B-A7EB-50AB175974ED}"/>
              </a:ext>
            </a:extLst>
          </p:cNvPr>
          <p:cNvPicPr>
            <a:picLocks noGrp="1" noChangeAspect="1"/>
          </p:cNvPicPr>
          <p:nvPr>
            <p:ph type="pic" sz="quarter" idx="10"/>
          </p:nvPr>
        </p:nvPicPr>
        <p:blipFill rotWithShape="1">
          <a:blip r:embed="rId4"/>
          <a:srcRect l="14894" r="14894"/>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F2EE7448-7BE1-4469-AEF8-EC90F0D7020E}"/>
              </a:ext>
            </a:extLst>
          </p:cNvPr>
          <p:cNvSpPr>
            <a:spLocks noGrp="1"/>
          </p:cNvSpPr>
          <p:nvPr>
            <p:ph type="body" idx="1"/>
          </p:nvPr>
        </p:nvSpPr>
        <p:spPr>
          <a:xfrm>
            <a:off x="817033" y="990601"/>
            <a:ext cx="5278967" cy="4648199"/>
          </a:xfrm>
        </p:spPr>
        <p:txBody>
          <a:bodyPr/>
          <a:lstStyle/>
          <a:p>
            <a:pPr lvl="0"/>
            <a:r>
              <a:rPr lang="en-US" dirty="0"/>
              <a:t>Benefits</a:t>
            </a:r>
          </a:p>
          <a:p>
            <a:pPr lvl="1"/>
            <a:r>
              <a:rPr lang="en-US" dirty="0"/>
              <a:t>Minimizes likelihood of injury</a:t>
            </a:r>
          </a:p>
          <a:p>
            <a:pPr lvl="1"/>
            <a:r>
              <a:rPr lang="en-US" dirty="0"/>
              <a:t>Enhances performance</a:t>
            </a:r>
          </a:p>
          <a:p>
            <a:pPr lvl="0"/>
            <a:r>
              <a:rPr lang="en-US" dirty="0"/>
              <a:t>Specifically doing to warm up and stretch as part of job?</a:t>
            </a:r>
          </a:p>
          <a:p>
            <a:pPr lvl="1"/>
            <a:r>
              <a:rPr lang="en-US" dirty="0"/>
              <a:t>If the answer is . . . nothing</a:t>
            </a:r>
          </a:p>
          <a:p>
            <a:pPr lvl="1"/>
            <a:r>
              <a:rPr lang="en-US" dirty="0"/>
              <a:t>Increasing risk of suffering musculoskeletal disorder</a:t>
            </a:r>
          </a:p>
          <a:p>
            <a:pPr lvl="1"/>
            <a:r>
              <a:rPr lang="en-US" dirty="0"/>
              <a:t>Limiting level of job performance	</a:t>
            </a:r>
          </a:p>
        </p:txBody>
      </p:sp>
    </p:spTree>
    <p:custDataLst>
      <p:tags r:id="rId1"/>
    </p:custDataLst>
    <p:extLst>
      <p:ext uri="{BB962C8B-B14F-4D97-AF65-F5344CB8AC3E}">
        <p14:creationId xmlns:p14="http://schemas.microsoft.com/office/powerpoint/2010/main" val="965869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6B9A-A6E7-4646-9F89-478F933918D4}"/>
              </a:ext>
            </a:extLst>
          </p:cNvPr>
          <p:cNvSpPr>
            <a:spLocks noGrp="1"/>
          </p:cNvSpPr>
          <p:nvPr>
            <p:ph type="title"/>
          </p:nvPr>
        </p:nvSpPr>
        <p:spPr>
          <a:xfrm>
            <a:off x="812800" y="100584"/>
            <a:ext cx="11303000" cy="503236"/>
          </a:xfrm>
        </p:spPr>
        <p:txBody>
          <a:bodyPr/>
          <a:lstStyle/>
          <a:p>
            <a:r>
              <a:rPr lang="en-US" dirty="0"/>
              <a:t>Warm-up and Stretching </a:t>
            </a:r>
          </a:p>
        </p:txBody>
      </p:sp>
      <p:pic>
        <p:nvPicPr>
          <p:cNvPr id="6" name="Picture Placeholder 5" descr="Person stretching overhead">
            <a:extLst>
              <a:ext uri="{FF2B5EF4-FFF2-40B4-BE49-F238E27FC236}">
                <a16:creationId xmlns:a16="http://schemas.microsoft.com/office/drawing/2014/main" id="{A8436C5A-DCF5-4A1C-8EB4-0DFE0384A9B7}"/>
              </a:ext>
            </a:extLst>
          </p:cNvPr>
          <p:cNvPicPr>
            <a:picLocks noGrp="1" noChangeAspect="1"/>
          </p:cNvPicPr>
          <p:nvPr>
            <p:ph type="pic" sz="quarter" idx="10"/>
          </p:nvPr>
        </p:nvPicPr>
        <p:blipFill rotWithShape="1">
          <a:blip r:embed="rId4"/>
          <a:srcRect t="23246" b="23246"/>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4A18448A-4EFE-4D94-A9F6-492CB578E244}"/>
              </a:ext>
            </a:extLst>
          </p:cNvPr>
          <p:cNvSpPr>
            <a:spLocks noGrp="1"/>
          </p:cNvSpPr>
          <p:nvPr>
            <p:ph type="body" idx="1"/>
          </p:nvPr>
        </p:nvSpPr>
        <p:spPr>
          <a:xfrm>
            <a:off x="817033" y="990601"/>
            <a:ext cx="5278967" cy="4648199"/>
          </a:xfrm>
        </p:spPr>
        <p:txBody>
          <a:bodyPr/>
          <a:lstStyle/>
          <a:p>
            <a:pPr lvl="0"/>
            <a:r>
              <a:rPr lang="en-US" dirty="0"/>
              <a:t>Stretching not only primes body:</a:t>
            </a:r>
          </a:p>
          <a:p>
            <a:pPr lvl="1"/>
            <a:r>
              <a:rPr lang="en-US" dirty="0"/>
              <a:t>Increases blood flow to working tissues providing more oxygen and nutrition </a:t>
            </a:r>
          </a:p>
          <a:p>
            <a:pPr lvl="1"/>
            <a:r>
              <a:rPr lang="en-US" dirty="0"/>
              <a:t>Loosen joints to decrease stiffness</a:t>
            </a:r>
          </a:p>
          <a:p>
            <a:pPr lvl="1"/>
            <a:r>
              <a:rPr lang="en-US" dirty="0"/>
              <a:t>Improve alertness levels through increased levels of oxygen in blood going to brain </a:t>
            </a:r>
          </a:p>
          <a:p>
            <a:pPr lvl="0"/>
            <a:r>
              <a:rPr lang="en-US" dirty="0"/>
              <a:t>Think of it, all of this just from stretching!	</a:t>
            </a:r>
          </a:p>
        </p:txBody>
      </p:sp>
    </p:spTree>
    <p:custDataLst>
      <p:tags r:id="rId1"/>
    </p:custDataLst>
    <p:extLst>
      <p:ext uri="{BB962C8B-B14F-4D97-AF65-F5344CB8AC3E}">
        <p14:creationId xmlns:p14="http://schemas.microsoft.com/office/powerpoint/2010/main" val="1281915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B5717741-42BF-4744-AE46-4126EB60127F}"/>
              </a:ext>
            </a:extLst>
          </p:cNvPr>
          <p:cNvSpPr>
            <a:spLocks noGrp="1"/>
          </p:cNvSpPr>
          <p:nvPr>
            <p:ph type="title"/>
          </p:nvPr>
        </p:nvSpPr>
        <p:spPr>
          <a:xfrm>
            <a:off x="812800" y="100584"/>
            <a:ext cx="11303000" cy="503236"/>
          </a:xfrm>
        </p:spPr>
        <p:txBody>
          <a:bodyPr/>
          <a:lstStyle/>
          <a:p>
            <a:r>
              <a:rPr lang="en-US" altLang="en-US" dirty="0"/>
              <a:t>Role of ARS MWA </a:t>
            </a:r>
          </a:p>
        </p:txBody>
      </p:sp>
      <p:sp>
        <p:nvSpPr>
          <p:cNvPr id="9219" name="Text Placeholder 2">
            <a:extLst>
              <a:ext uri="{FF2B5EF4-FFF2-40B4-BE49-F238E27FC236}">
                <a16:creationId xmlns:a16="http://schemas.microsoft.com/office/drawing/2014/main" id="{982A61BE-BF3A-4B5B-BE38-B13D0A2AAF5C}"/>
              </a:ext>
            </a:extLst>
          </p:cNvPr>
          <p:cNvSpPr>
            <a:spLocks noGrp="1"/>
          </p:cNvSpPr>
          <p:nvPr>
            <p:ph type="body" idx="1"/>
          </p:nvPr>
        </p:nvSpPr>
        <p:spPr/>
        <p:txBody>
          <a:bodyPr/>
          <a:lstStyle/>
          <a:p>
            <a:r>
              <a:rPr lang="en-US" altLang="en-US" dirty="0"/>
              <a:t>USDA chief scientific in-house research agency</a:t>
            </a:r>
          </a:p>
          <a:p>
            <a:r>
              <a:rPr lang="en-US" altLang="en-US" dirty="0"/>
              <a:t>Find solutions to agricultural problems</a:t>
            </a:r>
          </a:p>
          <a:p>
            <a:pPr lvl="1"/>
            <a:r>
              <a:rPr lang="en-US" altLang="en-US" dirty="0"/>
              <a:t>Affect Americans every day from field to table</a:t>
            </a:r>
          </a:p>
          <a:p>
            <a:r>
              <a:rPr lang="en-US" altLang="en-US" dirty="0"/>
              <a:t>Support overall USDA mission</a:t>
            </a:r>
          </a:p>
          <a:p>
            <a:pPr lvl="1"/>
            <a:r>
              <a:rPr lang="en-US" altLang="en-US" dirty="0"/>
              <a:t>Protect and promote food, agriculture, natural resources and related issues	</a:t>
            </a:r>
          </a:p>
        </p:txBody>
      </p:sp>
      <p:pic>
        <p:nvPicPr>
          <p:cNvPr id="9220" name="Picture 5" descr="A close up of a person wearing glasses&#10;&#10;Description automatically generated">
            <a:extLst>
              <a:ext uri="{FF2B5EF4-FFF2-40B4-BE49-F238E27FC236}">
                <a16:creationId xmlns:a16="http://schemas.microsoft.com/office/drawing/2014/main" id="{076ECFD3-5A23-4A53-8EBE-25C7B6524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955" b="22083"/>
          <a:stretch>
            <a:fillRect/>
          </a:stretch>
        </p:blipFill>
        <p:spPr bwMode="auto">
          <a:xfrm>
            <a:off x="6305140" y="1066800"/>
            <a:ext cx="5669280" cy="23991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BD35E9D-9CFF-446C-8E94-68BFE93230A9}"/>
              </a:ext>
            </a:extLst>
          </p:cNvPr>
          <p:cNvPicPr>
            <a:picLocks noChangeAspect="1"/>
          </p:cNvPicPr>
          <p:nvPr/>
        </p:nvPicPr>
        <p:blipFill>
          <a:blip r:embed="rId4"/>
          <a:stretch>
            <a:fillRect/>
          </a:stretch>
        </p:blipFill>
        <p:spPr>
          <a:xfrm>
            <a:off x="6305140" y="3810000"/>
            <a:ext cx="5669280" cy="224409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fade">
                                      <p:cBhvr>
                                        <p:cTn id="7" dur="500"/>
                                        <p:tgtEl>
                                          <p:spTgt spid="92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219">
                                            <p:txEl>
                                              <p:pRg st="1" end="1"/>
                                            </p:txEl>
                                          </p:spTgt>
                                        </p:tgtEl>
                                        <p:attrNameLst>
                                          <p:attrName>style.visibility</p:attrName>
                                        </p:attrNameLst>
                                      </p:cBhvr>
                                      <p:to>
                                        <p:strVal val="visible"/>
                                      </p:to>
                                    </p:set>
                                    <p:animEffect transition="in" filter="fade">
                                      <p:cBhvr>
                                        <p:cTn id="15" dur="500"/>
                                        <p:tgtEl>
                                          <p:spTgt spid="9219">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219">
                                            <p:txEl>
                                              <p:pRg st="2" end="2"/>
                                            </p:txEl>
                                          </p:spTgt>
                                        </p:tgtEl>
                                        <p:attrNameLst>
                                          <p:attrName>style.visibility</p:attrName>
                                        </p:attrNameLst>
                                      </p:cBhvr>
                                      <p:to>
                                        <p:strVal val="visible"/>
                                      </p:to>
                                    </p:set>
                                    <p:animEffect transition="in" filter="fade">
                                      <p:cBhvr>
                                        <p:cTn id="21" dur="500"/>
                                        <p:tgtEl>
                                          <p:spTgt spid="921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219">
                                            <p:txEl>
                                              <p:pRg st="3" end="3"/>
                                            </p:txEl>
                                          </p:spTgt>
                                        </p:tgtEl>
                                        <p:attrNameLst>
                                          <p:attrName>style.visibility</p:attrName>
                                        </p:attrNameLst>
                                      </p:cBhvr>
                                      <p:to>
                                        <p:strVal val="visible"/>
                                      </p:to>
                                    </p:set>
                                    <p:animEffect transition="in" filter="fade">
                                      <p:cBhvr>
                                        <p:cTn id="26" dur="500"/>
                                        <p:tgtEl>
                                          <p:spTgt spid="9219">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219">
                                            <p:txEl>
                                              <p:pRg st="4" end="4"/>
                                            </p:txEl>
                                          </p:spTgt>
                                        </p:tgtEl>
                                        <p:attrNameLst>
                                          <p:attrName>style.visibility</p:attrName>
                                        </p:attrNameLst>
                                      </p:cBhvr>
                                      <p:to>
                                        <p:strVal val="visible"/>
                                      </p:to>
                                    </p:set>
                                    <p:animEffect transition="in" filter="fade">
                                      <p:cBhvr>
                                        <p:cTn id="29"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SPRING_QUIZ_SHAPE1">
            <a:extLst>
              <a:ext uri="{FF2B5EF4-FFF2-40B4-BE49-F238E27FC236}">
                <a16:creationId xmlns:a16="http://schemas.microsoft.com/office/drawing/2014/main" id="{82272E2D-8DC2-49A5-984E-97A2A779640D}"/>
              </a:ext>
            </a:extLst>
          </p:cNvPr>
          <p:cNvPicPr>
            <a:picLocks/>
          </p:cNvPicPr>
          <p:nvPr/>
        </p:nvPicPr>
        <p:blipFill rotWithShape="1">
          <a:blip r:embed="rId4"/>
          <a:srcRect l="6575" t="1091" r="2749" b="31943"/>
          <a:stretch/>
        </p:blipFill>
        <p:spPr>
          <a:xfrm>
            <a:off x="546117" y="304800"/>
            <a:ext cx="11254423" cy="4676998"/>
          </a:xfrm>
          <a:prstGeom prst="rect">
            <a:avLst/>
          </a:prstGeom>
          <a:effectLst/>
        </p:spPr>
      </p:pic>
    </p:spTree>
    <p:custDataLst>
      <p:tags r:id="rId1"/>
    </p:custDataLst>
    <p:extLst>
      <p:ext uri="{BB962C8B-B14F-4D97-AF65-F5344CB8AC3E}">
        <p14:creationId xmlns:p14="http://schemas.microsoft.com/office/powerpoint/2010/main" val="2203505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452B-76E3-42A7-8194-896EDF9FAF6A}"/>
              </a:ext>
            </a:extLst>
          </p:cNvPr>
          <p:cNvSpPr>
            <a:spLocks noGrp="1"/>
          </p:cNvSpPr>
          <p:nvPr>
            <p:ph type="title"/>
          </p:nvPr>
        </p:nvSpPr>
        <p:spPr>
          <a:xfrm>
            <a:off x="812800" y="100584"/>
            <a:ext cx="11303000" cy="503236"/>
          </a:xfrm>
        </p:spPr>
        <p:txBody>
          <a:bodyPr/>
          <a:lstStyle/>
          <a:p>
            <a:r>
              <a:rPr lang="en-US" dirty="0"/>
              <a:t>Physical Fitness and Health and Wellness</a:t>
            </a:r>
          </a:p>
        </p:txBody>
      </p:sp>
      <p:pic>
        <p:nvPicPr>
          <p:cNvPr id="7" name="Picture Placeholder 6" descr="Playing tennis">
            <a:extLst>
              <a:ext uri="{FF2B5EF4-FFF2-40B4-BE49-F238E27FC236}">
                <a16:creationId xmlns:a16="http://schemas.microsoft.com/office/drawing/2014/main" id="{A2D5C315-7F14-4603-8DC7-F3ECD66A34AA}"/>
              </a:ext>
            </a:extLst>
          </p:cNvPr>
          <p:cNvPicPr>
            <a:picLocks noGrp="1" noChangeAspect="1"/>
          </p:cNvPicPr>
          <p:nvPr>
            <p:ph type="pic" sz="quarter" idx="10"/>
          </p:nvPr>
        </p:nvPicPr>
        <p:blipFill rotWithShape="1">
          <a:blip r:embed="rId4"/>
          <a:srcRect l="2676" r="2676"/>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BC398309-85D8-4430-AB62-8AB360FFC9B5}"/>
              </a:ext>
            </a:extLst>
          </p:cNvPr>
          <p:cNvSpPr>
            <a:spLocks noGrp="1"/>
          </p:cNvSpPr>
          <p:nvPr>
            <p:ph type="body" idx="1"/>
          </p:nvPr>
        </p:nvSpPr>
        <p:spPr>
          <a:xfrm>
            <a:off x="817033" y="990601"/>
            <a:ext cx="5278967" cy="4648199"/>
          </a:xfrm>
        </p:spPr>
        <p:txBody>
          <a:bodyPr/>
          <a:lstStyle/>
          <a:p>
            <a:pPr lvl="0"/>
            <a:r>
              <a:rPr lang="en-US" dirty="0"/>
              <a:t>Well-balanced Physical Fitness Program</a:t>
            </a:r>
          </a:p>
          <a:p>
            <a:pPr lvl="1"/>
            <a:r>
              <a:rPr lang="en-US" dirty="0"/>
              <a:t>Job provide all components of well-rounded, well-balanced physical fitness program?</a:t>
            </a:r>
          </a:p>
          <a:p>
            <a:pPr lvl="1"/>
            <a:r>
              <a:rPr lang="en-US" dirty="0"/>
              <a:t>More than likely the answer is NO</a:t>
            </a:r>
          </a:p>
          <a:p>
            <a:pPr lvl="0"/>
            <a:r>
              <a:rPr lang="en-US" dirty="0"/>
              <a:t>Individuals with balanced personal physical fitness less likely to sustain injury</a:t>
            </a:r>
          </a:p>
          <a:p>
            <a:pPr lvl="0"/>
            <a:r>
              <a:rPr lang="en-US" dirty="0"/>
              <a:t>Strength, flexibility and aerobic endurance</a:t>
            </a:r>
          </a:p>
        </p:txBody>
      </p:sp>
    </p:spTree>
    <p:custDataLst>
      <p:tags r:id="rId1"/>
    </p:custDataLst>
    <p:extLst>
      <p:ext uri="{BB962C8B-B14F-4D97-AF65-F5344CB8AC3E}">
        <p14:creationId xmlns:p14="http://schemas.microsoft.com/office/powerpoint/2010/main" val="136930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C6771-5CED-4296-9726-E4F49CC25F16}"/>
              </a:ext>
            </a:extLst>
          </p:cNvPr>
          <p:cNvSpPr>
            <a:spLocks noGrp="1"/>
          </p:cNvSpPr>
          <p:nvPr>
            <p:ph type="title"/>
          </p:nvPr>
        </p:nvSpPr>
        <p:spPr>
          <a:xfrm>
            <a:off x="812800" y="100584"/>
            <a:ext cx="11303000" cy="503236"/>
          </a:xfrm>
        </p:spPr>
        <p:txBody>
          <a:bodyPr/>
          <a:lstStyle/>
          <a:p>
            <a:r>
              <a:rPr lang="en-US" dirty="0"/>
              <a:t>Very Important Point</a:t>
            </a:r>
          </a:p>
        </p:txBody>
      </p:sp>
      <p:sp>
        <p:nvSpPr>
          <p:cNvPr id="3" name="Text Placeholder 2">
            <a:extLst>
              <a:ext uri="{FF2B5EF4-FFF2-40B4-BE49-F238E27FC236}">
                <a16:creationId xmlns:a16="http://schemas.microsoft.com/office/drawing/2014/main" id="{F0758F22-9AF6-46CF-BF10-6D0050B590C1}"/>
              </a:ext>
            </a:extLst>
          </p:cNvPr>
          <p:cNvSpPr>
            <a:spLocks noGrp="1"/>
          </p:cNvSpPr>
          <p:nvPr>
            <p:ph type="body" idx="4294967295"/>
          </p:nvPr>
        </p:nvSpPr>
        <p:spPr>
          <a:xfrm>
            <a:off x="914400" y="1371600"/>
            <a:ext cx="10769600" cy="3276600"/>
          </a:xfrm>
          <a:prstGeom prst="rect">
            <a:avLst/>
          </a:prstGeom>
        </p:spPr>
        <p:txBody>
          <a:bodyPr/>
          <a:lstStyle/>
          <a:p>
            <a:pPr marL="0" lvl="0" indent="0" algn="ctr">
              <a:buNone/>
            </a:pPr>
            <a:r>
              <a:rPr lang="en-US" sz="4400" dirty="0">
                <a:solidFill>
                  <a:srgbClr val="233571"/>
                </a:solidFill>
                <a:latin typeface="Arial" panose="020B0604020202020204" pitchFamily="34" charset="0"/>
                <a:ea typeface="+mj-ea"/>
                <a:cs typeface="+mj-cs"/>
              </a:rPr>
              <a:t>If you have any health concerns about starting a physical fitness program you should always consult with your health care professional before starting.</a:t>
            </a:r>
            <a:endParaRPr lang="en-US" sz="3200" b="0" i="0" u="none" strike="noStrike" baseline="0" dirty="0">
              <a:solidFill>
                <a:srgbClr val="233571"/>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2987042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0496D-D771-4D78-8DCE-AC5071CE7C2E}"/>
              </a:ext>
            </a:extLst>
          </p:cNvPr>
          <p:cNvSpPr>
            <a:spLocks noGrp="1"/>
          </p:cNvSpPr>
          <p:nvPr>
            <p:ph type="title"/>
          </p:nvPr>
        </p:nvSpPr>
        <p:spPr/>
        <p:txBody>
          <a:bodyPr/>
          <a:lstStyle/>
          <a:p>
            <a:r>
              <a:rPr lang="en-US" dirty="0"/>
              <a:t>Personal Health and Wellness</a:t>
            </a:r>
          </a:p>
        </p:txBody>
      </p:sp>
      <p:sp>
        <p:nvSpPr>
          <p:cNvPr id="3" name="Text Placeholder 2">
            <a:extLst>
              <a:ext uri="{FF2B5EF4-FFF2-40B4-BE49-F238E27FC236}">
                <a16:creationId xmlns:a16="http://schemas.microsoft.com/office/drawing/2014/main" id="{038A560C-3222-4A89-AA0A-088A01206482}"/>
              </a:ext>
            </a:extLst>
          </p:cNvPr>
          <p:cNvSpPr>
            <a:spLocks noGrp="1"/>
          </p:cNvSpPr>
          <p:nvPr>
            <p:ph type="body" idx="1"/>
          </p:nvPr>
        </p:nvSpPr>
        <p:spPr>
          <a:prstGeom prst="rect">
            <a:avLst/>
          </a:prstGeom>
        </p:spPr>
        <p:txBody>
          <a:bodyPr/>
          <a:lstStyle/>
          <a:p>
            <a:pPr marR="0" lvl="0" rtl="0"/>
            <a:r>
              <a:rPr lang="en-US" b="1" i="0" u="none" strike="noStrike" baseline="0" dirty="0">
                <a:latin typeface="Arial" panose="020B0604020202020204" pitchFamily="34" charset="0"/>
              </a:rPr>
              <a:t>Factors</a:t>
            </a:r>
          </a:p>
          <a:p>
            <a:pPr marR="0" lvl="1" rtl="0">
              <a:spcBef>
                <a:spcPts val="0"/>
              </a:spcBef>
            </a:pPr>
            <a:r>
              <a:rPr lang="en-US" b="0" i="0" u="none" strike="noStrike" baseline="0" dirty="0">
                <a:latin typeface="Arial" panose="020B0604020202020204" pitchFamily="34" charset="0"/>
              </a:rPr>
              <a:t>Adequate diet and nutrition</a:t>
            </a:r>
          </a:p>
          <a:p>
            <a:pPr marR="0" lvl="1" rtl="0">
              <a:spcBef>
                <a:spcPts val="0"/>
              </a:spcBef>
            </a:pPr>
            <a:r>
              <a:rPr lang="en-US" b="0" i="0" u="none" strike="noStrike" baseline="0" dirty="0">
                <a:latin typeface="Arial" panose="020B0604020202020204" pitchFamily="34" charset="0"/>
              </a:rPr>
              <a:t>Body weight control</a:t>
            </a:r>
          </a:p>
          <a:p>
            <a:pPr marR="0" lvl="1" rtl="0">
              <a:spcBef>
                <a:spcPts val="0"/>
              </a:spcBef>
            </a:pPr>
            <a:r>
              <a:rPr lang="en-US" b="0" i="0" u="none" strike="noStrike" baseline="0" dirty="0">
                <a:latin typeface="Arial" panose="020B0604020202020204" pitchFamily="34" charset="0"/>
              </a:rPr>
              <a:t>Stress management</a:t>
            </a:r>
          </a:p>
          <a:p>
            <a:pPr marR="0" lvl="1" rtl="0">
              <a:spcBef>
                <a:spcPts val="0"/>
              </a:spcBef>
            </a:pPr>
            <a:r>
              <a:rPr lang="en-US" b="0" i="0" u="none" strike="noStrike" baseline="0" dirty="0">
                <a:latin typeface="Arial" panose="020B0604020202020204" pitchFamily="34" charset="0"/>
              </a:rPr>
              <a:t>Smoking cessation</a:t>
            </a:r>
          </a:p>
          <a:p>
            <a:pPr marR="0" lvl="1" rtl="0">
              <a:spcBef>
                <a:spcPts val="0"/>
              </a:spcBef>
            </a:pPr>
            <a:r>
              <a:rPr lang="en-US" b="0" i="0" u="none" strike="noStrike" baseline="0" dirty="0">
                <a:latin typeface="Arial" panose="020B0604020202020204" pitchFamily="34" charset="0"/>
              </a:rPr>
              <a:t>Blood pressure control</a:t>
            </a:r>
          </a:p>
          <a:p>
            <a:pPr marR="0" lvl="1" rtl="0">
              <a:spcBef>
                <a:spcPts val="0"/>
              </a:spcBef>
            </a:pPr>
            <a:r>
              <a:rPr lang="en-US" b="0" i="0" u="none" strike="noStrike" baseline="0" dirty="0">
                <a:latin typeface="Arial" panose="020B0604020202020204" pitchFamily="34" charset="0"/>
              </a:rPr>
              <a:t>Adequate rest from sleep and</a:t>
            </a:r>
          </a:p>
          <a:p>
            <a:pPr marR="0" lvl="1" rtl="0">
              <a:spcBef>
                <a:spcPts val="0"/>
              </a:spcBef>
            </a:pPr>
            <a:r>
              <a:rPr lang="en-US" b="0" i="0" u="none" strike="noStrike" baseline="0" dirty="0">
                <a:latin typeface="Arial" panose="020B0604020202020204" pitchFamily="34" charset="0"/>
              </a:rPr>
              <a:t>Fluid intake to avoid getting dehydrated</a:t>
            </a:r>
          </a:p>
          <a:p>
            <a:pPr marR="0" lvl="0" rtl="0"/>
            <a:r>
              <a:rPr lang="en-US" b="1" i="0" u="none" strike="noStrike" baseline="0" dirty="0">
                <a:latin typeface="Arial" panose="020B0604020202020204" pitchFamily="34" charset="0"/>
              </a:rPr>
              <a:t>Factors under our control</a:t>
            </a:r>
          </a:p>
          <a:p>
            <a:pPr marR="0" lvl="1" rtl="0"/>
            <a:r>
              <a:rPr lang="en-US" b="0" i="0" u="none" strike="noStrike" baseline="0" dirty="0">
                <a:latin typeface="Arial" panose="020B0604020202020204" pitchFamily="34" charset="0"/>
              </a:rPr>
              <a:t>Personal physical fitness and health and wellness</a:t>
            </a:r>
            <a:r>
              <a:rPr lang="en-US" b="1" i="0" u="none" strike="noStrike" baseline="0" dirty="0">
                <a:latin typeface="Arial" panose="020B0604020202020204" pitchFamily="34" charset="0"/>
              </a:rPr>
              <a:t>	</a:t>
            </a:r>
            <a:endParaRPr lang="en-US" dirty="0"/>
          </a:p>
        </p:txBody>
      </p:sp>
      <p:pic>
        <p:nvPicPr>
          <p:cNvPr id="8" name="Picture Placeholder 7" descr="Picture of an apple">
            <a:extLst>
              <a:ext uri="{FF2B5EF4-FFF2-40B4-BE49-F238E27FC236}">
                <a16:creationId xmlns:a16="http://schemas.microsoft.com/office/drawing/2014/main" id="{626956A4-1FE6-4BB3-BE02-740614861AE5}"/>
              </a:ext>
            </a:extLst>
          </p:cNvPr>
          <p:cNvPicPr>
            <a:picLocks noGrp="1" noChangeAspect="1"/>
          </p:cNvPicPr>
          <p:nvPr>
            <p:ph type="pic" sz="quarter" idx="10"/>
          </p:nvPr>
        </p:nvPicPr>
        <p:blipFill rotWithShape="1">
          <a:blip r:embed="rId4"/>
          <a:srcRect l="-41378" r="-41378"/>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60839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able&#10;&#10;Description automatically generated">
            <a:extLst>
              <a:ext uri="{FF2B5EF4-FFF2-40B4-BE49-F238E27FC236}">
                <a16:creationId xmlns:a16="http://schemas.microsoft.com/office/drawing/2014/main" id="{7DFCCD50-052B-489B-8510-27BA37997783}"/>
              </a:ext>
            </a:extLst>
          </p:cNvPr>
          <p:cNvPicPr>
            <a:picLocks noChangeAspect="1"/>
          </p:cNvPicPr>
          <p:nvPr/>
        </p:nvPicPr>
        <p:blipFill>
          <a:blip r:embed="rId4"/>
          <a:stretch>
            <a:fillRect/>
          </a:stretch>
        </p:blipFill>
        <p:spPr>
          <a:xfrm rot="20232652">
            <a:off x="7789256" y="1550055"/>
            <a:ext cx="3321942" cy="4389120"/>
          </a:xfrm>
          <a:prstGeom prst="rect">
            <a:avLst/>
          </a:prstGeom>
          <a:ln>
            <a:noFill/>
          </a:ln>
          <a:effectLst>
            <a:outerShdw blurRad="292100" dist="139700" dir="2700000" algn="tl" rotWithShape="0">
              <a:srgbClr val="333333">
                <a:alpha val="65000"/>
              </a:srgbClr>
            </a:outerShdw>
          </a:effectLst>
        </p:spPr>
      </p:pic>
      <p:pic>
        <p:nvPicPr>
          <p:cNvPr id="16" name="Picture 15" descr="Table&#10;&#10;Description automatically generated">
            <a:extLst>
              <a:ext uri="{FF2B5EF4-FFF2-40B4-BE49-F238E27FC236}">
                <a16:creationId xmlns:a16="http://schemas.microsoft.com/office/drawing/2014/main" id="{1481D82C-FFF6-4934-9B05-6DA62E0B2494}"/>
              </a:ext>
            </a:extLst>
          </p:cNvPr>
          <p:cNvPicPr>
            <a:picLocks noChangeAspect="1"/>
          </p:cNvPicPr>
          <p:nvPr/>
        </p:nvPicPr>
        <p:blipFill>
          <a:blip r:embed="rId5"/>
          <a:stretch>
            <a:fillRect/>
          </a:stretch>
        </p:blipFill>
        <p:spPr>
          <a:xfrm rot="20232652">
            <a:off x="6009801" y="1594496"/>
            <a:ext cx="3310996" cy="438912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07CD832-7C41-4E2D-9D67-F5ADD3479B8E}"/>
              </a:ext>
            </a:extLst>
          </p:cNvPr>
          <p:cNvSpPr>
            <a:spLocks noGrp="1"/>
          </p:cNvSpPr>
          <p:nvPr>
            <p:ph type="title"/>
          </p:nvPr>
        </p:nvSpPr>
        <p:spPr/>
        <p:txBody>
          <a:bodyPr/>
          <a:lstStyle/>
          <a:p>
            <a:r>
              <a:rPr lang="en-US" dirty="0"/>
              <a:t>Ergonomics Workstation Assessment</a:t>
            </a:r>
          </a:p>
        </p:txBody>
      </p:sp>
      <p:sp>
        <p:nvSpPr>
          <p:cNvPr id="4" name="Text Placeholder 3">
            <a:extLst>
              <a:ext uri="{FF2B5EF4-FFF2-40B4-BE49-F238E27FC236}">
                <a16:creationId xmlns:a16="http://schemas.microsoft.com/office/drawing/2014/main" id="{4390DFE3-2A52-4E8E-B267-AC6A3EFA67FF}"/>
              </a:ext>
            </a:extLst>
          </p:cNvPr>
          <p:cNvSpPr>
            <a:spLocks noGrp="1"/>
          </p:cNvSpPr>
          <p:nvPr>
            <p:ph type="body" idx="1"/>
          </p:nvPr>
        </p:nvSpPr>
        <p:spPr>
          <a:xfrm>
            <a:off x="817033" y="990601"/>
            <a:ext cx="2463885" cy="4648199"/>
          </a:xfrm>
          <a:prstGeom prst="rect">
            <a:avLst/>
          </a:prstGeom>
        </p:spPr>
        <p:txBody>
          <a:bodyPr/>
          <a:lstStyle/>
          <a:p>
            <a:r>
              <a:rPr lang="en-US" dirty="0"/>
              <a:t>USDA ARS MWA Laboratory Ergonomics Assessment Worksheet </a:t>
            </a:r>
          </a:p>
          <a:p>
            <a:endParaRPr lang="en-US" dirty="0"/>
          </a:p>
        </p:txBody>
      </p:sp>
      <p:pic>
        <p:nvPicPr>
          <p:cNvPr id="13" name="Picture 12" descr="A picture containing calendar&#10;&#10;Description automatically generated">
            <a:extLst>
              <a:ext uri="{FF2B5EF4-FFF2-40B4-BE49-F238E27FC236}">
                <a16:creationId xmlns:a16="http://schemas.microsoft.com/office/drawing/2014/main" id="{A1FB530D-2920-400E-BEA7-EFB76231EBE2}"/>
              </a:ext>
            </a:extLst>
          </p:cNvPr>
          <p:cNvPicPr>
            <a:picLocks noChangeAspect="1"/>
          </p:cNvPicPr>
          <p:nvPr/>
        </p:nvPicPr>
        <p:blipFill>
          <a:blip r:embed="rId6"/>
          <a:stretch>
            <a:fillRect/>
          </a:stretch>
        </p:blipFill>
        <p:spPr>
          <a:xfrm rot="20232652">
            <a:off x="3994877" y="1576299"/>
            <a:ext cx="3371592" cy="438912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65086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461B-116B-42BC-B13C-6B5BABC60BD2}"/>
              </a:ext>
            </a:extLst>
          </p:cNvPr>
          <p:cNvSpPr>
            <a:spLocks noGrp="1"/>
          </p:cNvSpPr>
          <p:nvPr>
            <p:ph type="title"/>
          </p:nvPr>
        </p:nvSpPr>
        <p:spPr/>
        <p:txBody>
          <a:bodyPr/>
          <a:lstStyle/>
          <a:p>
            <a:r>
              <a:rPr lang="en-US" dirty="0"/>
              <a:t>Step One – Identify Task</a:t>
            </a:r>
          </a:p>
        </p:txBody>
      </p:sp>
      <p:sp>
        <p:nvSpPr>
          <p:cNvPr id="3" name="Text Placeholder 2">
            <a:extLst>
              <a:ext uri="{FF2B5EF4-FFF2-40B4-BE49-F238E27FC236}">
                <a16:creationId xmlns:a16="http://schemas.microsoft.com/office/drawing/2014/main" id="{5FC45825-2AF7-4D6B-BA8E-EDD476ABDA66}"/>
              </a:ext>
            </a:extLst>
          </p:cNvPr>
          <p:cNvSpPr>
            <a:spLocks noGrp="1"/>
          </p:cNvSpPr>
          <p:nvPr>
            <p:ph type="body" idx="1"/>
          </p:nvPr>
        </p:nvSpPr>
        <p:spPr>
          <a:xfrm>
            <a:off x="817033" y="990601"/>
            <a:ext cx="3450167" cy="4648199"/>
          </a:xfrm>
          <a:prstGeom prst="rect">
            <a:avLst/>
          </a:prstGeom>
        </p:spPr>
        <p:txBody>
          <a:bodyPr/>
          <a:lstStyle/>
          <a:p>
            <a:pPr marR="0" lvl="0" rtl="0"/>
            <a:r>
              <a:rPr lang="en-US" b="1" i="0" u="none" strike="noStrike" baseline="0" dirty="0">
                <a:latin typeface="Arial" panose="020B0604020202020204" pitchFamily="34" charset="0"/>
              </a:rPr>
              <a:t>First step is to identify workstation or task want to analyze</a:t>
            </a:r>
          </a:p>
          <a:p>
            <a:pPr lvl="1">
              <a:spcBef>
                <a:spcPts val="600"/>
              </a:spcBef>
            </a:pPr>
            <a:r>
              <a:rPr lang="en-US" dirty="0">
                <a:latin typeface="Arial" panose="020B0604020202020204" pitchFamily="34" charset="0"/>
              </a:rPr>
              <a:t>Existing workstation or task</a:t>
            </a:r>
          </a:p>
          <a:p>
            <a:pPr lvl="1">
              <a:spcBef>
                <a:spcPts val="600"/>
              </a:spcBef>
            </a:pPr>
            <a:r>
              <a:rPr lang="en-US" dirty="0">
                <a:latin typeface="Arial" panose="020B0604020202020204" pitchFamily="34" charset="0"/>
              </a:rPr>
              <a:t>One that is new</a:t>
            </a:r>
          </a:p>
        </p:txBody>
      </p:sp>
      <p:pic>
        <p:nvPicPr>
          <p:cNvPr id="9" name="Picture 8" descr="Table&#10;&#10;Description automatically generated">
            <a:extLst>
              <a:ext uri="{FF2B5EF4-FFF2-40B4-BE49-F238E27FC236}">
                <a16:creationId xmlns:a16="http://schemas.microsoft.com/office/drawing/2014/main" id="{95B9B287-D43B-44B6-A0B9-F9D8E9823EDF}"/>
              </a:ext>
            </a:extLst>
          </p:cNvPr>
          <p:cNvPicPr>
            <a:picLocks noChangeAspect="1"/>
          </p:cNvPicPr>
          <p:nvPr/>
        </p:nvPicPr>
        <p:blipFill>
          <a:blip r:embed="rId4"/>
          <a:stretch>
            <a:fillRect/>
          </a:stretch>
        </p:blipFill>
        <p:spPr>
          <a:xfrm>
            <a:off x="4800600" y="1066800"/>
            <a:ext cx="7224725" cy="27432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71807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8414-7945-429F-B576-D3FDDF9397F9}"/>
              </a:ext>
            </a:extLst>
          </p:cNvPr>
          <p:cNvSpPr>
            <a:spLocks noGrp="1"/>
          </p:cNvSpPr>
          <p:nvPr>
            <p:ph type="title"/>
          </p:nvPr>
        </p:nvSpPr>
        <p:spPr/>
        <p:txBody>
          <a:bodyPr/>
          <a:lstStyle/>
          <a:p>
            <a:pPr lvl="0"/>
            <a:r>
              <a:rPr lang="en-US" dirty="0"/>
              <a:t>Step Two – Apply Ergonomics Principles</a:t>
            </a:r>
          </a:p>
        </p:txBody>
      </p:sp>
      <p:sp>
        <p:nvSpPr>
          <p:cNvPr id="3" name="Text Placeholder 2">
            <a:extLst>
              <a:ext uri="{FF2B5EF4-FFF2-40B4-BE49-F238E27FC236}">
                <a16:creationId xmlns:a16="http://schemas.microsoft.com/office/drawing/2014/main" id="{B9D6FC05-BE5E-4C32-8C42-037B45B69533}"/>
              </a:ext>
            </a:extLst>
          </p:cNvPr>
          <p:cNvSpPr>
            <a:spLocks noGrp="1"/>
          </p:cNvSpPr>
          <p:nvPr>
            <p:ph type="body" idx="1"/>
          </p:nvPr>
        </p:nvSpPr>
        <p:spPr>
          <a:xfrm>
            <a:off x="817033" y="990601"/>
            <a:ext cx="3983567" cy="4648199"/>
          </a:xfrm>
          <a:prstGeom prst="rect">
            <a:avLst/>
          </a:prstGeom>
        </p:spPr>
        <p:txBody>
          <a:bodyPr/>
          <a:lstStyle/>
          <a:p>
            <a:pPr marR="0" lvl="0" rtl="0"/>
            <a:r>
              <a:rPr lang="en-US" b="1" i="0" u="none" strike="noStrike" baseline="0" dirty="0">
                <a:latin typeface="Arial" panose="020B0604020202020204" pitchFamily="34" charset="0"/>
              </a:rPr>
              <a:t>Neutral Position and Support</a:t>
            </a:r>
          </a:p>
          <a:p>
            <a:pPr marR="0" lvl="1" rtl="0"/>
            <a:r>
              <a:rPr lang="en-US" b="0" i="0" u="none" strike="noStrike" baseline="0" dirty="0">
                <a:latin typeface="Arial" panose="020B0604020202020204" pitchFamily="34" charset="0"/>
              </a:rPr>
              <a:t>What is your body and limb position? </a:t>
            </a:r>
          </a:p>
          <a:p>
            <a:pPr marR="0" lvl="1" rtl="0"/>
            <a:r>
              <a:rPr lang="en-US" b="0" i="0" u="none" strike="noStrike" baseline="0" dirty="0">
                <a:latin typeface="Arial" panose="020B0604020202020204" pitchFamily="34" charset="0"/>
              </a:rPr>
              <a:t>Able to reasonably work in Neutral Positions (able to support body and limbs in neutral position)?</a:t>
            </a:r>
          </a:p>
          <a:p>
            <a:pPr marR="0" lvl="1" rtl="0"/>
            <a:r>
              <a:rPr lang="en-US" b="0" i="0" u="none" strike="noStrike" baseline="0" dirty="0">
                <a:latin typeface="Arial" panose="020B0604020202020204" pitchFamily="34" charset="0"/>
              </a:rPr>
              <a:t>If not, try to identify why not</a:t>
            </a:r>
            <a:r>
              <a:rPr lang="en-US" b="1" i="0" u="none" strike="noStrike" baseline="0" dirty="0">
                <a:latin typeface="Arial" panose="020B0604020202020204" pitchFamily="34" charset="0"/>
              </a:rPr>
              <a:t>	</a:t>
            </a:r>
            <a:endParaRPr lang="en-US" dirty="0"/>
          </a:p>
        </p:txBody>
      </p:sp>
      <p:pic>
        <p:nvPicPr>
          <p:cNvPr id="10" name="Picture 9" descr="Worksheet">
            <a:extLst>
              <a:ext uri="{FF2B5EF4-FFF2-40B4-BE49-F238E27FC236}">
                <a16:creationId xmlns:a16="http://schemas.microsoft.com/office/drawing/2014/main" id="{8EC3A412-4EB8-4A73-9DB7-53FF2D449E17}"/>
              </a:ext>
            </a:extLst>
          </p:cNvPr>
          <p:cNvPicPr>
            <a:picLocks noChangeAspect="1"/>
          </p:cNvPicPr>
          <p:nvPr/>
        </p:nvPicPr>
        <p:blipFill rotWithShape="1">
          <a:blip r:embed="rId4">
            <a:extLst>
              <a:ext uri="{28A0092B-C50C-407E-A947-70E740481C1C}">
                <a14:useLocalDpi xmlns:a14="http://schemas.microsoft.com/office/drawing/2010/main" val="0"/>
              </a:ext>
            </a:extLst>
          </a:blip>
          <a:srcRect l="351" r="1801"/>
          <a:stretch/>
        </p:blipFill>
        <p:spPr>
          <a:xfrm>
            <a:off x="5029201" y="990600"/>
            <a:ext cx="6934200" cy="388619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30195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8414-7945-429F-B576-D3FDDF9397F9}"/>
              </a:ext>
            </a:extLst>
          </p:cNvPr>
          <p:cNvSpPr>
            <a:spLocks noGrp="1"/>
          </p:cNvSpPr>
          <p:nvPr>
            <p:ph type="title"/>
          </p:nvPr>
        </p:nvSpPr>
        <p:spPr/>
        <p:txBody>
          <a:bodyPr/>
          <a:lstStyle/>
          <a:p>
            <a:pPr lvl="0"/>
            <a:r>
              <a:rPr lang="en-US" dirty="0"/>
              <a:t>Step Two – Apply Ergonomics Principles</a:t>
            </a:r>
          </a:p>
        </p:txBody>
      </p:sp>
      <p:sp>
        <p:nvSpPr>
          <p:cNvPr id="3" name="Text Placeholder 2">
            <a:extLst>
              <a:ext uri="{FF2B5EF4-FFF2-40B4-BE49-F238E27FC236}">
                <a16:creationId xmlns:a16="http://schemas.microsoft.com/office/drawing/2014/main" id="{B9D6FC05-BE5E-4C32-8C42-037B45B69533}"/>
              </a:ext>
            </a:extLst>
          </p:cNvPr>
          <p:cNvSpPr>
            <a:spLocks noGrp="1"/>
          </p:cNvSpPr>
          <p:nvPr>
            <p:ph type="body" idx="1"/>
          </p:nvPr>
        </p:nvSpPr>
        <p:spPr>
          <a:xfrm>
            <a:off x="817033" y="990601"/>
            <a:ext cx="3983567" cy="4648199"/>
          </a:xfrm>
          <a:prstGeom prst="rect">
            <a:avLst/>
          </a:prstGeom>
        </p:spPr>
        <p:txBody>
          <a:bodyPr/>
          <a:lstStyle/>
          <a:p>
            <a:pPr marR="0" lvl="0" rtl="0"/>
            <a:r>
              <a:rPr lang="en-US" b="1" i="0" u="none" strike="noStrike" baseline="0" dirty="0">
                <a:latin typeface="Arial" panose="020B0604020202020204" pitchFamily="34" charset="0"/>
              </a:rPr>
              <a:t>Neutral Position and Support</a:t>
            </a:r>
          </a:p>
          <a:p>
            <a:pPr marR="0" lvl="0" rtl="0"/>
            <a:r>
              <a:rPr lang="en-US" b="1" i="0" u="none" strike="noStrike" baseline="0" dirty="0">
                <a:latin typeface="Arial" panose="020B0604020202020204" pitchFamily="34" charset="0"/>
              </a:rPr>
              <a:t>For example</a:t>
            </a:r>
          </a:p>
          <a:p>
            <a:pPr marR="0" lvl="1" rtl="0"/>
            <a:r>
              <a:rPr lang="en-US" b="0" i="0" u="none" strike="noStrike" baseline="0" dirty="0">
                <a:latin typeface="Arial" panose="020B0604020202020204" pitchFamily="34" charset="0"/>
              </a:rPr>
              <a:t>Is worksurface too low?</a:t>
            </a:r>
          </a:p>
          <a:p>
            <a:pPr marR="0" lvl="1" rtl="0"/>
            <a:r>
              <a:rPr lang="en-US" b="0" i="0" u="none" strike="noStrike" baseline="0" dirty="0">
                <a:latin typeface="Arial" panose="020B0604020202020204" pitchFamily="34" charset="0"/>
              </a:rPr>
              <a:t>Is chair or stool not properly adjusted? </a:t>
            </a:r>
          </a:p>
          <a:p>
            <a:pPr marR="0" lvl="1" rtl="0"/>
            <a:r>
              <a:rPr lang="en-US" b="0" i="0" u="none" strike="noStrike" baseline="0" dirty="0">
                <a:latin typeface="Arial" panose="020B0604020202020204" pitchFamily="34" charset="0"/>
              </a:rPr>
              <a:t>Does tool or equipment not allow neutral position?</a:t>
            </a:r>
          </a:p>
          <a:p>
            <a:r>
              <a:rPr lang="en-US" dirty="0">
                <a:latin typeface="Arial" panose="020B0604020202020204" pitchFamily="34" charset="0"/>
              </a:rPr>
              <a:t>Then think about how you can make it better</a:t>
            </a:r>
            <a:r>
              <a:rPr lang="en-US" dirty="0"/>
              <a:t>!</a:t>
            </a:r>
          </a:p>
        </p:txBody>
      </p:sp>
      <p:pic>
        <p:nvPicPr>
          <p:cNvPr id="6" name="Picture 5" descr="Worksheet">
            <a:extLst>
              <a:ext uri="{FF2B5EF4-FFF2-40B4-BE49-F238E27FC236}">
                <a16:creationId xmlns:a16="http://schemas.microsoft.com/office/drawing/2014/main" id="{DCAAB6C7-A52C-473A-AD98-3AA668BA45BE}"/>
              </a:ext>
            </a:extLst>
          </p:cNvPr>
          <p:cNvPicPr>
            <a:picLocks noChangeAspect="1"/>
          </p:cNvPicPr>
          <p:nvPr/>
        </p:nvPicPr>
        <p:blipFill rotWithShape="1">
          <a:blip r:embed="rId4">
            <a:extLst>
              <a:ext uri="{28A0092B-C50C-407E-A947-70E740481C1C}">
                <a14:useLocalDpi xmlns:a14="http://schemas.microsoft.com/office/drawing/2010/main" val="0"/>
              </a:ext>
            </a:extLst>
          </a:blip>
          <a:srcRect l="351" r="1801"/>
          <a:stretch/>
        </p:blipFill>
        <p:spPr>
          <a:xfrm>
            <a:off x="5029201" y="990600"/>
            <a:ext cx="6934200" cy="388619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50659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671C-09CD-4502-A01B-C368FD8D2F8C}"/>
              </a:ext>
            </a:extLst>
          </p:cNvPr>
          <p:cNvSpPr>
            <a:spLocks noGrp="1"/>
          </p:cNvSpPr>
          <p:nvPr>
            <p:ph type="title"/>
          </p:nvPr>
        </p:nvSpPr>
        <p:spPr/>
        <p:txBody>
          <a:bodyPr/>
          <a:lstStyle/>
          <a:p>
            <a:r>
              <a:rPr lang="en-US" dirty="0"/>
              <a:t>Step Two – Apply Ergonomics Principles</a:t>
            </a:r>
          </a:p>
        </p:txBody>
      </p:sp>
      <p:sp>
        <p:nvSpPr>
          <p:cNvPr id="3" name="Text Placeholder 2">
            <a:extLst>
              <a:ext uri="{FF2B5EF4-FFF2-40B4-BE49-F238E27FC236}">
                <a16:creationId xmlns:a16="http://schemas.microsoft.com/office/drawing/2014/main" id="{A8D95BBC-F72D-4AD7-84A3-7BD97BE6E9D4}"/>
              </a:ext>
            </a:extLst>
          </p:cNvPr>
          <p:cNvSpPr>
            <a:spLocks noGrp="1"/>
          </p:cNvSpPr>
          <p:nvPr>
            <p:ph type="body" idx="1"/>
          </p:nvPr>
        </p:nvSpPr>
        <p:spPr>
          <a:xfrm>
            <a:off x="817033" y="990601"/>
            <a:ext cx="4364567" cy="4648199"/>
          </a:xfrm>
          <a:prstGeom prst="rect">
            <a:avLst/>
          </a:prstGeom>
        </p:spPr>
        <p:txBody>
          <a:bodyPr/>
          <a:lstStyle/>
          <a:p>
            <a:pPr marR="0" lvl="0" rtl="0"/>
            <a:r>
              <a:rPr lang="en-US" b="1" i="0" u="none" strike="noStrike" baseline="0" dirty="0">
                <a:latin typeface="Arial" panose="020B0604020202020204" pitchFamily="34" charset="0"/>
              </a:rPr>
              <a:t>Reach Zone</a:t>
            </a:r>
          </a:p>
          <a:p>
            <a:pPr marR="0" lvl="1" rtl="0"/>
            <a:r>
              <a:rPr lang="en-US" b="0" i="0" u="none" strike="noStrike" baseline="0" dirty="0">
                <a:latin typeface="Arial" panose="020B0604020202020204" pitchFamily="34" charset="0"/>
              </a:rPr>
              <a:t>Where are you using hands?</a:t>
            </a:r>
          </a:p>
          <a:p>
            <a:pPr marR="0" lvl="1" rtl="0"/>
            <a:r>
              <a:rPr lang="en-US" b="0" i="0" u="none" strike="noStrike" baseline="0" dirty="0">
                <a:latin typeface="Arial" panose="020B0604020202020204" pitchFamily="34" charset="0"/>
              </a:rPr>
              <a:t>Primarily use them in Reach Zone?</a:t>
            </a:r>
          </a:p>
          <a:p>
            <a:pPr marR="0" lvl="1" rtl="0"/>
            <a:r>
              <a:rPr lang="en-US" b="0" i="0" u="none" strike="noStrike" baseline="0" dirty="0">
                <a:latin typeface="Arial" panose="020B0604020202020204" pitchFamily="34" charset="0"/>
              </a:rPr>
              <a:t>If not, try to identify preventing factor</a:t>
            </a:r>
          </a:p>
          <a:p>
            <a:pPr marR="0" lvl="0" rtl="0"/>
            <a:r>
              <a:rPr lang="en-US" b="1" i="0" u="none" strike="noStrike" baseline="0" dirty="0">
                <a:latin typeface="Arial" panose="020B0604020202020204" pitchFamily="34" charset="0"/>
              </a:rPr>
              <a:t>For example:</a:t>
            </a:r>
          </a:p>
          <a:p>
            <a:pPr marR="0" lvl="1" rtl="0"/>
            <a:r>
              <a:rPr lang="en-US" b="0" i="0" u="none" strike="noStrike" baseline="0" dirty="0">
                <a:latin typeface="Arial" panose="020B0604020202020204" pitchFamily="34" charset="0"/>
              </a:rPr>
              <a:t>Is work too far away?</a:t>
            </a:r>
          </a:p>
          <a:p>
            <a:pPr marR="0" lvl="1" rtl="0"/>
            <a:r>
              <a:rPr lang="en-US" b="0" i="0" u="none" strike="noStrike" baseline="0" dirty="0">
                <a:latin typeface="Arial" panose="020B0604020202020204" pitchFamily="34" charset="0"/>
              </a:rPr>
              <a:t>Physical barrier that limits access?</a:t>
            </a:r>
          </a:p>
          <a:p>
            <a:r>
              <a:rPr lang="en-US" dirty="0">
                <a:latin typeface="Arial" panose="020B0604020202020204" pitchFamily="34" charset="0"/>
              </a:rPr>
              <a:t>Then think about how you can make it better</a:t>
            </a:r>
            <a:r>
              <a:rPr lang="en-US" dirty="0"/>
              <a:t>!</a:t>
            </a:r>
          </a:p>
        </p:txBody>
      </p:sp>
      <p:pic>
        <p:nvPicPr>
          <p:cNvPr id="7" name="Picture 6" descr="Worksheet">
            <a:extLst>
              <a:ext uri="{FF2B5EF4-FFF2-40B4-BE49-F238E27FC236}">
                <a16:creationId xmlns:a16="http://schemas.microsoft.com/office/drawing/2014/main" id="{DD808CDF-F4C3-4DD4-AE25-2A09D0541C1F}"/>
              </a:ext>
            </a:extLst>
          </p:cNvPr>
          <p:cNvPicPr>
            <a:picLocks noChangeAspect="1"/>
          </p:cNvPicPr>
          <p:nvPr/>
        </p:nvPicPr>
        <p:blipFill rotWithShape="1">
          <a:blip r:embed="rId4">
            <a:extLst>
              <a:ext uri="{28A0092B-C50C-407E-A947-70E740481C1C}">
                <a14:useLocalDpi xmlns:a14="http://schemas.microsoft.com/office/drawing/2010/main" val="0"/>
              </a:ext>
            </a:extLst>
          </a:blip>
          <a:srcRect b="2222"/>
          <a:stretch/>
        </p:blipFill>
        <p:spPr>
          <a:xfrm>
            <a:off x="5481906" y="990601"/>
            <a:ext cx="6510892" cy="335279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68908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8633-B3C0-40E9-835D-0D2EB960F202}"/>
              </a:ext>
            </a:extLst>
          </p:cNvPr>
          <p:cNvSpPr>
            <a:spLocks noGrp="1"/>
          </p:cNvSpPr>
          <p:nvPr>
            <p:ph type="title"/>
          </p:nvPr>
        </p:nvSpPr>
        <p:spPr/>
        <p:txBody>
          <a:bodyPr/>
          <a:lstStyle/>
          <a:p>
            <a:r>
              <a:rPr lang="en-US" dirty="0"/>
              <a:t>Step Two – Apply Ergonomics Principles</a:t>
            </a:r>
          </a:p>
        </p:txBody>
      </p:sp>
      <p:sp>
        <p:nvSpPr>
          <p:cNvPr id="3" name="Text Placeholder 2">
            <a:extLst>
              <a:ext uri="{FF2B5EF4-FFF2-40B4-BE49-F238E27FC236}">
                <a16:creationId xmlns:a16="http://schemas.microsoft.com/office/drawing/2014/main" id="{5C23B0EB-DD5E-4005-A0CF-C26F595D0845}"/>
              </a:ext>
            </a:extLst>
          </p:cNvPr>
          <p:cNvSpPr>
            <a:spLocks noGrp="1"/>
          </p:cNvSpPr>
          <p:nvPr>
            <p:ph type="body" idx="1"/>
          </p:nvPr>
        </p:nvSpPr>
        <p:spPr>
          <a:xfrm>
            <a:off x="817034" y="990601"/>
            <a:ext cx="4085534" cy="4648199"/>
          </a:xfrm>
          <a:prstGeom prst="rect">
            <a:avLst/>
          </a:prstGeom>
        </p:spPr>
        <p:txBody>
          <a:bodyPr/>
          <a:lstStyle/>
          <a:p>
            <a:pPr marR="0" lvl="0" rtl="0"/>
            <a:r>
              <a:rPr lang="en-US" b="1" i="0" u="none" strike="noStrike" baseline="0" dirty="0">
                <a:latin typeface="Arial" panose="020B0604020202020204" pitchFamily="34" charset="0"/>
              </a:rPr>
              <a:t>Power Position</a:t>
            </a:r>
          </a:p>
          <a:p>
            <a:pPr marR="0" lvl="1" rtl="0"/>
            <a:r>
              <a:rPr lang="en-US" b="0" i="0" u="none" strike="noStrike" baseline="0" dirty="0">
                <a:latin typeface="Arial" panose="020B0604020202020204" pitchFamily="34" charset="0"/>
              </a:rPr>
              <a:t>Use Power Position to accomplish task?</a:t>
            </a:r>
          </a:p>
          <a:p>
            <a:pPr marR="0" lvl="1" rtl="0"/>
            <a:r>
              <a:rPr lang="en-US" b="0" i="0" u="none" strike="noStrike" baseline="0" dirty="0">
                <a:latin typeface="Arial" panose="020B0604020202020204" pitchFamily="34" charset="0"/>
              </a:rPr>
              <a:t>If not, try to identify what is the limiting factor</a:t>
            </a:r>
          </a:p>
          <a:p>
            <a:pPr marR="0" lvl="0" rtl="0"/>
            <a:r>
              <a:rPr lang="en-US" b="1" i="0" u="none" strike="noStrike" baseline="0" dirty="0">
                <a:latin typeface="Arial" panose="020B0604020202020204" pitchFamily="34" charset="0"/>
              </a:rPr>
              <a:t>For example:</a:t>
            </a:r>
          </a:p>
          <a:p>
            <a:pPr marR="0" lvl="1" rtl="0"/>
            <a:r>
              <a:rPr lang="en-US" b="0" i="0" u="none" strike="noStrike" baseline="0" dirty="0">
                <a:latin typeface="Arial" panose="020B0604020202020204" pitchFamily="34" charset="0"/>
              </a:rPr>
              <a:t>Is material being handled too low or too high?</a:t>
            </a:r>
          </a:p>
          <a:p>
            <a:pPr marR="0" lvl="1" rtl="0"/>
            <a:r>
              <a:rPr lang="en-US" b="0" i="0" u="none" strike="noStrike" baseline="0" dirty="0">
                <a:latin typeface="Arial" panose="020B0604020202020204" pitchFamily="34" charset="0"/>
              </a:rPr>
              <a:t>Does equipment in use not allow power position?</a:t>
            </a:r>
          </a:p>
          <a:p>
            <a:pPr marR="0" lvl="0" rtl="0"/>
            <a:r>
              <a:rPr lang="en-US" b="1" i="0" u="none" strike="noStrike" baseline="0" dirty="0">
                <a:latin typeface="Arial" panose="020B0604020202020204" pitchFamily="34" charset="0"/>
              </a:rPr>
              <a:t>Then think about how you can make it better	</a:t>
            </a:r>
            <a:endParaRPr lang="en-US" dirty="0"/>
          </a:p>
        </p:txBody>
      </p:sp>
      <p:pic>
        <p:nvPicPr>
          <p:cNvPr id="7" name="Picture 6" descr="Worksheet">
            <a:extLst>
              <a:ext uri="{FF2B5EF4-FFF2-40B4-BE49-F238E27FC236}">
                <a16:creationId xmlns:a16="http://schemas.microsoft.com/office/drawing/2014/main" id="{72F9E462-891E-4899-AB5B-FCE1F4363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2567" y="1090530"/>
            <a:ext cx="7131925" cy="142407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766638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B766A81B-4B63-454F-AD07-1D5D8A95E178}"/>
              </a:ext>
            </a:extLst>
          </p:cNvPr>
          <p:cNvSpPr>
            <a:spLocks noGrp="1"/>
          </p:cNvSpPr>
          <p:nvPr>
            <p:ph type="title"/>
          </p:nvPr>
        </p:nvSpPr>
        <p:spPr>
          <a:xfrm>
            <a:off x="812800" y="100584"/>
            <a:ext cx="11303000" cy="503236"/>
          </a:xfrm>
        </p:spPr>
        <p:txBody>
          <a:bodyPr/>
          <a:lstStyle/>
          <a:p>
            <a:r>
              <a:rPr lang="en-US" altLang="en-US" dirty="0"/>
              <a:t>Work in Labs</a:t>
            </a:r>
          </a:p>
        </p:txBody>
      </p:sp>
      <p:sp>
        <p:nvSpPr>
          <p:cNvPr id="11267" name="Text Placeholder 2">
            <a:extLst>
              <a:ext uri="{FF2B5EF4-FFF2-40B4-BE49-F238E27FC236}">
                <a16:creationId xmlns:a16="http://schemas.microsoft.com/office/drawing/2014/main" id="{98BD850E-FCC8-4A64-9068-1E408926905F}"/>
              </a:ext>
            </a:extLst>
          </p:cNvPr>
          <p:cNvSpPr>
            <a:spLocks noGrp="1"/>
          </p:cNvSpPr>
          <p:nvPr>
            <p:ph type="body" idx="1"/>
          </p:nvPr>
        </p:nvSpPr>
        <p:spPr/>
        <p:txBody>
          <a:bodyPr/>
          <a:lstStyle/>
          <a:p>
            <a:r>
              <a:rPr lang="en-US" altLang="en-US" dirty="0"/>
              <a:t>Critical work in laboratories in the Midwest</a:t>
            </a:r>
          </a:p>
          <a:p>
            <a:r>
              <a:rPr lang="en-US" altLang="en-US" dirty="0"/>
              <a:t>Training session details how to perform laboratory tasks</a:t>
            </a:r>
          </a:p>
          <a:p>
            <a:pPr lvl="1"/>
            <a:r>
              <a:rPr lang="en-US" altLang="en-US" dirty="0"/>
              <a:t>Enhance ARS mission</a:t>
            </a:r>
          </a:p>
          <a:p>
            <a:pPr lvl="1"/>
            <a:r>
              <a:rPr lang="en-US" altLang="en-US" dirty="0"/>
              <a:t>Facilitate well-being and performance</a:t>
            </a:r>
          </a:p>
          <a:p>
            <a:pPr lvl="1"/>
            <a:r>
              <a:rPr lang="en-US" altLang="en-US" dirty="0"/>
              <a:t>Application of ergonomics principles	</a:t>
            </a:r>
          </a:p>
        </p:txBody>
      </p:sp>
      <p:pic>
        <p:nvPicPr>
          <p:cNvPr id="11268" name="Picture 3">
            <a:extLst>
              <a:ext uri="{FF2B5EF4-FFF2-40B4-BE49-F238E27FC236}">
                <a16:creationId xmlns:a16="http://schemas.microsoft.com/office/drawing/2014/main" id="{A02E21D7-F826-4A1A-A00D-BD36EAACE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66800"/>
            <a:ext cx="2862263" cy="4297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A group of people performing on a counter&#10;&#10;Description automatically generated">
            <a:extLst>
              <a:ext uri="{FF2B5EF4-FFF2-40B4-BE49-F238E27FC236}">
                <a16:creationId xmlns:a16="http://schemas.microsoft.com/office/drawing/2014/main" id="{A454236B-5316-43D8-A796-5B9B8BDC9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004"/>
          <a:stretch>
            <a:fillRect/>
          </a:stretch>
        </p:blipFill>
        <p:spPr bwMode="auto">
          <a:xfrm>
            <a:off x="9151938" y="1066800"/>
            <a:ext cx="2871787" cy="4297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5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fade">
                                      <p:cBhvr>
                                        <p:cTn id="12" dur="500"/>
                                        <p:tgtEl>
                                          <p:spTgt spid="1126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animEffect transition="in" filter="fade">
                                      <p:cBhvr>
                                        <p:cTn id="15" dur="500"/>
                                        <p:tgtEl>
                                          <p:spTgt spid="1126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267">
                                            <p:txEl>
                                              <p:pRg st="3" end="3"/>
                                            </p:txEl>
                                          </p:spTgt>
                                        </p:tgtEl>
                                        <p:attrNameLst>
                                          <p:attrName>style.visibility</p:attrName>
                                        </p:attrNameLst>
                                      </p:cBhvr>
                                      <p:to>
                                        <p:strVal val="visible"/>
                                      </p:to>
                                    </p:set>
                                    <p:animEffect transition="in" filter="fade">
                                      <p:cBhvr>
                                        <p:cTn id="18" dur="500"/>
                                        <p:tgtEl>
                                          <p:spTgt spid="1126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267">
                                            <p:txEl>
                                              <p:pRg st="4" end="4"/>
                                            </p:txEl>
                                          </p:spTgt>
                                        </p:tgtEl>
                                        <p:attrNameLst>
                                          <p:attrName>style.visibility</p:attrName>
                                        </p:attrNameLst>
                                      </p:cBhvr>
                                      <p:to>
                                        <p:strVal val="visible"/>
                                      </p:to>
                                    </p:set>
                                    <p:animEffect transition="in" filter="fade">
                                      <p:cBhvr>
                                        <p:cTn id="21" dur="5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8A6B-CD32-40D5-BD65-52D20B37F025}"/>
              </a:ext>
            </a:extLst>
          </p:cNvPr>
          <p:cNvSpPr>
            <a:spLocks noGrp="1"/>
          </p:cNvSpPr>
          <p:nvPr>
            <p:ph type="title"/>
          </p:nvPr>
        </p:nvSpPr>
        <p:spPr/>
        <p:txBody>
          <a:bodyPr/>
          <a:lstStyle/>
          <a:p>
            <a:r>
              <a:rPr lang="en-US" dirty="0"/>
              <a:t>Step Two – Apply Ergonomics Principles</a:t>
            </a:r>
          </a:p>
        </p:txBody>
      </p:sp>
      <p:sp>
        <p:nvSpPr>
          <p:cNvPr id="3" name="Text Placeholder 2">
            <a:extLst>
              <a:ext uri="{FF2B5EF4-FFF2-40B4-BE49-F238E27FC236}">
                <a16:creationId xmlns:a16="http://schemas.microsoft.com/office/drawing/2014/main" id="{AD61F861-2D58-459D-BDCC-E2B1B4E1C046}"/>
              </a:ext>
            </a:extLst>
          </p:cNvPr>
          <p:cNvSpPr>
            <a:spLocks noGrp="1"/>
          </p:cNvSpPr>
          <p:nvPr>
            <p:ph type="body" idx="1"/>
          </p:nvPr>
        </p:nvSpPr>
        <p:spPr>
          <a:xfrm>
            <a:off x="817033" y="990601"/>
            <a:ext cx="6421967" cy="4648199"/>
          </a:xfrm>
          <a:prstGeom prst="rect">
            <a:avLst/>
          </a:prstGeom>
        </p:spPr>
        <p:txBody>
          <a:bodyPr/>
          <a:lstStyle/>
          <a:p>
            <a:pPr marR="0" lvl="0" rtl="0"/>
            <a:r>
              <a:rPr lang="en-US" b="1" i="0" u="none" strike="noStrike" baseline="0" dirty="0">
                <a:latin typeface="Arial" panose="020B0604020202020204" pitchFamily="34" charset="0"/>
              </a:rPr>
              <a:t>Fatigue Control</a:t>
            </a:r>
          </a:p>
          <a:p>
            <a:pPr marR="0" lvl="1" rtl="0">
              <a:spcBef>
                <a:spcPts val="0"/>
              </a:spcBef>
            </a:pPr>
            <a:r>
              <a:rPr lang="en-US" b="0" i="0" u="none" strike="noStrike" baseline="0" dirty="0">
                <a:latin typeface="Arial" panose="020B0604020202020204" pitchFamily="34" charset="0"/>
              </a:rPr>
              <a:t>Able to Control Fatigue through-out work shift?</a:t>
            </a:r>
          </a:p>
          <a:p>
            <a:pPr marR="0" lvl="1" rtl="0">
              <a:spcBef>
                <a:spcPts val="0"/>
              </a:spcBef>
            </a:pPr>
            <a:r>
              <a:rPr lang="en-US" b="0" i="0" u="none" strike="noStrike" baseline="0" dirty="0">
                <a:latin typeface="Arial" panose="020B0604020202020204" pitchFamily="34" charset="0"/>
              </a:rPr>
              <a:t>If not, what are inhibiting factors</a:t>
            </a:r>
          </a:p>
          <a:p>
            <a:pPr marR="0" lvl="0" rtl="0"/>
            <a:r>
              <a:rPr lang="en-US" b="1" i="0" u="none" strike="noStrike" baseline="0" dirty="0">
                <a:latin typeface="Arial" panose="020B0604020202020204" pitchFamily="34" charset="0"/>
              </a:rPr>
              <a:t>For example:</a:t>
            </a:r>
          </a:p>
          <a:p>
            <a:pPr marR="0" lvl="1" rtl="0">
              <a:spcBef>
                <a:spcPts val="0"/>
              </a:spcBef>
            </a:pPr>
            <a:r>
              <a:rPr lang="en-US" b="0" i="0" u="none" strike="noStrike" baseline="0" dirty="0">
                <a:latin typeface="Arial" panose="020B0604020202020204" pitchFamily="34" charset="0"/>
              </a:rPr>
              <a:t>Using wrong tool or incorrectly</a:t>
            </a:r>
          </a:p>
          <a:p>
            <a:pPr marR="0" lvl="1" rtl="0">
              <a:spcBef>
                <a:spcPts val="0"/>
              </a:spcBef>
            </a:pPr>
            <a:r>
              <a:rPr lang="en-US" b="0" i="0" u="none" strike="noStrike" baseline="0" dirty="0">
                <a:latin typeface="Arial" panose="020B0604020202020204" pitchFamily="34" charset="0"/>
              </a:rPr>
              <a:t>Not taking recovery breaks?</a:t>
            </a:r>
          </a:p>
          <a:p>
            <a:pPr marR="0" lvl="1" rtl="0">
              <a:spcBef>
                <a:spcPts val="0"/>
              </a:spcBef>
            </a:pPr>
            <a:r>
              <a:rPr lang="en-US" b="0" i="0" u="none" strike="noStrike" baseline="0" dirty="0">
                <a:latin typeface="Arial" panose="020B0604020202020204" pitchFamily="34" charset="0"/>
              </a:rPr>
              <a:t>Becoming dehydrated?</a:t>
            </a:r>
          </a:p>
          <a:p>
            <a:pPr marR="0" lvl="1" rtl="0">
              <a:spcBef>
                <a:spcPts val="0"/>
              </a:spcBef>
            </a:pPr>
            <a:r>
              <a:rPr lang="en-US" b="0" i="0" u="none" strike="noStrike" baseline="0" dirty="0">
                <a:latin typeface="Arial" panose="020B0604020202020204" pitchFamily="34" charset="0"/>
              </a:rPr>
              <a:t>Not using stretching as micro-breaks through-out shift?</a:t>
            </a:r>
          </a:p>
          <a:p>
            <a:pPr marR="0" lvl="1" rtl="0">
              <a:spcBef>
                <a:spcPts val="0"/>
              </a:spcBef>
            </a:pPr>
            <a:r>
              <a:rPr lang="en-US" b="0" i="0" u="none" strike="noStrike" baseline="0" dirty="0">
                <a:latin typeface="Arial" panose="020B0604020202020204" pitchFamily="34" charset="0"/>
              </a:rPr>
              <a:t>A combination of above? </a:t>
            </a:r>
          </a:p>
          <a:p>
            <a:pPr marR="0" lvl="0" rtl="0"/>
            <a:r>
              <a:rPr lang="en-US" b="1" i="0" u="none" strike="noStrike" baseline="0" dirty="0">
                <a:latin typeface="Arial" panose="020B0604020202020204" pitchFamily="34" charset="0"/>
              </a:rPr>
              <a:t>What actions can you take to control fatigue?	</a:t>
            </a:r>
            <a:endParaRPr lang="en-US" dirty="0"/>
          </a:p>
        </p:txBody>
      </p:sp>
      <p:pic>
        <p:nvPicPr>
          <p:cNvPr id="9" name="Picture 8" descr="A picture containing calendar&#10;&#10;Description automatically generated">
            <a:extLst>
              <a:ext uri="{FF2B5EF4-FFF2-40B4-BE49-F238E27FC236}">
                <a16:creationId xmlns:a16="http://schemas.microsoft.com/office/drawing/2014/main" id="{067CFD5B-BED1-4AF9-95F3-3016A3ECA1B8}"/>
              </a:ext>
            </a:extLst>
          </p:cNvPr>
          <p:cNvPicPr>
            <a:picLocks noChangeAspect="1"/>
          </p:cNvPicPr>
          <p:nvPr/>
        </p:nvPicPr>
        <p:blipFill>
          <a:blip r:embed="rId4"/>
          <a:stretch>
            <a:fillRect/>
          </a:stretch>
        </p:blipFill>
        <p:spPr>
          <a:xfrm>
            <a:off x="7772400" y="990600"/>
            <a:ext cx="4329545" cy="563617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570319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E8A7-F018-4E8D-95E5-D1212DA9CA4D}"/>
              </a:ext>
            </a:extLst>
          </p:cNvPr>
          <p:cNvSpPr>
            <a:spLocks noGrp="1"/>
          </p:cNvSpPr>
          <p:nvPr>
            <p:ph type="title"/>
          </p:nvPr>
        </p:nvSpPr>
        <p:spPr/>
        <p:txBody>
          <a:bodyPr/>
          <a:lstStyle/>
          <a:p>
            <a:r>
              <a:rPr lang="en-US" sz="3200" dirty="0"/>
              <a:t>Step Three – Recommend/Implement Improvements</a:t>
            </a:r>
          </a:p>
        </p:txBody>
      </p:sp>
      <p:sp>
        <p:nvSpPr>
          <p:cNvPr id="6" name="Picture Placeholder 5">
            <a:extLst>
              <a:ext uri="{FF2B5EF4-FFF2-40B4-BE49-F238E27FC236}">
                <a16:creationId xmlns:a16="http://schemas.microsoft.com/office/drawing/2014/main" id="{682F7C11-C61C-49AC-A090-19530F7EDAAC}"/>
              </a:ext>
            </a:extLst>
          </p:cNvPr>
          <p:cNvSpPr>
            <a:spLocks noGrp="1"/>
          </p:cNvSpPr>
          <p:nvPr>
            <p:ph type="pic" sz="quarter" idx="10"/>
          </p:nvPr>
        </p:nvSpPr>
        <p:spPr/>
      </p:sp>
      <p:sp>
        <p:nvSpPr>
          <p:cNvPr id="3" name="Text Placeholder 2">
            <a:extLst>
              <a:ext uri="{FF2B5EF4-FFF2-40B4-BE49-F238E27FC236}">
                <a16:creationId xmlns:a16="http://schemas.microsoft.com/office/drawing/2014/main" id="{3A853F03-0612-4431-BF4D-A0B53D8E28B3}"/>
              </a:ext>
            </a:extLst>
          </p:cNvPr>
          <p:cNvSpPr>
            <a:spLocks noGrp="1"/>
          </p:cNvSpPr>
          <p:nvPr>
            <p:ph type="body" idx="1"/>
          </p:nvPr>
        </p:nvSpPr>
        <p:spPr>
          <a:xfrm>
            <a:off x="817033" y="990601"/>
            <a:ext cx="4974167" cy="4648199"/>
          </a:xfrm>
          <a:prstGeom prst="rect">
            <a:avLst/>
          </a:prstGeom>
        </p:spPr>
        <p:txBody>
          <a:bodyPr/>
          <a:lstStyle/>
          <a:p>
            <a:pPr marR="0" lvl="0" rtl="0"/>
            <a:r>
              <a:rPr lang="en-US" b="1" i="0" u="none" strike="noStrike" baseline="0" dirty="0">
                <a:latin typeface="Arial" panose="020B0604020202020204" pitchFamily="34" charset="0"/>
              </a:rPr>
              <a:t>List of potential improvements</a:t>
            </a:r>
          </a:p>
          <a:p>
            <a:pPr marR="0" lvl="1" rtl="0"/>
            <a:r>
              <a:rPr lang="en-US" b="0" i="0" u="none" strike="noStrike" baseline="0" dirty="0">
                <a:latin typeface="Arial" panose="020B0604020202020204" pitchFamily="34" charset="0"/>
              </a:rPr>
              <a:t>Workstation set-up</a:t>
            </a:r>
          </a:p>
          <a:p>
            <a:pPr marR="0" lvl="1" rtl="0"/>
            <a:r>
              <a:rPr lang="en-US" b="0" i="0" u="none" strike="noStrike" baseline="0" dirty="0">
                <a:latin typeface="Arial" panose="020B0604020202020204" pitchFamily="34" charset="0"/>
              </a:rPr>
              <a:t>Particular use of a tool or piece of equipment</a:t>
            </a:r>
          </a:p>
          <a:p>
            <a:pPr marR="0" lvl="1" rtl="0"/>
            <a:r>
              <a:rPr lang="en-US" b="0" i="0" u="none" strike="noStrike" baseline="0" dirty="0">
                <a:latin typeface="Arial" panose="020B0604020202020204" pitchFamily="34" charset="0"/>
              </a:rPr>
              <a:t>Change of workstation, tool or equipment</a:t>
            </a:r>
          </a:p>
        </p:txBody>
      </p:sp>
      <p:pic>
        <p:nvPicPr>
          <p:cNvPr id="7" name="Picture 6" descr="Worksheet">
            <a:extLst>
              <a:ext uri="{FF2B5EF4-FFF2-40B4-BE49-F238E27FC236}">
                <a16:creationId xmlns:a16="http://schemas.microsoft.com/office/drawing/2014/main" id="{E5B55CFC-8471-498F-AC33-BD0F616FCF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291" y="990600"/>
            <a:ext cx="6035040" cy="418559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0110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26FA6-3841-466E-AC29-145C863225C0}"/>
              </a:ext>
            </a:extLst>
          </p:cNvPr>
          <p:cNvSpPr>
            <a:spLocks noGrp="1"/>
          </p:cNvSpPr>
          <p:nvPr>
            <p:ph type="title"/>
          </p:nvPr>
        </p:nvSpPr>
        <p:spPr/>
        <p:txBody>
          <a:bodyPr/>
          <a:lstStyle/>
          <a:p>
            <a:r>
              <a:rPr lang="en-US" dirty="0"/>
              <a:t>Practice	</a:t>
            </a:r>
          </a:p>
        </p:txBody>
      </p:sp>
      <p:sp>
        <p:nvSpPr>
          <p:cNvPr id="3" name="Text Placeholder 2">
            <a:extLst>
              <a:ext uri="{FF2B5EF4-FFF2-40B4-BE49-F238E27FC236}">
                <a16:creationId xmlns:a16="http://schemas.microsoft.com/office/drawing/2014/main" id="{B8C3A8AE-9261-449C-82B3-6FC05B4C0647}"/>
              </a:ext>
            </a:extLst>
          </p:cNvPr>
          <p:cNvSpPr>
            <a:spLocks noGrp="1"/>
          </p:cNvSpPr>
          <p:nvPr>
            <p:ph type="body" idx="1"/>
          </p:nvPr>
        </p:nvSpPr>
        <p:spPr>
          <a:xfrm>
            <a:off x="817033" y="990601"/>
            <a:ext cx="2545767" cy="4648199"/>
          </a:xfrm>
          <a:prstGeom prst="rect">
            <a:avLst/>
          </a:prstGeom>
        </p:spPr>
        <p:txBody>
          <a:bodyPr/>
          <a:lstStyle/>
          <a:p>
            <a:pPr lvl="0"/>
            <a:r>
              <a:rPr lang="en-US" dirty="0">
                <a:latin typeface="Arial" panose="020B0604020202020204" pitchFamily="34" charset="0"/>
              </a:rPr>
              <a:t>Choose</a:t>
            </a:r>
            <a:r>
              <a:rPr lang="en-US" dirty="0"/>
              <a:t> </a:t>
            </a:r>
            <a:r>
              <a:rPr lang="en-US" dirty="0">
                <a:latin typeface="Arial" panose="020B0604020202020204" pitchFamily="34" charset="0"/>
              </a:rPr>
              <a:t>a task you would like to analyze</a:t>
            </a:r>
          </a:p>
          <a:p>
            <a:pPr lvl="0"/>
            <a:r>
              <a:rPr lang="en-US" dirty="0"/>
              <a:t>G</a:t>
            </a:r>
            <a:r>
              <a:rPr lang="en-US" dirty="0">
                <a:latin typeface="Arial" panose="020B0604020202020204" pitchFamily="34" charset="0"/>
              </a:rPr>
              <a:t>o through </a:t>
            </a:r>
            <a:r>
              <a:rPr lang="en-US" i="1" dirty="0">
                <a:latin typeface="Arial" panose="020B0604020202020204" pitchFamily="34" charset="0"/>
                <a:ea typeface="Calibri" panose="020F0502020204030204" pitchFamily="34" charset="0"/>
                <a:cs typeface="Times New Roman" panose="02020603050405020304" pitchFamily="18" charset="0"/>
              </a:rPr>
              <a:t>USDA ARS MWA Laboratory Ergonomics Assessment Worksheet</a:t>
            </a:r>
          </a:p>
        </p:txBody>
      </p:sp>
      <p:pic>
        <p:nvPicPr>
          <p:cNvPr id="8" name="Picture 7" descr="Table&#10;&#10;Description automatically generated">
            <a:extLst>
              <a:ext uri="{FF2B5EF4-FFF2-40B4-BE49-F238E27FC236}">
                <a16:creationId xmlns:a16="http://schemas.microsoft.com/office/drawing/2014/main" id="{D147B8D8-B0C1-4530-A7EE-641CF63C89EB}"/>
              </a:ext>
            </a:extLst>
          </p:cNvPr>
          <p:cNvPicPr>
            <a:picLocks noChangeAspect="1"/>
          </p:cNvPicPr>
          <p:nvPr/>
        </p:nvPicPr>
        <p:blipFill>
          <a:blip r:embed="rId4"/>
          <a:stretch>
            <a:fillRect/>
          </a:stretch>
        </p:blipFill>
        <p:spPr>
          <a:xfrm rot="20232652">
            <a:off x="7834279" y="1499139"/>
            <a:ext cx="3529563" cy="4663440"/>
          </a:xfrm>
          <a:prstGeom prst="rect">
            <a:avLst/>
          </a:prstGeom>
          <a:ln>
            <a:noFill/>
          </a:ln>
          <a:effectLst>
            <a:outerShdw blurRad="292100" dist="139700" dir="2700000" algn="tl" rotWithShape="0">
              <a:srgbClr val="333333">
                <a:alpha val="65000"/>
              </a:srgbClr>
            </a:outerShdw>
          </a:effectLst>
        </p:spPr>
      </p:pic>
      <p:pic>
        <p:nvPicPr>
          <p:cNvPr id="9" name="Picture 8" descr="Table&#10;&#10;Description automatically generated">
            <a:extLst>
              <a:ext uri="{FF2B5EF4-FFF2-40B4-BE49-F238E27FC236}">
                <a16:creationId xmlns:a16="http://schemas.microsoft.com/office/drawing/2014/main" id="{53167FAB-EAE9-4BD0-9B5A-BD0307D05E3D}"/>
              </a:ext>
            </a:extLst>
          </p:cNvPr>
          <p:cNvPicPr>
            <a:picLocks noChangeAspect="1"/>
          </p:cNvPicPr>
          <p:nvPr/>
        </p:nvPicPr>
        <p:blipFill>
          <a:blip r:embed="rId5"/>
          <a:stretch>
            <a:fillRect/>
          </a:stretch>
        </p:blipFill>
        <p:spPr>
          <a:xfrm rot="20232652">
            <a:off x="5957866" y="1543712"/>
            <a:ext cx="3517933" cy="4663440"/>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calendar&#10;&#10;Description automatically generated">
            <a:extLst>
              <a:ext uri="{FF2B5EF4-FFF2-40B4-BE49-F238E27FC236}">
                <a16:creationId xmlns:a16="http://schemas.microsoft.com/office/drawing/2014/main" id="{56702504-1C68-49D8-B6CF-8DE08314B5D1}"/>
              </a:ext>
            </a:extLst>
          </p:cNvPr>
          <p:cNvPicPr>
            <a:picLocks noChangeAspect="1"/>
          </p:cNvPicPr>
          <p:nvPr/>
        </p:nvPicPr>
        <p:blipFill>
          <a:blip r:embed="rId6"/>
          <a:stretch>
            <a:fillRect/>
          </a:stretch>
        </p:blipFill>
        <p:spPr>
          <a:xfrm rot="20232652">
            <a:off x="4039781" y="1524781"/>
            <a:ext cx="3582317" cy="466344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074799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SPRING_QUIZ_SHAPE1">
            <a:extLst>
              <a:ext uri="{FF2B5EF4-FFF2-40B4-BE49-F238E27FC236}">
                <a16:creationId xmlns:a16="http://schemas.microsoft.com/office/drawing/2014/main" id="{37CE4E7E-39E2-4B17-87C1-D81BF893C782}"/>
              </a:ext>
            </a:extLst>
          </p:cNvPr>
          <p:cNvPicPr>
            <a:picLocks/>
          </p:cNvPicPr>
          <p:nvPr/>
        </p:nvPicPr>
        <p:blipFill rotWithShape="1">
          <a:blip r:embed="rId4"/>
          <a:srcRect l="6591" t="2000" r="2733" b="36286"/>
          <a:stretch/>
        </p:blipFill>
        <p:spPr>
          <a:xfrm>
            <a:off x="423333" y="457200"/>
            <a:ext cx="11540067" cy="4419600"/>
          </a:xfrm>
          <a:prstGeom prst="rect">
            <a:avLst/>
          </a:prstGeom>
          <a:effectLst/>
        </p:spPr>
      </p:pic>
    </p:spTree>
    <p:custDataLst>
      <p:tags r:id="rId1"/>
    </p:custDataLst>
    <p:extLst>
      <p:ext uri="{BB962C8B-B14F-4D97-AF65-F5344CB8AC3E}">
        <p14:creationId xmlns:p14="http://schemas.microsoft.com/office/powerpoint/2010/main" val="3271052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F3F51-ADF5-4647-A6BD-356F23D66D95}"/>
              </a:ext>
            </a:extLst>
          </p:cNvPr>
          <p:cNvSpPr>
            <a:spLocks noGrp="1"/>
          </p:cNvSpPr>
          <p:nvPr>
            <p:ph type="title"/>
          </p:nvPr>
        </p:nvSpPr>
        <p:spPr>
          <a:xfrm>
            <a:off x="812800" y="100584"/>
            <a:ext cx="11303000" cy="503236"/>
          </a:xfrm>
        </p:spPr>
        <p:txBody>
          <a:bodyPr/>
          <a:lstStyle/>
          <a:p>
            <a:r>
              <a:rPr lang="en-US" dirty="0"/>
              <a:t>Laboratory Ergonomics – Tips and Techniques</a:t>
            </a:r>
          </a:p>
        </p:txBody>
      </p:sp>
      <p:pic>
        <p:nvPicPr>
          <p:cNvPr id="7" name="Picture Placeholder 6" descr="A group of people in a lab">
            <a:extLst>
              <a:ext uri="{FF2B5EF4-FFF2-40B4-BE49-F238E27FC236}">
                <a16:creationId xmlns:a16="http://schemas.microsoft.com/office/drawing/2014/main" id="{FC58D4E1-D413-4032-A36F-DDEA42D679BA}"/>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4959" r="14959"/>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BF9ABCA4-72E9-4C27-9C38-A81534145B54}"/>
              </a:ext>
            </a:extLst>
          </p:cNvPr>
          <p:cNvSpPr>
            <a:spLocks noGrp="1"/>
          </p:cNvSpPr>
          <p:nvPr>
            <p:ph type="body" idx="1"/>
          </p:nvPr>
        </p:nvSpPr>
        <p:spPr>
          <a:xfrm>
            <a:off x="817033" y="990601"/>
            <a:ext cx="5278967" cy="4648199"/>
          </a:xfrm>
        </p:spPr>
        <p:txBody>
          <a:bodyPr/>
          <a:lstStyle/>
          <a:p>
            <a:pPr lvl="0"/>
            <a:r>
              <a:rPr lang="en-US" dirty="0"/>
              <a:t>Ergonomics principles</a:t>
            </a:r>
          </a:p>
          <a:p>
            <a:pPr lvl="1"/>
            <a:r>
              <a:rPr lang="en-US" dirty="0"/>
              <a:t>Neutral Posture, Reach Zone</a:t>
            </a:r>
          </a:p>
          <a:p>
            <a:pPr lvl="1"/>
            <a:r>
              <a:rPr lang="en-US" dirty="0"/>
              <a:t>Power Position, Fatigue Control</a:t>
            </a:r>
          </a:p>
          <a:p>
            <a:pPr lvl="1"/>
            <a:r>
              <a:rPr lang="en-US" dirty="0"/>
              <a:t>Warm-up and Stretching</a:t>
            </a:r>
          </a:p>
          <a:p>
            <a:pPr lvl="1"/>
            <a:r>
              <a:rPr lang="en-US" dirty="0"/>
              <a:t>Physical Fitness and Health and Wellness</a:t>
            </a:r>
          </a:p>
          <a:p>
            <a:pPr lvl="0"/>
            <a:r>
              <a:rPr lang="en-US" dirty="0"/>
              <a:t>Step-by-step ergonomics problem solving approach</a:t>
            </a:r>
          </a:p>
          <a:p>
            <a:pPr lvl="0"/>
            <a:r>
              <a:rPr lang="en-US" dirty="0"/>
              <a:t>Laboratory Ergonomics Tips and Techniques</a:t>
            </a:r>
          </a:p>
          <a:p>
            <a:pPr lvl="1"/>
            <a:r>
              <a:rPr lang="en-US" dirty="0"/>
              <a:t>“Fit the Job to the Person!” </a:t>
            </a:r>
          </a:p>
          <a:p>
            <a:pPr lvl="1"/>
            <a:r>
              <a:rPr lang="en-US" dirty="0"/>
              <a:t>“Work Smarter, Not Harder!”	</a:t>
            </a:r>
          </a:p>
        </p:txBody>
      </p:sp>
    </p:spTree>
    <p:custDataLst>
      <p:tags r:id="rId1"/>
    </p:custDataLst>
    <p:extLst>
      <p:ext uri="{BB962C8B-B14F-4D97-AF65-F5344CB8AC3E}">
        <p14:creationId xmlns:p14="http://schemas.microsoft.com/office/powerpoint/2010/main" val="2337024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E3124-562D-4217-BE44-8D04B23AC3E7}"/>
              </a:ext>
            </a:extLst>
          </p:cNvPr>
          <p:cNvSpPr>
            <a:spLocks noGrp="1"/>
          </p:cNvSpPr>
          <p:nvPr>
            <p:ph type="title"/>
          </p:nvPr>
        </p:nvSpPr>
        <p:spPr>
          <a:xfrm>
            <a:off x="812800" y="100584"/>
            <a:ext cx="11303000" cy="503236"/>
          </a:xfrm>
        </p:spPr>
        <p:txBody>
          <a:bodyPr/>
          <a:lstStyle/>
          <a:p>
            <a:r>
              <a:rPr lang="en-US" dirty="0"/>
              <a:t>Laboratory Workbenches, Stools and Footrests</a:t>
            </a:r>
          </a:p>
        </p:txBody>
      </p:sp>
      <p:pic>
        <p:nvPicPr>
          <p:cNvPr id="7" name="Picture Placeholder 6" descr="A group of people in a lab">
            <a:extLst>
              <a:ext uri="{FF2B5EF4-FFF2-40B4-BE49-F238E27FC236}">
                <a16:creationId xmlns:a16="http://schemas.microsoft.com/office/drawing/2014/main" id="{08301E16-4CA5-4560-A75D-99437A14972A}"/>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4972" r="14972"/>
          <a:stretch/>
        </p:blipFill>
        <p:spPr>
          <a:xfrm>
            <a:off x="6438274" y="990600"/>
            <a:ext cx="5601325" cy="44958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F2263B6D-E04B-4D00-B300-BBD336B0C121}"/>
              </a:ext>
            </a:extLst>
          </p:cNvPr>
          <p:cNvSpPr>
            <a:spLocks noGrp="1"/>
          </p:cNvSpPr>
          <p:nvPr>
            <p:ph type="body" idx="1"/>
          </p:nvPr>
        </p:nvSpPr>
        <p:spPr>
          <a:xfrm>
            <a:off x="817563" y="990600"/>
            <a:ext cx="5659437" cy="4648200"/>
          </a:xfrm>
        </p:spPr>
        <p:txBody>
          <a:bodyPr/>
          <a:lstStyle/>
          <a:p>
            <a:pPr lvl="0"/>
            <a:r>
              <a:rPr lang="en-US" dirty="0"/>
              <a:t>Workbenches at fixed height</a:t>
            </a:r>
          </a:p>
          <a:p>
            <a:pPr lvl="0"/>
            <a:r>
              <a:rPr lang="en-US" dirty="0"/>
              <a:t>Workbench user-controlled height adjustable</a:t>
            </a:r>
          </a:p>
          <a:p>
            <a:pPr lvl="0"/>
            <a:r>
              <a:rPr lang="en-US" dirty="0"/>
              <a:t>Stools available </a:t>
            </a:r>
          </a:p>
          <a:p>
            <a:pPr lvl="1"/>
            <a:r>
              <a:rPr lang="en-US" dirty="0"/>
              <a:t>Ensure surface decontamination</a:t>
            </a:r>
          </a:p>
          <a:p>
            <a:pPr lvl="0"/>
            <a:r>
              <a:rPr lang="en-US" dirty="0"/>
              <a:t>Footrests for foot support</a:t>
            </a:r>
          </a:p>
          <a:p>
            <a:pPr lvl="0"/>
            <a:r>
              <a:rPr lang="en-US" dirty="0"/>
              <a:t>Set up workbench, stool and footrest </a:t>
            </a:r>
          </a:p>
          <a:p>
            <a:pPr lvl="1"/>
            <a:r>
              <a:rPr lang="en-US" dirty="0"/>
              <a:t>Neutral position</a:t>
            </a:r>
          </a:p>
          <a:p>
            <a:pPr lvl="1"/>
            <a:r>
              <a:rPr lang="en-US" dirty="0"/>
              <a:t>Reach zone</a:t>
            </a:r>
          </a:p>
          <a:p>
            <a:pPr lvl="1"/>
            <a:r>
              <a:rPr lang="en-US" dirty="0"/>
              <a:t>Power position</a:t>
            </a:r>
          </a:p>
          <a:p>
            <a:pPr lvl="1"/>
            <a:r>
              <a:rPr lang="en-US" dirty="0"/>
              <a:t>Fatigue control</a:t>
            </a:r>
          </a:p>
        </p:txBody>
      </p:sp>
    </p:spTree>
    <p:custDataLst>
      <p:tags r:id="rId1"/>
    </p:custDataLst>
    <p:extLst>
      <p:ext uri="{BB962C8B-B14F-4D97-AF65-F5344CB8AC3E}">
        <p14:creationId xmlns:p14="http://schemas.microsoft.com/office/powerpoint/2010/main" val="3346279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2425-E1B1-415D-8FB0-1CB6E52C14B6}"/>
              </a:ext>
            </a:extLst>
          </p:cNvPr>
          <p:cNvSpPr>
            <a:spLocks noGrp="1"/>
          </p:cNvSpPr>
          <p:nvPr>
            <p:ph type="title"/>
          </p:nvPr>
        </p:nvSpPr>
        <p:spPr>
          <a:xfrm>
            <a:off x="812800" y="100584"/>
            <a:ext cx="11303000" cy="503236"/>
          </a:xfrm>
        </p:spPr>
        <p:txBody>
          <a:bodyPr/>
          <a:lstStyle/>
          <a:p>
            <a:r>
              <a:rPr lang="en-US" dirty="0"/>
              <a:t>Workbench/Elbow Height Relationship</a:t>
            </a:r>
          </a:p>
        </p:txBody>
      </p:sp>
      <p:pic>
        <p:nvPicPr>
          <p:cNvPr id="7" name="Picture Placeholder 6" descr="Working heights">
            <a:extLst>
              <a:ext uri="{FF2B5EF4-FFF2-40B4-BE49-F238E27FC236}">
                <a16:creationId xmlns:a16="http://schemas.microsoft.com/office/drawing/2014/main" id="{22F19FC6-BF7C-4E91-BCAA-A65D1E2C387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818" r="1818"/>
          <a:stretch/>
        </p:blipFill>
        <p:spPr>
          <a:xfrm>
            <a:off x="6248400" y="990600"/>
            <a:ext cx="5791200" cy="4648200"/>
          </a:xfrm>
        </p:spPr>
      </p:pic>
      <p:sp>
        <p:nvSpPr>
          <p:cNvPr id="3" name="Text Placeholder 2">
            <a:extLst>
              <a:ext uri="{FF2B5EF4-FFF2-40B4-BE49-F238E27FC236}">
                <a16:creationId xmlns:a16="http://schemas.microsoft.com/office/drawing/2014/main" id="{1E00824F-60C7-479B-85D2-B94FAB558218}"/>
              </a:ext>
            </a:extLst>
          </p:cNvPr>
          <p:cNvSpPr>
            <a:spLocks noGrp="1"/>
          </p:cNvSpPr>
          <p:nvPr>
            <p:ph type="body" idx="1"/>
          </p:nvPr>
        </p:nvSpPr>
        <p:spPr>
          <a:xfrm>
            <a:off x="817033" y="990601"/>
            <a:ext cx="5278967" cy="4648199"/>
          </a:xfrm>
        </p:spPr>
        <p:txBody>
          <a:bodyPr/>
          <a:lstStyle/>
          <a:p>
            <a:r>
              <a:rPr lang="en-US" dirty="0"/>
              <a:t>Based on tasks you are performing</a:t>
            </a:r>
          </a:p>
          <a:p>
            <a:pPr lvl="0"/>
            <a:r>
              <a:rPr lang="en-US" dirty="0"/>
              <a:t>Precision work, need to precisely view hands</a:t>
            </a:r>
          </a:p>
          <a:p>
            <a:pPr lvl="1"/>
            <a:r>
              <a:rPr lang="en-US" dirty="0"/>
              <a:t>Fixed height workbench</a:t>
            </a:r>
          </a:p>
          <a:p>
            <a:pPr lvl="2"/>
            <a:r>
              <a:rPr lang="en-US" dirty="0"/>
              <a:t>Elbow height about 2 to 4 inches above workbench height</a:t>
            </a:r>
          </a:p>
          <a:p>
            <a:pPr lvl="1"/>
            <a:r>
              <a:rPr lang="en-US" dirty="0"/>
              <a:t>Adjustable height workbench</a:t>
            </a:r>
          </a:p>
          <a:p>
            <a:pPr lvl="2"/>
            <a:r>
              <a:rPr lang="en-US" dirty="0"/>
              <a:t>Workbench height so elbows are about 4 to 6” above resting elbow height (this is with arms at sides)</a:t>
            </a:r>
          </a:p>
        </p:txBody>
      </p:sp>
    </p:spTree>
    <p:custDataLst>
      <p:tags r:id="rId1"/>
    </p:custDataLst>
    <p:extLst>
      <p:ext uri="{BB962C8B-B14F-4D97-AF65-F5344CB8AC3E}">
        <p14:creationId xmlns:p14="http://schemas.microsoft.com/office/powerpoint/2010/main" val="2196678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2425-E1B1-415D-8FB0-1CB6E52C14B6}"/>
              </a:ext>
            </a:extLst>
          </p:cNvPr>
          <p:cNvSpPr>
            <a:spLocks noGrp="1"/>
          </p:cNvSpPr>
          <p:nvPr>
            <p:ph type="title"/>
          </p:nvPr>
        </p:nvSpPr>
        <p:spPr>
          <a:xfrm>
            <a:off x="812800" y="100584"/>
            <a:ext cx="11303000" cy="503236"/>
          </a:xfrm>
        </p:spPr>
        <p:txBody>
          <a:bodyPr/>
          <a:lstStyle/>
          <a:p>
            <a:r>
              <a:rPr lang="en-US" dirty="0"/>
              <a:t>Workbench/Elbow Height Relationship</a:t>
            </a:r>
          </a:p>
        </p:txBody>
      </p:sp>
      <p:pic>
        <p:nvPicPr>
          <p:cNvPr id="9" name="Picture Placeholder 6" descr="Working heights">
            <a:extLst>
              <a:ext uri="{FF2B5EF4-FFF2-40B4-BE49-F238E27FC236}">
                <a16:creationId xmlns:a16="http://schemas.microsoft.com/office/drawing/2014/main" id="{535907C6-4ADA-4800-9261-0422F143D5C5}"/>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818" r="1818"/>
          <a:stretch/>
        </p:blipFill>
        <p:spPr>
          <a:xfrm>
            <a:off x="6248400" y="990600"/>
            <a:ext cx="5791200" cy="4648200"/>
          </a:xfrm>
        </p:spPr>
      </p:pic>
      <p:sp>
        <p:nvSpPr>
          <p:cNvPr id="3" name="Text Placeholder 2">
            <a:extLst>
              <a:ext uri="{FF2B5EF4-FFF2-40B4-BE49-F238E27FC236}">
                <a16:creationId xmlns:a16="http://schemas.microsoft.com/office/drawing/2014/main" id="{1E00824F-60C7-479B-85D2-B94FAB558218}"/>
              </a:ext>
            </a:extLst>
          </p:cNvPr>
          <p:cNvSpPr>
            <a:spLocks noGrp="1"/>
          </p:cNvSpPr>
          <p:nvPr>
            <p:ph type="body" idx="1"/>
          </p:nvPr>
        </p:nvSpPr>
        <p:spPr>
          <a:xfrm>
            <a:off x="817033" y="990601"/>
            <a:ext cx="5278967" cy="4648199"/>
          </a:xfrm>
        </p:spPr>
        <p:txBody>
          <a:bodyPr/>
          <a:lstStyle/>
          <a:p>
            <a:r>
              <a:rPr lang="en-US" dirty="0"/>
              <a:t>Based on tasks you are performing</a:t>
            </a:r>
          </a:p>
          <a:p>
            <a:pPr lvl="0"/>
            <a:r>
              <a:rPr lang="en-US" dirty="0"/>
              <a:t>General light work</a:t>
            </a:r>
          </a:p>
          <a:p>
            <a:pPr lvl="1"/>
            <a:r>
              <a:rPr lang="en-US" dirty="0"/>
              <a:t>Handling test tubes, pipetting, etc.</a:t>
            </a:r>
          </a:p>
          <a:p>
            <a:pPr lvl="0"/>
            <a:r>
              <a:rPr lang="en-US" dirty="0"/>
              <a:t>Heavy work</a:t>
            </a:r>
          </a:p>
          <a:p>
            <a:pPr lvl="1"/>
            <a:r>
              <a:rPr lang="en-US" dirty="0"/>
              <a:t>Downward force exerted (pushing down on tool or other materials)</a:t>
            </a:r>
          </a:p>
        </p:txBody>
      </p:sp>
    </p:spTree>
    <p:custDataLst>
      <p:tags r:id="rId1"/>
    </p:custDataLst>
    <p:extLst>
      <p:ext uri="{BB962C8B-B14F-4D97-AF65-F5344CB8AC3E}">
        <p14:creationId xmlns:p14="http://schemas.microsoft.com/office/powerpoint/2010/main" val="3548868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6EFF-92F4-4340-8960-FAF8D2FFFA70}"/>
              </a:ext>
            </a:extLst>
          </p:cNvPr>
          <p:cNvSpPr>
            <a:spLocks noGrp="1"/>
          </p:cNvSpPr>
          <p:nvPr>
            <p:ph type="title"/>
          </p:nvPr>
        </p:nvSpPr>
        <p:spPr>
          <a:xfrm>
            <a:off x="812800" y="100584"/>
            <a:ext cx="11303000" cy="503236"/>
          </a:xfrm>
        </p:spPr>
        <p:txBody>
          <a:bodyPr/>
          <a:lstStyle/>
          <a:p>
            <a:r>
              <a:rPr lang="en-US" dirty="0"/>
              <a:t>Workbench/Stool/Footrest Adjustment Strategies</a:t>
            </a:r>
          </a:p>
        </p:txBody>
      </p:sp>
      <p:pic>
        <p:nvPicPr>
          <p:cNvPr id="7" name="Picture Placeholder 6" descr="Lab workbench">
            <a:extLst>
              <a:ext uri="{FF2B5EF4-FFF2-40B4-BE49-F238E27FC236}">
                <a16:creationId xmlns:a16="http://schemas.microsoft.com/office/drawing/2014/main" id="{EC4BAD39-E325-4A85-B0B1-AEDE5F19154A}"/>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652" r="8652"/>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7B26DD1B-197D-4D4D-84AA-8B3D8F65A342}"/>
              </a:ext>
            </a:extLst>
          </p:cNvPr>
          <p:cNvSpPr>
            <a:spLocks noGrp="1"/>
          </p:cNvSpPr>
          <p:nvPr>
            <p:ph type="body" idx="1"/>
          </p:nvPr>
        </p:nvSpPr>
        <p:spPr>
          <a:xfrm>
            <a:off x="817033" y="990601"/>
            <a:ext cx="5278967" cy="4648199"/>
          </a:xfrm>
        </p:spPr>
        <p:txBody>
          <a:bodyPr/>
          <a:lstStyle/>
          <a:p>
            <a:pPr lvl="0"/>
            <a:r>
              <a:rPr lang="en-US" dirty="0"/>
              <a:t>Once you understand task to be performed</a:t>
            </a:r>
          </a:p>
          <a:p>
            <a:pPr lvl="0"/>
            <a:r>
              <a:rPr lang="en-US" dirty="0"/>
              <a:t>Follow adjustment strategies based on whether workbench</a:t>
            </a:r>
          </a:p>
          <a:p>
            <a:pPr lvl="0"/>
            <a:r>
              <a:rPr lang="en-US" dirty="0"/>
              <a:t>Fixed height or height adjustable	</a:t>
            </a:r>
          </a:p>
        </p:txBody>
      </p:sp>
    </p:spTree>
    <p:custDataLst>
      <p:tags r:id="rId1"/>
    </p:custDataLst>
    <p:extLst>
      <p:ext uri="{BB962C8B-B14F-4D97-AF65-F5344CB8AC3E}">
        <p14:creationId xmlns:p14="http://schemas.microsoft.com/office/powerpoint/2010/main" val="1095120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2E532-8E66-4F3A-BBD8-2647EDAA0804}"/>
              </a:ext>
            </a:extLst>
          </p:cNvPr>
          <p:cNvSpPr>
            <a:spLocks noGrp="1"/>
          </p:cNvSpPr>
          <p:nvPr>
            <p:ph type="title"/>
          </p:nvPr>
        </p:nvSpPr>
        <p:spPr>
          <a:xfrm>
            <a:off x="812800" y="100584"/>
            <a:ext cx="11303000" cy="503236"/>
          </a:xfrm>
        </p:spPr>
        <p:txBody>
          <a:bodyPr/>
          <a:lstStyle/>
          <a:p>
            <a:r>
              <a:rPr lang="en-US" dirty="0"/>
              <a:t>Workbench Fixed Height</a:t>
            </a:r>
          </a:p>
        </p:txBody>
      </p:sp>
      <p:pic>
        <p:nvPicPr>
          <p:cNvPr id="7" name="Picture Placeholder 6" descr="Sitting on a stool at a workbench">
            <a:extLst>
              <a:ext uri="{FF2B5EF4-FFF2-40B4-BE49-F238E27FC236}">
                <a16:creationId xmlns:a16="http://schemas.microsoft.com/office/drawing/2014/main" id="{C3279A2E-59E3-48CC-B17C-062F3F92F562}"/>
              </a:ext>
            </a:extLst>
          </p:cNvPr>
          <p:cNvPicPr>
            <a:picLocks noGrp="1" noChangeAspect="1"/>
          </p:cNvPicPr>
          <p:nvPr>
            <p:ph type="pic" sz="quarter" idx="10"/>
          </p:nvPr>
        </p:nvPicPr>
        <p:blipFill rotWithShape="1">
          <a:blip r:embed="rId4"/>
          <a:srcRect l="3067" r="3067"/>
          <a:stretch/>
        </p:blipFill>
        <p:spPr>
          <a:xfrm>
            <a:off x="6164958" y="11049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297281A4-15D7-4C75-80E5-45987555D964}"/>
              </a:ext>
            </a:extLst>
          </p:cNvPr>
          <p:cNvSpPr>
            <a:spLocks noGrp="1"/>
          </p:cNvSpPr>
          <p:nvPr>
            <p:ph type="body" idx="1"/>
          </p:nvPr>
        </p:nvSpPr>
        <p:spPr>
          <a:xfrm>
            <a:off x="817033" y="990601"/>
            <a:ext cx="5278967" cy="4648199"/>
          </a:xfrm>
        </p:spPr>
        <p:txBody>
          <a:bodyPr/>
          <a:lstStyle/>
          <a:p>
            <a:pPr lvl="0"/>
            <a:r>
              <a:rPr lang="en-US" dirty="0"/>
              <a:t>Adjust Stool Height</a:t>
            </a:r>
          </a:p>
          <a:p>
            <a:pPr lvl="1"/>
            <a:r>
              <a:rPr lang="en-US" dirty="0"/>
              <a:t>Use height adjustment feature</a:t>
            </a:r>
          </a:p>
          <a:p>
            <a:pPr lvl="1"/>
            <a:r>
              <a:rPr lang="en-US" dirty="0"/>
              <a:t>Establish desired physical relationship between elbow height and workbench height</a:t>
            </a:r>
          </a:p>
          <a:p>
            <a:pPr lvl="0"/>
            <a:r>
              <a:rPr lang="en-US" dirty="0"/>
              <a:t>Other Stool Adjustments</a:t>
            </a:r>
          </a:p>
          <a:p>
            <a:pPr lvl="1"/>
            <a:r>
              <a:rPr lang="en-US" dirty="0"/>
              <a:t>Seat tilt forward and backward</a:t>
            </a:r>
          </a:p>
          <a:p>
            <a:pPr lvl="1"/>
            <a:r>
              <a:rPr lang="en-US" dirty="0"/>
              <a:t>Back support height and angle adjustable</a:t>
            </a:r>
          </a:p>
          <a:p>
            <a:pPr lvl="1"/>
            <a:r>
              <a:rPr lang="en-US" dirty="0"/>
              <a:t>Armrests, height adjustable to provide for forearm support</a:t>
            </a:r>
          </a:p>
        </p:txBody>
      </p:sp>
      <p:pic>
        <p:nvPicPr>
          <p:cNvPr id="4" name="Picture 3" descr="Working heights">
            <a:extLst>
              <a:ext uri="{FF2B5EF4-FFF2-40B4-BE49-F238E27FC236}">
                <a16:creationId xmlns:a16="http://schemas.microsoft.com/office/drawing/2014/main" id="{D6C0C020-EFA7-41DC-86FF-986AC73BADFE}"/>
              </a:ext>
            </a:extLst>
          </p:cNvPr>
          <p:cNvPicPr>
            <a:picLocks noChangeAspect="1"/>
          </p:cNvPicPr>
          <p:nvPr/>
        </p:nvPicPr>
        <p:blipFill rotWithShape="1">
          <a:blip r:embed="rId5"/>
          <a:srcRect t="-5900" b="-5900"/>
          <a:stretch/>
        </p:blipFill>
        <p:spPr>
          <a:xfrm>
            <a:off x="5881886" y="1011382"/>
            <a:ext cx="6233914" cy="2145965"/>
          </a:xfrm>
          <a:prstGeom prst="rect">
            <a:avLst/>
          </a:prstGeom>
        </p:spPr>
      </p:pic>
    </p:spTree>
    <p:custDataLst>
      <p:tags r:id="rId1"/>
    </p:custDataLst>
    <p:extLst>
      <p:ext uri="{BB962C8B-B14F-4D97-AF65-F5344CB8AC3E}">
        <p14:creationId xmlns:p14="http://schemas.microsoft.com/office/powerpoint/2010/main" val="1616387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xit" presetSubtype="0" fill="hold" nodeType="with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A64A-4923-409E-B47B-057C9F6D9A60}"/>
              </a:ext>
            </a:extLst>
          </p:cNvPr>
          <p:cNvSpPr>
            <a:spLocks noGrp="1"/>
          </p:cNvSpPr>
          <p:nvPr>
            <p:ph type="title"/>
          </p:nvPr>
        </p:nvSpPr>
        <p:spPr>
          <a:xfrm>
            <a:off x="812800" y="100584"/>
            <a:ext cx="11303000" cy="503236"/>
          </a:xfrm>
        </p:spPr>
        <p:txBody>
          <a:bodyPr/>
          <a:lstStyle/>
          <a:p>
            <a:r>
              <a:rPr lang="en-US"/>
              <a:t>Successful Workplace?</a:t>
            </a:r>
            <a:endParaRPr lang="en-US" dirty="0"/>
          </a:p>
        </p:txBody>
      </p:sp>
      <p:sp>
        <p:nvSpPr>
          <p:cNvPr id="3" name="Text Placeholder 2">
            <a:extLst>
              <a:ext uri="{FF2B5EF4-FFF2-40B4-BE49-F238E27FC236}">
                <a16:creationId xmlns:a16="http://schemas.microsoft.com/office/drawing/2014/main" id="{28D12680-16DC-4809-A9C6-9929388CD02B}"/>
              </a:ext>
            </a:extLst>
          </p:cNvPr>
          <p:cNvSpPr>
            <a:spLocks noGrp="1"/>
          </p:cNvSpPr>
          <p:nvPr>
            <p:ph type="body" idx="1"/>
          </p:nvPr>
        </p:nvSpPr>
        <p:spPr/>
        <p:txBody>
          <a:bodyPr/>
          <a:lstStyle/>
          <a:p>
            <a:pPr lvl="0"/>
            <a:r>
              <a:rPr lang="en-US" dirty="0"/>
              <a:t>Expect to accomplish?</a:t>
            </a:r>
          </a:p>
          <a:p>
            <a:pPr lvl="0"/>
            <a:r>
              <a:rPr lang="en-US" dirty="0"/>
              <a:t>Words describe successful workplace? </a:t>
            </a:r>
          </a:p>
          <a:p>
            <a:pPr lvl="0"/>
            <a:r>
              <a:rPr lang="en-US" dirty="0"/>
              <a:t>Want a workplace that is</a:t>
            </a:r>
          </a:p>
          <a:p>
            <a:pPr lvl="0"/>
            <a:endParaRPr lang="en-US" dirty="0"/>
          </a:p>
          <a:p>
            <a:pPr lvl="0"/>
            <a:r>
              <a:rPr lang="en-US" dirty="0"/>
              <a:t> ______________________</a:t>
            </a:r>
          </a:p>
          <a:p>
            <a:pPr lvl="0"/>
            <a:r>
              <a:rPr lang="en-US" dirty="0"/>
              <a:t>What do you think?	</a:t>
            </a:r>
          </a:p>
        </p:txBody>
      </p:sp>
      <p:pic>
        <p:nvPicPr>
          <p:cNvPr id="7" name="Picture 6" descr="Question mark&#10;&#10;">
            <a:extLst>
              <a:ext uri="{FF2B5EF4-FFF2-40B4-BE49-F238E27FC236}">
                <a16:creationId xmlns:a16="http://schemas.microsoft.com/office/drawing/2014/main" id="{F323D90D-398C-4385-A8D8-BD9BD883490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50528" y="1198418"/>
            <a:ext cx="5791200" cy="5478700"/>
          </a:xfrm>
          <a:prstGeom prst="rect">
            <a:avLst/>
          </a:prstGeom>
        </p:spPr>
      </p:pic>
    </p:spTree>
    <p:custDataLst>
      <p:tags r:id="rId1"/>
    </p:custDataLst>
    <p:extLst>
      <p:ext uri="{BB962C8B-B14F-4D97-AF65-F5344CB8AC3E}">
        <p14:creationId xmlns:p14="http://schemas.microsoft.com/office/powerpoint/2010/main" val="464448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2E532-8E66-4F3A-BBD8-2647EDAA0804}"/>
              </a:ext>
            </a:extLst>
          </p:cNvPr>
          <p:cNvSpPr>
            <a:spLocks noGrp="1"/>
          </p:cNvSpPr>
          <p:nvPr>
            <p:ph type="title"/>
          </p:nvPr>
        </p:nvSpPr>
        <p:spPr>
          <a:xfrm>
            <a:off x="812800" y="100584"/>
            <a:ext cx="11303000" cy="503236"/>
          </a:xfrm>
        </p:spPr>
        <p:txBody>
          <a:bodyPr/>
          <a:lstStyle/>
          <a:p>
            <a:r>
              <a:rPr lang="en-US" dirty="0"/>
              <a:t>Workbench Fixed Height</a:t>
            </a:r>
          </a:p>
        </p:txBody>
      </p:sp>
      <p:pic>
        <p:nvPicPr>
          <p:cNvPr id="7" name="Picture Placeholder 6" descr="Person standing at a work table">
            <a:extLst>
              <a:ext uri="{FF2B5EF4-FFF2-40B4-BE49-F238E27FC236}">
                <a16:creationId xmlns:a16="http://schemas.microsoft.com/office/drawing/2014/main" id="{43E478F3-8C4B-48D5-8B4C-4E46EF656508}"/>
              </a:ext>
            </a:extLst>
          </p:cNvPr>
          <p:cNvPicPr>
            <a:picLocks noGrp="1"/>
          </p:cNvPicPr>
          <p:nvPr>
            <p:ph type="pic" sz="quarter" idx="10"/>
          </p:nvPr>
        </p:nvPicPr>
        <p:blipFill rotWithShape="1">
          <a:blip r:embed="rId4" cstate="print"/>
          <a:srcRect l="3317" r="3317"/>
          <a:stretch/>
        </p:blipFill>
        <p:spPr bwMode="auto">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297281A4-15D7-4C75-80E5-45987555D964}"/>
              </a:ext>
            </a:extLst>
          </p:cNvPr>
          <p:cNvSpPr>
            <a:spLocks noGrp="1"/>
          </p:cNvSpPr>
          <p:nvPr>
            <p:ph type="body" idx="1"/>
          </p:nvPr>
        </p:nvSpPr>
        <p:spPr>
          <a:xfrm>
            <a:off x="817033" y="990601"/>
            <a:ext cx="5278967" cy="4648199"/>
          </a:xfrm>
        </p:spPr>
        <p:txBody>
          <a:bodyPr/>
          <a:lstStyle/>
          <a:p>
            <a:pPr lvl="0"/>
            <a:r>
              <a:rPr lang="en-US" dirty="0"/>
              <a:t>Most important guideline for stool use</a:t>
            </a:r>
          </a:p>
          <a:p>
            <a:pPr lvl="1"/>
            <a:r>
              <a:rPr lang="en-US" dirty="0"/>
              <a:t>Get out of it on a regular basis!</a:t>
            </a:r>
          </a:p>
          <a:p>
            <a:pPr lvl="1"/>
            <a:r>
              <a:rPr lang="en-US" dirty="0"/>
              <a:t>Limit sustained seated positions to 30 minutes or less</a:t>
            </a:r>
          </a:p>
          <a:p>
            <a:pPr lvl="0"/>
            <a:r>
              <a:rPr lang="en-US" dirty="0"/>
              <a:t>Leg/Foot Clearance</a:t>
            </a:r>
          </a:p>
          <a:p>
            <a:pPr lvl="0"/>
            <a:r>
              <a:rPr lang="en-US" dirty="0"/>
              <a:t>Foot Support</a:t>
            </a:r>
          </a:p>
          <a:p>
            <a:pPr lvl="1"/>
            <a:r>
              <a:rPr lang="en-US" dirty="0"/>
              <a:t>Foot ring primarily there to help you get on and off seat of stool</a:t>
            </a:r>
          </a:p>
          <a:p>
            <a:pPr lvl="2"/>
            <a:r>
              <a:rPr lang="en-US" dirty="0"/>
              <a:t>Adjust footrest height </a:t>
            </a:r>
          </a:p>
          <a:p>
            <a:pPr lvl="2"/>
            <a:r>
              <a:rPr lang="en-US" dirty="0"/>
              <a:t>Footrest and foot ring should be about same height</a:t>
            </a:r>
          </a:p>
        </p:txBody>
      </p:sp>
    </p:spTree>
    <p:custDataLst>
      <p:tags r:id="rId1"/>
    </p:custDataLst>
    <p:extLst>
      <p:ext uri="{BB962C8B-B14F-4D97-AF65-F5344CB8AC3E}">
        <p14:creationId xmlns:p14="http://schemas.microsoft.com/office/powerpoint/2010/main" val="4215460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28A1-8CC3-4415-B1C3-DE3301D7CD93}"/>
              </a:ext>
            </a:extLst>
          </p:cNvPr>
          <p:cNvSpPr>
            <a:spLocks noGrp="1"/>
          </p:cNvSpPr>
          <p:nvPr>
            <p:ph type="title"/>
          </p:nvPr>
        </p:nvSpPr>
        <p:spPr>
          <a:xfrm>
            <a:off x="812800" y="100584"/>
            <a:ext cx="11303000" cy="503236"/>
          </a:xfrm>
        </p:spPr>
        <p:txBody>
          <a:bodyPr/>
          <a:lstStyle/>
          <a:p>
            <a:r>
              <a:rPr lang="en-US" dirty="0"/>
              <a:t>Workbench Adjustable Height</a:t>
            </a:r>
          </a:p>
        </p:txBody>
      </p:sp>
      <p:pic>
        <p:nvPicPr>
          <p:cNvPr id="7" name="Picture Placeholder 6" descr="A close up of a stool">
            <a:extLst>
              <a:ext uri="{FF2B5EF4-FFF2-40B4-BE49-F238E27FC236}">
                <a16:creationId xmlns:a16="http://schemas.microsoft.com/office/drawing/2014/main" id="{D4A5D8A2-A54B-4DBE-B76C-354503AE4BD5}"/>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2295" r="-12295"/>
          <a:stretch/>
        </p:blipFill>
        <p:spPr>
          <a:xfrm>
            <a:off x="6289964" y="1333500"/>
            <a:ext cx="5791200" cy="4648200"/>
          </a:xfrm>
        </p:spPr>
      </p:pic>
      <p:sp>
        <p:nvSpPr>
          <p:cNvPr id="3" name="Text Placeholder 2">
            <a:extLst>
              <a:ext uri="{FF2B5EF4-FFF2-40B4-BE49-F238E27FC236}">
                <a16:creationId xmlns:a16="http://schemas.microsoft.com/office/drawing/2014/main" id="{2836FB29-28CD-4B05-8738-F1AE945B801B}"/>
              </a:ext>
            </a:extLst>
          </p:cNvPr>
          <p:cNvSpPr>
            <a:spLocks noGrp="1"/>
          </p:cNvSpPr>
          <p:nvPr>
            <p:ph type="body" idx="1"/>
          </p:nvPr>
        </p:nvSpPr>
        <p:spPr>
          <a:xfrm>
            <a:off x="817033" y="990601"/>
            <a:ext cx="5278967" cy="4648199"/>
          </a:xfrm>
        </p:spPr>
        <p:txBody>
          <a:bodyPr/>
          <a:lstStyle/>
          <a:p>
            <a:pPr lvl="0"/>
            <a:r>
              <a:rPr lang="en-US" dirty="0"/>
              <a:t>Adjust Stool Height</a:t>
            </a:r>
          </a:p>
          <a:p>
            <a:pPr lvl="1"/>
            <a:r>
              <a:rPr lang="en-US" dirty="0"/>
              <a:t>Stool may not go lower enough to get feet on floor</a:t>
            </a:r>
          </a:p>
          <a:p>
            <a:pPr lvl="1"/>
            <a:r>
              <a:rPr lang="en-US" dirty="0"/>
              <a:t>Need footrest for adequate foot support</a:t>
            </a:r>
          </a:p>
          <a:p>
            <a:pPr lvl="0"/>
            <a:r>
              <a:rPr lang="en-US" dirty="0"/>
              <a:t>Other Stool Adjustments</a:t>
            </a:r>
          </a:p>
          <a:p>
            <a:pPr lvl="1"/>
            <a:r>
              <a:rPr lang="en-US" dirty="0"/>
              <a:t>Seat tilt forward and backward</a:t>
            </a:r>
          </a:p>
          <a:p>
            <a:pPr lvl="1"/>
            <a:r>
              <a:rPr lang="en-US" dirty="0"/>
              <a:t>Back support height and angle adjustable</a:t>
            </a:r>
          </a:p>
          <a:p>
            <a:pPr lvl="1"/>
            <a:r>
              <a:rPr lang="en-US" dirty="0"/>
              <a:t>Armrests, height adjustable to provide for forearm support</a:t>
            </a:r>
          </a:p>
          <a:p>
            <a:pPr lvl="0"/>
            <a:r>
              <a:rPr lang="en-US" dirty="0"/>
              <a:t>Adjust Workbench Height</a:t>
            </a:r>
          </a:p>
        </p:txBody>
      </p:sp>
      <p:pic>
        <p:nvPicPr>
          <p:cNvPr id="4" name="Picture 3" descr="Working heights">
            <a:extLst>
              <a:ext uri="{FF2B5EF4-FFF2-40B4-BE49-F238E27FC236}">
                <a16:creationId xmlns:a16="http://schemas.microsoft.com/office/drawing/2014/main" id="{92018475-523B-4907-AF5F-1C6653021CBF}"/>
              </a:ext>
            </a:extLst>
          </p:cNvPr>
          <p:cNvPicPr>
            <a:picLocks noChangeAspect="1"/>
          </p:cNvPicPr>
          <p:nvPr/>
        </p:nvPicPr>
        <p:blipFill rotWithShape="1">
          <a:blip r:embed="rId5"/>
          <a:srcRect l="7956" r="2977" b="45993"/>
          <a:stretch/>
        </p:blipFill>
        <p:spPr>
          <a:xfrm>
            <a:off x="5715000" y="3737264"/>
            <a:ext cx="5987161" cy="2095500"/>
          </a:xfrm>
          <a:prstGeom prst="rect">
            <a:avLst/>
          </a:prstGeom>
        </p:spPr>
      </p:pic>
    </p:spTree>
    <p:custDataLst>
      <p:tags r:id="rId1"/>
    </p:custDataLst>
    <p:extLst>
      <p:ext uri="{BB962C8B-B14F-4D97-AF65-F5344CB8AC3E}">
        <p14:creationId xmlns:p14="http://schemas.microsoft.com/office/powerpoint/2010/main" val="2560322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par>
                                <p:cTn id="40" presetID="10" presetClass="exit" presetSubtype="0" fill="hold"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28A1-8CC3-4415-B1C3-DE3301D7CD93}"/>
              </a:ext>
            </a:extLst>
          </p:cNvPr>
          <p:cNvSpPr>
            <a:spLocks noGrp="1"/>
          </p:cNvSpPr>
          <p:nvPr>
            <p:ph type="title"/>
          </p:nvPr>
        </p:nvSpPr>
        <p:spPr>
          <a:xfrm>
            <a:off x="812800" y="100584"/>
            <a:ext cx="11303000" cy="503236"/>
          </a:xfrm>
        </p:spPr>
        <p:txBody>
          <a:bodyPr/>
          <a:lstStyle/>
          <a:p>
            <a:r>
              <a:rPr lang="en-US" dirty="0"/>
              <a:t>Workbench Adjustable Height</a:t>
            </a:r>
          </a:p>
        </p:txBody>
      </p:sp>
      <p:pic>
        <p:nvPicPr>
          <p:cNvPr id="7" name="Picture Placeholder 6" descr="Feet at a workbench">
            <a:extLst>
              <a:ext uri="{FF2B5EF4-FFF2-40B4-BE49-F238E27FC236}">
                <a16:creationId xmlns:a16="http://schemas.microsoft.com/office/drawing/2014/main" id="{48F8268B-8BF1-431B-8E6F-FF2439A4A999}"/>
              </a:ext>
            </a:extLst>
          </p:cNvPr>
          <p:cNvPicPr>
            <a:picLocks noGrp="1" noChangeAspect="1"/>
          </p:cNvPicPr>
          <p:nvPr>
            <p:ph type="pic" sz="quarter" idx="10"/>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t="24104" b="24104"/>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2836FB29-28CD-4B05-8738-F1AE945B801B}"/>
              </a:ext>
            </a:extLst>
          </p:cNvPr>
          <p:cNvSpPr>
            <a:spLocks noGrp="1"/>
          </p:cNvSpPr>
          <p:nvPr>
            <p:ph type="body" idx="1"/>
          </p:nvPr>
        </p:nvSpPr>
        <p:spPr>
          <a:xfrm>
            <a:off x="817033" y="990601"/>
            <a:ext cx="5278967" cy="4648199"/>
          </a:xfrm>
        </p:spPr>
        <p:txBody>
          <a:bodyPr/>
          <a:lstStyle/>
          <a:p>
            <a:pPr lvl="0"/>
            <a:r>
              <a:rPr lang="en-US" dirty="0"/>
              <a:t>Leg/Foot Clearance</a:t>
            </a:r>
          </a:p>
          <a:p>
            <a:pPr lvl="1"/>
            <a:r>
              <a:rPr lang="en-US" dirty="0"/>
              <a:t>Removed or relocated</a:t>
            </a:r>
          </a:p>
          <a:p>
            <a:pPr lvl="0"/>
            <a:r>
              <a:rPr lang="en-US" dirty="0"/>
              <a:t>Foot Support</a:t>
            </a:r>
          </a:p>
          <a:p>
            <a:pPr lvl="1"/>
            <a:r>
              <a:rPr lang="en-US" dirty="0"/>
              <a:t>Best place is on the floor</a:t>
            </a:r>
          </a:p>
          <a:p>
            <a:pPr lvl="1"/>
            <a:r>
              <a:rPr lang="en-US" dirty="0"/>
              <a:t>Footrest may be required</a:t>
            </a:r>
          </a:p>
          <a:p>
            <a:pPr lvl="1"/>
            <a:r>
              <a:rPr lang="en-US" dirty="0"/>
              <a:t>Provide for adequate foot support</a:t>
            </a:r>
          </a:p>
        </p:txBody>
      </p:sp>
    </p:spTree>
    <p:custDataLst>
      <p:tags r:id="rId1"/>
    </p:custDataLst>
    <p:extLst>
      <p:ext uri="{BB962C8B-B14F-4D97-AF65-F5344CB8AC3E}">
        <p14:creationId xmlns:p14="http://schemas.microsoft.com/office/powerpoint/2010/main" val="1889280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81AD3-205C-4F16-BF30-65E379AC5CF9}"/>
              </a:ext>
            </a:extLst>
          </p:cNvPr>
          <p:cNvSpPr>
            <a:spLocks noGrp="1"/>
          </p:cNvSpPr>
          <p:nvPr>
            <p:ph type="title"/>
          </p:nvPr>
        </p:nvSpPr>
        <p:spPr>
          <a:xfrm>
            <a:off x="812800" y="100584"/>
            <a:ext cx="11303000" cy="503236"/>
          </a:xfrm>
        </p:spPr>
        <p:txBody>
          <a:bodyPr/>
          <a:lstStyle/>
          <a:p>
            <a:r>
              <a:rPr lang="en-US" dirty="0"/>
              <a:t>Standing at a Workbench</a:t>
            </a:r>
          </a:p>
        </p:txBody>
      </p:sp>
      <p:pic>
        <p:nvPicPr>
          <p:cNvPr id="8" name="Picture Placeholder 7" descr="A group of people in a lab">
            <a:extLst>
              <a:ext uri="{FF2B5EF4-FFF2-40B4-BE49-F238E27FC236}">
                <a16:creationId xmlns:a16="http://schemas.microsoft.com/office/drawing/2014/main" id="{81740839-490F-48D2-A254-7A5333B6F48B}"/>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11272" b="11272"/>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C06B0176-917B-4447-8E42-A8633DBA3C55}"/>
              </a:ext>
            </a:extLst>
          </p:cNvPr>
          <p:cNvSpPr>
            <a:spLocks noGrp="1"/>
          </p:cNvSpPr>
          <p:nvPr>
            <p:ph type="body" idx="1"/>
          </p:nvPr>
        </p:nvSpPr>
        <p:spPr>
          <a:xfrm>
            <a:off x="817033" y="990601"/>
            <a:ext cx="5278967" cy="4648199"/>
          </a:xfrm>
        </p:spPr>
        <p:txBody>
          <a:bodyPr/>
          <a:lstStyle/>
          <a:p>
            <a:pPr lvl="0"/>
            <a:r>
              <a:rPr lang="en-US" dirty="0"/>
              <a:t>Standing makes sense</a:t>
            </a:r>
          </a:p>
          <a:p>
            <a:pPr lvl="1"/>
            <a:r>
              <a:rPr lang="en-US" dirty="0"/>
              <a:t>Spending only a short time (a few minutes)</a:t>
            </a:r>
          </a:p>
          <a:p>
            <a:pPr lvl="1"/>
            <a:r>
              <a:rPr lang="en-US" dirty="0"/>
              <a:t>Move frequently between different locations at workbench</a:t>
            </a:r>
          </a:p>
          <a:p>
            <a:pPr lvl="1"/>
            <a:r>
              <a:rPr lang="en-US" dirty="0"/>
              <a:t>Handle heavier items (more than 5 pounds)</a:t>
            </a:r>
          </a:p>
          <a:p>
            <a:pPr lvl="1"/>
            <a:r>
              <a:rPr lang="en-US" dirty="0"/>
              <a:t>Need to exert significant downward force (more than 10 pounds of force)	</a:t>
            </a:r>
          </a:p>
        </p:txBody>
      </p:sp>
    </p:spTree>
    <p:custDataLst>
      <p:tags r:id="rId1"/>
    </p:custDataLst>
    <p:extLst>
      <p:ext uri="{BB962C8B-B14F-4D97-AF65-F5344CB8AC3E}">
        <p14:creationId xmlns:p14="http://schemas.microsoft.com/office/powerpoint/2010/main" val="926405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B8E40-BEE9-4FA0-B4ED-F44A64FE2181}"/>
              </a:ext>
            </a:extLst>
          </p:cNvPr>
          <p:cNvSpPr>
            <a:spLocks noGrp="1"/>
          </p:cNvSpPr>
          <p:nvPr>
            <p:ph type="title"/>
          </p:nvPr>
        </p:nvSpPr>
        <p:spPr/>
        <p:txBody>
          <a:bodyPr/>
          <a:lstStyle/>
          <a:p>
            <a:r>
              <a:rPr lang="en-US" dirty="0"/>
              <a:t>Workbench Height – Standing</a:t>
            </a:r>
          </a:p>
        </p:txBody>
      </p:sp>
      <p:sp>
        <p:nvSpPr>
          <p:cNvPr id="3" name="Text Placeholder 2">
            <a:extLst>
              <a:ext uri="{FF2B5EF4-FFF2-40B4-BE49-F238E27FC236}">
                <a16:creationId xmlns:a16="http://schemas.microsoft.com/office/drawing/2014/main" id="{8EEDCF8B-3611-4BE5-9B45-64CB4DAE30ED}"/>
              </a:ext>
            </a:extLst>
          </p:cNvPr>
          <p:cNvSpPr>
            <a:spLocks noGrp="1"/>
          </p:cNvSpPr>
          <p:nvPr>
            <p:ph type="body" idx="1"/>
          </p:nvPr>
        </p:nvSpPr>
        <p:spPr>
          <a:prstGeom prst="rect">
            <a:avLst/>
          </a:prstGeom>
        </p:spPr>
        <p:txBody>
          <a:bodyPr/>
          <a:lstStyle/>
          <a:p>
            <a:pPr marR="0" lvl="0" rtl="0"/>
            <a:r>
              <a:rPr lang="en-US" b="1" i="0" u="none" strike="noStrike" baseline="0" dirty="0">
                <a:latin typeface="Arial" panose="020B0604020202020204" pitchFamily="34" charset="0"/>
              </a:rPr>
              <a:t>Apply same elbow and workbench height relationships for standing as for seated</a:t>
            </a:r>
          </a:p>
          <a:p>
            <a:pPr marR="0" lvl="1" rtl="0"/>
            <a:r>
              <a:rPr lang="en-US" b="0" i="0" u="none" strike="noStrike" baseline="0" dirty="0">
                <a:latin typeface="Arial" panose="020B0604020202020204" pitchFamily="34" charset="0"/>
              </a:rPr>
              <a:t>Precision work:  2 to 4” above elbow height</a:t>
            </a:r>
          </a:p>
          <a:p>
            <a:pPr lvl="1"/>
            <a:r>
              <a:rPr lang="en-US" dirty="0">
                <a:latin typeface="Arial" panose="020B0604020202020204" pitchFamily="34" charset="0"/>
              </a:rPr>
              <a:t>General light work: about elbow height or slightly lower</a:t>
            </a:r>
          </a:p>
          <a:p>
            <a:pPr lvl="1"/>
            <a:r>
              <a:rPr lang="en-US" dirty="0">
                <a:latin typeface="Arial" panose="020B0604020202020204" pitchFamily="34" charset="0"/>
              </a:rPr>
              <a:t>Heavy work: 4 to 6 inches below elbow height</a:t>
            </a:r>
            <a:endParaRPr lang="en-US" b="0" i="0" u="none" strike="noStrike" baseline="0" dirty="0">
              <a:latin typeface="Arial" panose="020B0604020202020204" pitchFamily="34" charset="0"/>
            </a:endParaRPr>
          </a:p>
        </p:txBody>
      </p:sp>
      <p:pic>
        <p:nvPicPr>
          <p:cNvPr id="4" name="Picture 3" descr="Working heights">
            <a:extLst>
              <a:ext uri="{FF2B5EF4-FFF2-40B4-BE49-F238E27FC236}">
                <a16:creationId xmlns:a16="http://schemas.microsoft.com/office/drawing/2014/main" id="{D1308511-86A5-4E85-84BD-34F76ABD8E16}"/>
              </a:ext>
            </a:extLst>
          </p:cNvPr>
          <p:cNvPicPr>
            <a:picLocks noChangeAspect="1"/>
          </p:cNvPicPr>
          <p:nvPr/>
        </p:nvPicPr>
        <p:blipFill rotWithShape="1">
          <a:blip r:embed="rId4">
            <a:extLst>
              <a:ext uri="{28A0092B-C50C-407E-A947-70E740481C1C}">
                <a14:useLocalDpi xmlns:a14="http://schemas.microsoft.com/office/drawing/2010/main" val="0"/>
              </a:ext>
            </a:extLst>
          </a:blip>
          <a:srcRect l="2600" t="13866" r="3806" b="15546"/>
          <a:stretch/>
        </p:blipFill>
        <p:spPr>
          <a:xfrm>
            <a:off x="5627310" y="1219200"/>
            <a:ext cx="6400800" cy="3733800"/>
          </a:xfrm>
          <a:prstGeom prst="rect">
            <a:avLst/>
          </a:prstGeom>
        </p:spPr>
      </p:pic>
    </p:spTree>
    <p:custDataLst>
      <p:tags r:id="rId1"/>
    </p:custDataLst>
    <p:extLst>
      <p:ext uri="{BB962C8B-B14F-4D97-AF65-F5344CB8AC3E}">
        <p14:creationId xmlns:p14="http://schemas.microsoft.com/office/powerpoint/2010/main" val="97009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B8E40-BEE9-4FA0-B4ED-F44A64FE2181}"/>
              </a:ext>
            </a:extLst>
          </p:cNvPr>
          <p:cNvSpPr>
            <a:spLocks noGrp="1"/>
          </p:cNvSpPr>
          <p:nvPr>
            <p:ph type="title"/>
          </p:nvPr>
        </p:nvSpPr>
        <p:spPr>
          <a:xfrm>
            <a:off x="812800" y="100584"/>
            <a:ext cx="11303000" cy="503236"/>
          </a:xfrm>
        </p:spPr>
        <p:txBody>
          <a:bodyPr/>
          <a:lstStyle/>
          <a:p>
            <a:r>
              <a:rPr lang="en-US" dirty="0"/>
              <a:t>Workbench Height – Standing</a:t>
            </a:r>
          </a:p>
        </p:txBody>
      </p:sp>
      <p:pic>
        <p:nvPicPr>
          <p:cNvPr id="7" name="Picture Placeholder 6" descr="Person adjusting workbench height ">
            <a:extLst>
              <a:ext uri="{FF2B5EF4-FFF2-40B4-BE49-F238E27FC236}">
                <a16:creationId xmlns:a16="http://schemas.microsoft.com/office/drawing/2014/main" id="{8398A98B-F6BD-42C8-9462-8811515D1955}"/>
              </a:ext>
            </a:extLst>
          </p:cNvPr>
          <p:cNvPicPr>
            <a:picLocks noGrp="1" noChangeAspect="1"/>
          </p:cNvPicPr>
          <p:nvPr>
            <p:ph type="pic" sz="quarter" idx="10"/>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2643" r="12643"/>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8EEDCF8B-3611-4BE5-9B45-64CB4DAE30ED}"/>
              </a:ext>
            </a:extLst>
          </p:cNvPr>
          <p:cNvSpPr>
            <a:spLocks noGrp="1"/>
          </p:cNvSpPr>
          <p:nvPr>
            <p:ph type="body" idx="1"/>
          </p:nvPr>
        </p:nvSpPr>
        <p:spPr>
          <a:xfrm>
            <a:off x="817033" y="990601"/>
            <a:ext cx="5278967" cy="4648199"/>
          </a:xfrm>
        </p:spPr>
        <p:txBody>
          <a:bodyPr/>
          <a:lstStyle/>
          <a:p>
            <a:pPr lvl="0"/>
            <a:r>
              <a:rPr lang="en-US" dirty="0"/>
              <a:t>Too low fixed height workbench</a:t>
            </a:r>
          </a:p>
          <a:p>
            <a:pPr lvl="1"/>
            <a:r>
              <a:rPr lang="en-US" dirty="0"/>
              <a:t>Build up workbench height</a:t>
            </a:r>
          </a:p>
          <a:p>
            <a:pPr lvl="1"/>
            <a:r>
              <a:rPr lang="en-US" dirty="0"/>
              <a:t>Platform on workbench top to position tools, equipment or materials</a:t>
            </a:r>
          </a:p>
          <a:p>
            <a:pPr lvl="1"/>
            <a:r>
              <a:rPr lang="en-US" dirty="0"/>
              <a:t>Entire workbench itself raised on  permanent basis	</a:t>
            </a:r>
          </a:p>
        </p:txBody>
      </p:sp>
    </p:spTree>
    <p:custDataLst>
      <p:tags r:id="rId1"/>
    </p:custDataLst>
    <p:extLst>
      <p:ext uri="{BB962C8B-B14F-4D97-AF65-F5344CB8AC3E}">
        <p14:creationId xmlns:p14="http://schemas.microsoft.com/office/powerpoint/2010/main" val="2320907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E0B2-2D04-4E96-AC87-8628B04F423F}"/>
              </a:ext>
            </a:extLst>
          </p:cNvPr>
          <p:cNvSpPr>
            <a:spLocks noGrp="1"/>
          </p:cNvSpPr>
          <p:nvPr>
            <p:ph type="title"/>
          </p:nvPr>
        </p:nvSpPr>
        <p:spPr>
          <a:xfrm>
            <a:off x="812800" y="100584"/>
            <a:ext cx="11303000" cy="503236"/>
          </a:xfrm>
        </p:spPr>
        <p:txBody>
          <a:bodyPr/>
          <a:lstStyle/>
          <a:p>
            <a:r>
              <a:rPr lang="en-US" dirty="0"/>
              <a:t>Footrests – Standing</a:t>
            </a:r>
          </a:p>
        </p:txBody>
      </p:sp>
      <p:pic>
        <p:nvPicPr>
          <p:cNvPr id="7" name="Picture Placeholder 6" descr="A person standing with one foot up on a footrest">
            <a:extLst>
              <a:ext uri="{FF2B5EF4-FFF2-40B4-BE49-F238E27FC236}">
                <a16:creationId xmlns:a16="http://schemas.microsoft.com/office/drawing/2014/main" id="{F159712B-AA62-4785-8544-E07CC4FD41EB}"/>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18930" b="18930"/>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9FBFCF7D-7890-48D2-94E5-FB4EFEA62420}"/>
              </a:ext>
            </a:extLst>
          </p:cNvPr>
          <p:cNvSpPr>
            <a:spLocks noGrp="1"/>
          </p:cNvSpPr>
          <p:nvPr>
            <p:ph type="body" idx="1"/>
          </p:nvPr>
        </p:nvSpPr>
        <p:spPr>
          <a:xfrm>
            <a:off x="817033" y="990601"/>
            <a:ext cx="5278967" cy="4648199"/>
          </a:xfrm>
        </p:spPr>
        <p:txBody>
          <a:bodyPr/>
          <a:lstStyle/>
          <a:p>
            <a:pPr lvl="0"/>
            <a:r>
              <a:rPr lang="en-US" dirty="0"/>
              <a:t>Promote neutral position and increased comfort when standing</a:t>
            </a:r>
          </a:p>
          <a:p>
            <a:pPr lvl="1"/>
            <a:r>
              <a:rPr lang="en-US" dirty="0"/>
              <a:t>Footrest to put one foot up on footrest and then alternate with other foot</a:t>
            </a:r>
          </a:p>
          <a:p>
            <a:pPr lvl="1"/>
            <a:r>
              <a:rPr lang="en-US" dirty="0"/>
              <a:t>Utilize footwear with significant cushioning and support</a:t>
            </a:r>
          </a:p>
          <a:p>
            <a:pPr lvl="2"/>
            <a:r>
              <a:rPr lang="en-US" dirty="0"/>
              <a:t>Good walking shoes are good standing shoes</a:t>
            </a:r>
          </a:p>
          <a:p>
            <a:pPr lvl="1"/>
            <a:r>
              <a:rPr lang="en-US" dirty="0"/>
              <a:t>Shift weight forward to balls of feet and backwards to heels</a:t>
            </a:r>
          </a:p>
          <a:p>
            <a:pPr lvl="1"/>
            <a:r>
              <a:rPr lang="en-US" dirty="0"/>
              <a:t>Perform “heel lifts” frequently	</a:t>
            </a:r>
          </a:p>
        </p:txBody>
      </p:sp>
    </p:spTree>
    <p:custDataLst>
      <p:tags r:id="rId1"/>
    </p:custDataLst>
    <p:extLst>
      <p:ext uri="{BB962C8B-B14F-4D97-AF65-F5344CB8AC3E}">
        <p14:creationId xmlns:p14="http://schemas.microsoft.com/office/powerpoint/2010/main" val="1267297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953E-E71C-4903-9441-3C91078DBE8E}"/>
              </a:ext>
            </a:extLst>
          </p:cNvPr>
          <p:cNvSpPr>
            <a:spLocks noGrp="1"/>
          </p:cNvSpPr>
          <p:nvPr>
            <p:ph type="title"/>
          </p:nvPr>
        </p:nvSpPr>
        <p:spPr>
          <a:xfrm>
            <a:off x="812800" y="100584"/>
            <a:ext cx="11303000" cy="503236"/>
          </a:xfrm>
        </p:spPr>
        <p:txBody>
          <a:bodyPr/>
          <a:lstStyle/>
          <a:p>
            <a:r>
              <a:rPr lang="en-US" dirty="0"/>
              <a:t>Anti-fatigue Mats – Standing</a:t>
            </a:r>
          </a:p>
        </p:txBody>
      </p:sp>
      <p:pic>
        <p:nvPicPr>
          <p:cNvPr id="10" name="Picture Placeholder 9" descr="Person standing on a foot mat">
            <a:extLst>
              <a:ext uri="{FF2B5EF4-FFF2-40B4-BE49-F238E27FC236}">
                <a16:creationId xmlns:a16="http://schemas.microsoft.com/office/drawing/2014/main" id="{E5BE7D19-4C95-442F-A72F-314627618B3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18408" b="18408"/>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82B234B7-0CA5-4961-B4E4-E5CC04DE034C}"/>
              </a:ext>
            </a:extLst>
          </p:cNvPr>
          <p:cNvSpPr>
            <a:spLocks noGrp="1"/>
          </p:cNvSpPr>
          <p:nvPr>
            <p:ph type="body" idx="1"/>
          </p:nvPr>
        </p:nvSpPr>
        <p:spPr>
          <a:xfrm>
            <a:off x="817033" y="990601"/>
            <a:ext cx="5278967" cy="4648199"/>
          </a:xfrm>
        </p:spPr>
        <p:txBody>
          <a:bodyPr/>
          <a:lstStyle/>
          <a:p>
            <a:pPr lvl="0"/>
            <a:r>
              <a:rPr lang="en-US" dirty="0"/>
              <a:t>Anti-fatigue standing mats cushion feet and joints of ankles, knees, hips and back</a:t>
            </a:r>
          </a:p>
          <a:p>
            <a:pPr lvl="1"/>
            <a:r>
              <a:rPr lang="en-US" dirty="0"/>
              <a:t>Large enough to allow for at least shoulder width foot placement </a:t>
            </a:r>
          </a:p>
          <a:p>
            <a:pPr lvl="1"/>
            <a:r>
              <a:rPr lang="en-US" dirty="0"/>
              <a:t>Beveled mat edges to eliminate any trip hazard</a:t>
            </a:r>
          </a:p>
          <a:p>
            <a:pPr lvl="1"/>
            <a:r>
              <a:rPr lang="en-US" dirty="0"/>
              <a:t>Adequate cleaning of mat and underlying floor</a:t>
            </a:r>
          </a:p>
        </p:txBody>
      </p:sp>
    </p:spTree>
    <p:custDataLst>
      <p:tags r:id="rId1"/>
    </p:custDataLst>
    <p:extLst>
      <p:ext uri="{BB962C8B-B14F-4D97-AF65-F5344CB8AC3E}">
        <p14:creationId xmlns:p14="http://schemas.microsoft.com/office/powerpoint/2010/main" val="3037303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953E-E71C-4903-9441-3C91078DBE8E}"/>
              </a:ext>
            </a:extLst>
          </p:cNvPr>
          <p:cNvSpPr>
            <a:spLocks noGrp="1"/>
          </p:cNvSpPr>
          <p:nvPr>
            <p:ph type="title"/>
          </p:nvPr>
        </p:nvSpPr>
        <p:spPr>
          <a:xfrm>
            <a:off x="812800" y="100584"/>
            <a:ext cx="11303000" cy="503236"/>
          </a:xfrm>
        </p:spPr>
        <p:txBody>
          <a:bodyPr/>
          <a:lstStyle/>
          <a:p>
            <a:r>
              <a:rPr lang="en-US" dirty="0"/>
              <a:t>Anti-fatigue Mats – Standing</a:t>
            </a:r>
          </a:p>
        </p:txBody>
      </p:sp>
      <p:pic>
        <p:nvPicPr>
          <p:cNvPr id="10" name="Picture Placeholder 9" descr="Chair on a mat">
            <a:extLst>
              <a:ext uri="{FF2B5EF4-FFF2-40B4-BE49-F238E27FC236}">
                <a16:creationId xmlns:a16="http://schemas.microsoft.com/office/drawing/2014/main" id="{0704BB50-2220-4FF0-B5C3-07193AE01838}"/>
              </a:ext>
            </a:extLst>
          </p:cNvPr>
          <p:cNvPicPr>
            <a:picLocks noGrp="1" noChangeAspect="1"/>
          </p:cNvPicPr>
          <p:nvPr>
            <p:ph type="pic" sz="quarter" idx="10"/>
          </p:nvPr>
        </p:nvPicPr>
        <p:blipFill rotWithShape="1">
          <a:blip r:embed="rId4"/>
          <a:srcRect l="16445" r="16445"/>
          <a:stretch/>
        </p:blipFill>
        <p:spPr>
          <a:xfrm>
            <a:off x="6306671" y="1333500"/>
            <a:ext cx="5791200" cy="4648200"/>
          </a:xfrm>
        </p:spPr>
      </p:pic>
      <p:sp>
        <p:nvSpPr>
          <p:cNvPr id="3" name="Text Placeholder 2">
            <a:extLst>
              <a:ext uri="{FF2B5EF4-FFF2-40B4-BE49-F238E27FC236}">
                <a16:creationId xmlns:a16="http://schemas.microsoft.com/office/drawing/2014/main" id="{82B234B7-0CA5-4961-B4E4-E5CC04DE034C}"/>
              </a:ext>
            </a:extLst>
          </p:cNvPr>
          <p:cNvSpPr>
            <a:spLocks noGrp="1"/>
          </p:cNvSpPr>
          <p:nvPr>
            <p:ph type="body" idx="1"/>
          </p:nvPr>
        </p:nvSpPr>
        <p:spPr>
          <a:xfrm>
            <a:off x="817033" y="990601"/>
            <a:ext cx="5278967" cy="4648199"/>
          </a:xfrm>
        </p:spPr>
        <p:txBody>
          <a:bodyPr/>
          <a:lstStyle/>
          <a:p>
            <a:pPr lvl="0"/>
            <a:r>
              <a:rPr lang="en-US" dirty="0"/>
              <a:t>Stools and mats</a:t>
            </a:r>
          </a:p>
          <a:p>
            <a:pPr lvl="1"/>
            <a:r>
              <a:rPr lang="en-US" dirty="0"/>
              <a:t>Most stools will not roll easily on mats</a:t>
            </a:r>
          </a:p>
          <a:p>
            <a:pPr lvl="1"/>
            <a:r>
              <a:rPr lang="en-US" dirty="0"/>
              <a:t>Mat is pushed out of the way and not used as it should be</a:t>
            </a:r>
          </a:p>
          <a:p>
            <a:pPr lvl="1"/>
            <a:r>
              <a:rPr lang="en-US" dirty="0"/>
              <a:t>More sustained standing than is recommended occurs </a:t>
            </a:r>
          </a:p>
        </p:txBody>
      </p:sp>
    </p:spTree>
    <p:custDataLst>
      <p:tags r:id="rId1"/>
    </p:custDataLst>
    <p:extLst>
      <p:ext uri="{BB962C8B-B14F-4D97-AF65-F5344CB8AC3E}">
        <p14:creationId xmlns:p14="http://schemas.microsoft.com/office/powerpoint/2010/main" val="780144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SPRING_QUIZ_SHAPE1">
            <a:extLst>
              <a:ext uri="{FF2B5EF4-FFF2-40B4-BE49-F238E27FC236}">
                <a16:creationId xmlns:a16="http://schemas.microsoft.com/office/drawing/2014/main" id="{E42CFBA2-4C2F-44AA-B517-46EDD9526E9B}"/>
              </a:ext>
            </a:extLst>
          </p:cNvPr>
          <p:cNvPicPr>
            <a:picLocks/>
          </p:cNvPicPr>
          <p:nvPr/>
        </p:nvPicPr>
        <p:blipFill rotWithShape="1">
          <a:blip r:embed="rId4"/>
          <a:srcRect l="6752" t="1714" r="1608" b="31428"/>
          <a:stretch/>
        </p:blipFill>
        <p:spPr>
          <a:xfrm>
            <a:off x="457200" y="304800"/>
            <a:ext cx="11353800" cy="4661034"/>
          </a:xfrm>
          <a:prstGeom prst="rect">
            <a:avLst/>
          </a:prstGeom>
          <a:effectLst/>
        </p:spPr>
      </p:pic>
    </p:spTree>
    <p:custDataLst>
      <p:tags r:id="rId1"/>
    </p:custDataLst>
    <p:extLst>
      <p:ext uri="{BB962C8B-B14F-4D97-AF65-F5344CB8AC3E}">
        <p14:creationId xmlns:p14="http://schemas.microsoft.com/office/powerpoint/2010/main" val="1524769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3F6E-15D7-491B-A1BF-A6B899F0EA68}"/>
              </a:ext>
            </a:extLst>
          </p:cNvPr>
          <p:cNvSpPr>
            <a:spLocks noGrp="1"/>
          </p:cNvSpPr>
          <p:nvPr>
            <p:ph type="title"/>
          </p:nvPr>
        </p:nvSpPr>
        <p:spPr/>
        <p:txBody>
          <a:bodyPr/>
          <a:lstStyle/>
          <a:p>
            <a:r>
              <a:rPr lang="en-US" dirty="0"/>
              <a:t>First Word?</a:t>
            </a:r>
          </a:p>
        </p:txBody>
      </p:sp>
      <p:pic>
        <p:nvPicPr>
          <p:cNvPr id="12" name="Picture Placeholder 11" descr="People working at lab counters.">
            <a:extLst>
              <a:ext uri="{FF2B5EF4-FFF2-40B4-BE49-F238E27FC236}">
                <a16:creationId xmlns:a16="http://schemas.microsoft.com/office/drawing/2014/main" id="{2F1E9D3E-6C59-4713-99DB-8C07E20AFB76}"/>
              </a:ext>
            </a:extLst>
          </p:cNvPr>
          <p:cNvPicPr>
            <a:picLocks noGrp="1" noChangeAspect="1"/>
          </p:cNvPicPr>
          <p:nvPr>
            <p:ph type="pic" sz="quarter" idx="10"/>
          </p:nvPr>
        </p:nvPicPr>
        <p:blipFill rotWithShape="1">
          <a:blip r:embed="rId4"/>
          <a:srcRect l="14987" r="14987"/>
          <a:stretch/>
        </p:blipFill>
        <p:spPr>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7C7CF84D-7C2B-4001-8BC0-CF514D6ECFA7}"/>
              </a:ext>
            </a:extLst>
          </p:cNvPr>
          <p:cNvSpPr>
            <a:spLocks noGrp="1"/>
          </p:cNvSpPr>
          <p:nvPr>
            <p:ph type="body" idx="1"/>
          </p:nvPr>
        </p:nvSpPr>
        <p:spPr/>
        <p:txBody>
          <a:bodyPr/>
          <a:lstStyle/>
          <a:p>
            <a:pPr lvl="0"/>
            <a:r>
              <a:rPr lang="en-US" dirty="0"/>
              <a:t>If you answered, “Comfortable” you’re not alone</a:t>
            </a:r>
          </a:p>
          <a:p>
            <a:pPr lvl="0"/>
            <a:r>
              <a:rPr lang="en-US" dirty="0"/>
              <a:t>About 9 out of 10 people  </a:t>
            </a:r>
          </a:p>
          <a:p>
            <a:pPr lvl="0"/>
            <a:r>
              <a:rPr lang="en-US" dirty="0"/>
              <a:t>Then words like</a:t>
            </a:r>
          </a:p>
          <a:p>
            <a:pPr lvl="1"/>
            <a:r>
              <a:rPr lang="en-US" dirty="0"/>
              <a:t>Productive</a:t>
            </a:r>
          </a:p>
          <a:p>
            <a:pPr lvl="1"/>
            <a:r>
              <a:rPr lang="en-US" dirty="0"/>
              <a:t>Well-organized</a:t>
            </a:r>
          </a:p>
          <a:p>
            <a:pPr lvl="1"/>
            <a:r>
              <a:rPr lang="en-US" dirty="0"/>
              <a:t>Functional</a:t>
            </a:r>
          </a:p>
          <a:p>
            <a:pPr lvl="1"/>
            <a:r>
              <a:rPr lang="en-US" dirty="0"/>
              <a:t>Well lit</a:t>
            </a:r>
          </a:p>
          <a:p>
            <a:pPr lvl="1"/>
            <a:r>
              <a:rPr lang="en-US" dirty="0"/>
              <a:t>Safe	</a:t>
            </a:r>
          </a:p>
        </p:txBody>
      </p:sp>
    </p:spTree>
    <p:custDataLst>
      <p:tags r:id="rId1"/>
    </p:custDataLst>
    <p:extLst>
      <p:ext uri="{BB962C8B-B14F-4D97-AF65-F5344CB8AC3E}">
        <p14:creationId xmlns:p14="http://schemas.microsoft.com/office/powerpoint/2010/main" val="656678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C5CB-F665-42F6-B759-49A531EC07BE}"/>
              </a:ext>
            </a:extLst>
          </p:cNvPr>
          <p:cNvSpPr>
            <a:spLocks noGrp="1"/>
          </p:cNvSpPr>
          <p:nvPr>
            <p:ph type="title"/>
          </p:nvPr>
        </p:nvSpPr>
        <p:spPr>
          <a:xfrm>
            <a:off x="812800" y="100584"/>
            <a:ext cx="11303000" cy="503236"/>
          </a:xfrm>
        </p:spPr>
        <p:txBody>
          <a:bodyPr/>
          <a:lstStyle/>
          <a:p>
            <a:r>
              <a:rPr lang="en-US" dirty="0"/>
              <a:t>Pipetting</a:t>
            </a:r>
          </a:p>
        </p:txBody>
      </p:sp>
      <p:pic>
        <p:nvPicPr>
          <p:cNvPr id="10" name="Picture Placeholder 9" descr="Manual single pipette use">
            <a:extLst>
              <a:ext uri="{FF2B5EF4-FFF2-40B4-BE49-F238E27FC236}">
                <a16:creationId xmlns:a16="http://schemas.microsoft.com/office/drawing/2014/main" id="{34A67859-C8C9-481A-B55C-D5D191FDC597}"/>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430" r="3430"/>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9AA187D4-BA22-4414-B78F-D83EBA2324DB}"/>
              </a:ext>
            </a:extLst>
          </p:cNvPr>
          <p:cNvSpPr>
            <a:spLocks noGrp="1"/>
          </p:cNvSpPr>
          <p:nvPr>
            <p:ph type="body" idx="1"/>
          </p:nvPr>
        </p:nvSpPr>
        <p:spPr>
          <a:xfrm>
            <a:off x="817033" y="990601"/>
            <a:ext cx="5278967" cy="4648199"/>
          </a:xfrm>
        </p:spPr>
        <p:txBody>
          <a:bodyPr/>
          <a:lstStyle/>
          <a:p>
            <a:pPr lvl="0"/>
            <a:r>
              <a:rPr lang="en-US" dirty="0"/>
              <a:t>Pipetting – Common Task</a:t>
            </a:r>
          </a:p>
          <a:p>
            <a:pPr lvl="1"/>
            <a:r>
              <a:rPr lang="en-US" dirty="0"/>
              <a:t>Pipetting is very common task in lab</a:t>
            </a:r>
          </a:p>
          <a:p>
            <a:pPr lvl="1"/>
            <a:r>
              <a:rPr lang="en-US" dirty="0"/>
              <a:t>Repetitive nature, can be a source of hand and shoulder problems	</a:t>
            </a:r>
          </a:p>
        </p:txBody>
      </p:sp>
    </p:spTree>
    <p:custDataLst>
      <p:tags r:id="rId1"/>
    </p:custDataLst>
    <p:extLst>
      <p:ext uri="{BB962C8B-B14F-4D97-AF65-F5344CB8AC3E}">
        <p14:creationId xmlns:p14="http://schemas.microsoft.com/office/powerpoint/2010/main" val="2640171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475D9-7735-49B8-A1A2-58AC97BB2D51}"/>
              </a:ext>
            </a:extLst>
          </p:cNvPr>
          <p:cNvSpPr>
            <a:spLocks noGrp="1"/>
          </p:cNvSpPr>
          <p:nvPr>
            <p:ph type="title"/>
          </p:nvPr>
        </p:nvSpPr>
        <p:spPr>
          <a:xfrm>
            <a:off x="812800" y="100584"/>
            <a:ext cx="11303000" cy="503236"/>
          </a:xfrm>
        </p:spPr>
        <p:txBody>
          <a:bodyPr/>
          <a:lstStyle/>
          <a:p>
            <a:r>
              <a:rPr lang="en-US" dirty="0"/>
              <a:t>Pipettes – Workstation Set-up/Work Practices</a:t>
            </a:r>
          </a:p>
        </p:txBody>
      </p:sp>
      <p:pic>
        <p:nvPicPr>
          <p:cNvPr id="7" name="Picture Placeholder 6" descr="Working at a workbench">
            <a:extLst>
              <a:ext uri="{FF2B5EF4-FFF2-40B4-BE49-F238E27FC236}">
                <a16:creationId xmlns:a16="http://schemas.microsoft.com/office/drawing/2014/main" id="{E2CBFEC1-E7D0-4CEB-B956-0BB025F98148}"/>
              </a:ext>
            </a:extLst>
          </p:cNvPr>
          <p:cNvPicPr>
            <a:picLocks noGrp="1" noChangeAspect="1"/>
          </p:cNvPicPr>
          <p:nvPr>
            <p:ph type="pic" sz="quarter" idx="10"/>
          </p:nvPr>
        </p:nvPicPr>
        <p:blipFill rotWithShape="1">
          <a:blip r:embed="rId4"/>
          <a:srcRect l="8577" r="8577"/>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74A22662-0964-49F8-8E08-2FCE0230DF15}"/>
              </a:ext>
            </a:extLst>
          </p:cNvPr>
          <p:cNvSpPr>
            <a:spLocks noGrp="1"/>
          </p:cNvSpPr>
          <p:nvPr>
            <p:ph type="body" idx="1"/>
          </p:nvPr>
        </p:nvSpPr>
        <p:spPr>
          <a:xfrm>
            <a:off x="817033" y="990601"/>
            <a:ext cx="5278967" cy="4648199"/>
          </a:xfrm>
        </p:spPr>
        <p:txBody>
          <a:bodyPr/>
          <a:lstStyle/>
          <a:p>
            <a:pPr lvl="0"/>
            <a:r>
              <a:rPr lang="en-US" dirty="0"/>
              <a:t>Equipment, tray and supply heights</a:t>
            </a:r>
          </a:p>
          <a:p>
            <a:pPr lvl="1"/>
            <a:r>
              <a:rPr lang="en-US" dirty="0"/>
              <a:t>About same height</a:t>
            </a:r>
          </a:p>
          <a:p>
            <a:pPr lvl="1"/>
            <a:r>
              <a:rPr lang="en-US" dirty="0"/>
              <a:t>Within easy reach in logical work order</a:t>
            </a:r>
          </a:p>
          <a:p>
            <a:pPr lvl="0"/>
            <a:r>
              <a:rPr lang="en-US" dirty="0"/>
              <a:t>Prevent twisting and bending of wrist, neck and arms, elevation of shoulders and overreaching</a:t>
            </a:r>
          </a:p>
          <a:p>
            <a:pPr lvl="1"/>
            <a:r>
              <a:rPr lang="en-US" dirty="0"/>
              <a:t>Adjusting height and position of tools and equipment</a:t>
            </a:r>
          </a:p>
          <a:p>
            <a:pPr lvl="0"/>
            <a:endParaRPr lang="en-US" dirty="0"/>
          </a:p>
        </p:txBody>
      </p:sp>
    </p:spTree>
    <p:custDataLst>
      <p:tags r:id="rId1"/>
    </p:custDataLst>
    <p:extLst>
      <p:ext uri="{BB962C8B-B14F-4D97-AF65-F5344CB8AC3E}">
        <p14:creationId xmlns:p14="http://schemas.microsoft.com/office/powerpoint/2010/main" val="2277198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475D9-7735-49B8-A1A2-58AC97BB2D51}"/>
              </a:ext>
            </a:extLst>
          </p:cNvPr>
          <p:cNvSpPr>
            <a:spLocks noGrp="1"/>
          </p:cNvSpPr>
          <p:nvPr>
            <p:ph type="title"/>
          </p:nvPr>
        </p:nvSpPr>
        <p:spPr>
          <a:xfrm>
            <a:off x="812800" y="100584"/>
            <a:ext cx="11303000" cy="503236"/>
          </a:xfrm>
        </p:spPr>
        <p:txBody>
          <a:bodyPr/>
          <a:lstStyle/>
          <a:p>
            <a:r>
              <a:rPr lang="en-US" dirty="0"/>
              <a:t>Pipettes – Workstation Set-up/Work Practices</a:t>
            </a:r>
          </a:p>
        </p:txBody>
      </p:sp>
      <p:pic>
        <p:nvPicPr>
          <p:cNvPr id="8" name="Picture Placeholder 7" descr="Manual single pipetting">
            <a:extLst>
              <a:ext uri="{FF2B5EF4-FFF2-40B4-BE49-F238E27FC236}">
                <a16:creationId xmlns:a16="http://schemas.microsoft.com/office/drawing/2014/main" id="{A6A316DD-57BD-45A9-B313-674E30504194}"/>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344" r="8344"/>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74A22662-0964-49F8-8E08-2FCE0230DF15}"/>
              </a:ext>
            </a:extLst>
          </p:cNvPr>
          <p:cNvSpPr>
            <a:spLocks noGrp="1"/>
          </p:cNvSpPr>
          <p:nvPr>
            <p:ph type="body" idx="1"/>
          </p:nvPr>
        </p:nvSpPr>
        <p:spPr>
          <a:xfrm>
            <a:off x="817033" y="990601"/>
            <a:ext cx="5278967" cy="4648199"/>
          </a:xfrm>
        </p:spPr>
        <p:txBody>
          <a:bodyPr/>
          <a:lstStyle/>
          <a:p>
            <a:pPr lvl="0"/>
            <a:r>
              <a:rPr lang="en-US" dirty="0"/>
              <a:t>Adjusting height and position of various tools and equipment</a:t>
            </a:r>
          </a:p>
          <a:p>
            <a:pPr lvl="1"/>
            <a:r>
              <a:rPr lang="en-US" dirty="0"/>
              <a:t>Sample holders (placed on tilt)</a:t>
            </a:r>
          </a:p>
          <a:p>
            <a:pPr lvl="1"/>
            <a:r>
              <a:rPr lang="en-US" dirty="0"/>
              <a:t>Solution container positioned within reach</a:t>
            </a:r>
          </a:p>
          <a:p>
            <a:pPr lvl="1"/>
            <a:r>
              <a:rPr lang="en-US" dirty="0"/>
              <a:t>Waste receptacles – kept at low height (no higher than top of tube being filled)</a:t>
            </a:r>
          </a:p>
          <a:p>
            <a:pPr lvl="1"/>
            <a:r>
              <a:rPr lang="en-US" dirty="0"/>
              <a:t>Work with arms close to body</a:t>
            </a:r>
          </a:p>
          <a:p>
            <a:pPr lvl="1"/>
            <a:r>
              <a:rPr lang="en-US" dirty="0"/>
              <a:t>Avoid arm elevation without support for lengthy periods</a:t>
            </a:r>
          </a:p>
          <a:p>
            <a:pPr lvl="1"/>
            <a:r>
              <a:rPr lang="en-US" dirty="0"/>
              <a:t>Keep samples and instruments within easy reach	</a:t>
            </a:r>
          </a:p>
        </p:txBody>
      </p:sp>
    </p:spTree>
    <p:custDataLst>
      <p:tags r:id="rId1"/>
    </p:custDataLst>
    <p:extLst>
      <p:ext uri="{BB962C8B-B14F-4D97-AF65-F5344CB8AC3E}">
        <p14:creationId xmlns:p14="http://schemas.microsoft.com/office/powerpoint/2010/main" val="1493653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1F2-4331-46BA-93AB-5934124DEEB8}"/>
              </a:ext>
            </a:extLst>
          </p:cNvPr>
          <p:cNvSpPr>
            <a:spLocks noGrp="1"/>
          </p:cNvSpPr>
          <p:nvPr>
            <p:ph type="title"/>
          </p:nvPr>
        </p:nvSpPr>
        <p:spPr>
          <a:xfrm>
            <a:off x="812800" y="100584"/>
            <a:ext cx="11303000" cy="503236"/>
          </a:xfrm>
        </p:spPr>
        <p:txBody>
          <a:bodyPr/>
          <a:lstStyle/>
          <a:p>
            <a:r>
              <a:rPr lang="en-US" dirty="0"/>
              <a:t>Pipette Design – Choices</a:t>
            </a:r>
          </a:p>
        </p:txBody>
      </p:sp>
      <p:pic>
        <p:nvPicPr>
          <p:cNvPr id="7" name="Picture Placeholder 6" descr="Rack of pipettes">
            <a:extLst>
              <a:ext uri="{FF2B5EF4-FFF2-40B4-BE49-F238E27FC236}">
                <a16:creationId xmlns:a16="http://schemas.microsoft.com/office/drawing/2014/main" id="{EB9448AE-31F7-478B-BD21-A76F08A85DD6}"/>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4956" r="4956"/>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141F685A-83B2-478D-A46D-B04C213C22B6}"/>
              </a:ext>
            </a:extLst>
          </p:cNvPr>
          <p:cNvSpPr>
            <a:spLocks noGrp="1"/>
          </p:cNvSpPr>
          <p:nvPr>
            <p:ph type="body" idx="1"/>
          </p:nvPr>
        </p:nvSpPr>
        <p:spPr>
          <a:xfrm>
            <a:off x="817033" y="990601"/>
            <a:ext cx="5278967" cy="4648199"/>
          </a:xfrm>
        </p:spPr>
        <p:txBody>
          <a:bodyPr/>
          <a:lstStyle/>
          <a:p>
            <a:pPr lvl="0"/>
            <a:r>
              <a:rPr lang="en-US" dirty="0"/>
              <a:t>Hand size</a:t>
            </a:r>
          </a:p>
          <a:p>
            <a:pPr lvl="1"/>
            <a:r>
              <a:rPr lang="en-US" dirty="0"/>
              <a:t>Correlating hand size to pipette size </a:t>
            </a:r>
          </a:p>
          <a:p>
            <a:pPr lvl="1"/>
            <a:r>
              <a:rPr lang="en-US" dirty="0"/>
              <a:t>Different sizes available</a:t>
            </a:r>
          </a:p>
          <a:p>
            <a:pPr lvl="1"/>
            <a:r>
              <a:rPr lang="en-US" dirty="0"/>
              <a:t>Correct size pipette will allow hand to comfortably grasp/manipulate pipette</a:t>
            </a:r>
          </a:p>
          <a:p>
            <a:pPr lvl="0"/>
            <a:r>
              <a:rPr lang="en-US" dirty="0"/>
              <a:t>Weight</a:t>
            </a:r>
          </a:p>
          <a:p>
            <a:pPr lvl="1"/>
            <a:r>
              <a:rPr lang="en-US" dirty="0"/>
              <a:t>Light weight as possible</a:t>
            </a:r>
          </a:p>
          <a:p>
            <a:pPr lvl="0"/>
            <a:r>
              <a:rPr lang="en-US" dirty="0"/>
              <a:t>Force</a:t>
            </a:r>
          </a:p>
          <a:p>
            <a:pPr lvl="1"/>
            <a:r>
              <a:rPr lang="en-US" dirty="0"/>
              <a:t>Little force required as possible</a:t>
            </a:r>
          </a:p>
        </p:txBody>
      </p:sp>
    </p:spTree>
    <p:custDataLst>
      <p:tags r:id="rId1"/>
    </p:custDataLst>
    <p:extLst>
      <p:ext uri="{BB962C8B-B14F-4D97-AF65-F5344CB8AC3E}">
        <p14:creationId xmlns:p14="http://schemas.microsoft.com/office/powerpoint/2010/main" val="2642938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1F2-4331-46BA-93AB-5934124DEEB8}"/>
              </a:ext>
            </a:extLst>
          </p:cNvPr>
          <p:cNvSpPr>
            <a:spLocks noGrp="1"/>
          </p:cNvSpPr>
          <p:nvPr>
            <p:ph type="title"/>
          </p:nvPr>
        </p:nvSpPr>
        <p:spPr>
          <a:xfrm>
            <a:off x="812800" y="100584"/>
            <a:ext cx="11303000" cy="503236"/>
          </a:xfrm>
        </p:spPr>
        <p:txBody>
          <a:bodyPr/>
          <a:lstStyle/>
          <a:p>
            <a:r>
              <a:rPr lang="en-US" dirty="0"/>
              <a:t>Pipette Design – Choices</a:t>
            </a:r>
          </a:p>
        </p:txBody>
      </p:sp>
      <p:pic>
        <p:nvPicPr>
          <p:cNvPr id="8" name="Picture Placeholder 7" descr="A person standing at a workbench with pipette">
            <a:extLst>
              <a:ext uri="{FF2B5EF4-FFF2-40B4-BE49-F238E27FC236}">
                <a16:creationId xmlns:a16="http://schemas.microsoft.com/office/drawing/2014/main" id="{5A9AA9D7-DEF6-4646-815B-0E52848A474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336" r="8336"/>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141F685A-83B2-478D-A46D-B04C213C22B6}"/>
              </a:ext>
            </a:extLst>
          </p:cNvPr>
          <p:cNvSpPr>
            <a:spLocks noGrp="1"/>
          </p:cNvSpPr>
          <p:nvPr>
            <p:ph type="body" idx="1"/>
          </p:nvPr>
        </p:nvSpPr>
        <p:spPr>
          <a:xfrm>
            <a:off x="817033" y="990601"/>
            <a:ext cx="5278967" cy="4648199"/>
          </a:xfrm>
        </p:spPr>
        <p:txBody>
          <a:bodyPr/>
          <a:lstStyle/>
          <a:p>
            <a:pPr lvl="0"/>
            <a:r>
              <a:rPr lang="en-US" dirty="0"/>
              <a:t>Location of Controls</a:t>
            </a:r>
          </a:p>
          <a:p>
            <a:pPr lvl="1"/>
            <a:r>
              <a:rPr lang="en-US" dirty="0"/>
              <a:t>Multi-finger pipette controls help distribute force</a:t>
            </a:r>
          </a:p>
          <a:p>
            <a:pPr lvl="1"/>
            <a:r>
              <a:rPr lang="en-US" dirty="0"/>
              <a:t>Among several fingers rather than continuously using same finger</a:t>
            </a:r>
          </a:p>
          <a:p>
            <a:pPr lvl="1"/>
            <a:r>
              <a:rPr lang="en-US" dirty="0"/>
              <a:t>Button on top requires thumb to be repeatedly extended out of a relaxed, neutral position</a:t>
            </a:r>
          </a:p>
          <a:p>
            <a:pPr lvl="2"/>
            <a:r>
              <a:rPr lang="en-US" dirty="0"/>
              <a:t>Try to avoid</a:t>
            </a:r>
          </a:p>
          <a:p>
            <a:pPr lvl="2"/>
            <a:r>
              <a:rPr lang="en-US" dirty="0"/>
              <a:t>Limit sustained use as possible	</a:t>
            </a:r>
          </a:p>
        </p:txBody>
      </p:sp>
    </p:spTree>
    <p:custDataLst>
      <p:tags r:id="rId1"/>
    </p:custDataLst>
    <p:extLst>
      <p:ext uri="{BB962C8B-B14F-4D97-AF65-F5344CB8AC3E}">
        <p14:creationId xmlns:p14="http://schemas.microsoft.com/office/powerpoint/2010/main" val="1798245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1F2-4331-46BA-93AB-5934124DEEB8}"/>
              </a:ext>
            </a:extLst>
          </p:cNvPr>
          <p:cNvSpPr>
            <a:spLocks noGrp="1"/>
          </p:cNvSpPr>
          <p:nvPr>
            <p:ph type="title"/>
          </p:nvPr>
        </p:nvSpPr>
        <p:spPr/>
        <p:txBody>
          <a:bodyPr/>
          <a:lstStyle/>
          <a:p>
            <a:r>
              <a:rPr lang="en-US" dirty="0"/>
              <a:t>Pipette Design – Configuration Choices</a:t>
            </a:r>
          </a:p>
        </p:txBody>
      </p:sp>
      <p:pic>
        <p:nvPicPr>
          <p:cNvPr id="14" name="Picture Placeholder 13" descr="A picture containing tool&#10;&#10;Description automatically generated">
            <a:extLst>
              <a:ext uri="{FF2B5EF4-FFF2-40B4-BE49-F238E27FC236}">
                <a16:creationId xmlns:a16="http://schemas.microsoft.com/office/drawing/2014/main" id="{CE407DA4-486F-4A76-AB34-BA1868A0D77F}"/>
              </a:ext>
            </a:extLst>
          </p:cNvPr>
          <p:cNvPicPr>
            <a:picLocks noGrp="1" noChangeAspect="1"/>
          </p:cNvPicPr>
          <p:nvPr>
            <p:ph type="pic" sz="quarter" idx="10"/>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719" t="13158" r="7176"/>
          <a:stretch/>
        </p:blipFill>
        <p:spPr>
          <a:xfrm>
            <a:off x="5609842" y="1120588"/>
            <a:ext cx="2667000" cy="2514600"/>
          </a:xfrm>
          <a:effectLst/>
        </p:spPr>
      </p:pic>
      <p:pic>
        <p:nvPicPr>
          <p:cNvPr id="16" name="Picture Placeholder 15" descr="A picture containing tool&#10;&#10;Description automatically generated">
            <a:extLst>
              <a:ext uri="{FF2B5EF4-FFF2-40B4-BE49-F238E27FC236}">
                <a16:creationId xmlns:a16="http://schemas.microsoft.com/office/drawing/2014/main" id="{D81CD0A2-C098-482D-B257-D6B2A0091F51}"/>
              </a:ext>
            </a:extLst>
          </p:cNvPr>
          <p:cNvPicPr>
            <a:picLocks noGrp="1" noChangeAspect="1"/>
          </p:cNvPicPr>
          <p:nvPr>
            <p:ph type="pic" sz="quarter" idx="11"/>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6399" r="-2154"/>
          <a:stretch/>
        </p:blipFill>
        <p:spPr>
          <a:xfrm>
            <a:off x="8781285" y="1050816"/>
            <a:ext cx="3057677" cy="4257676"/>
          </a:xfrm>
          <a:effectLst/>
        </p:spPr>
      </p:pic>
      <p:pic>
        <p:nvPicPr>
          <p:cNvPr id="18" name="Picture Placeholder 17">
            <a:extLst>
              <a:ext uri="{FF2B5EF4-FFF2-40B4-BE49-F238E27FC236}">
                <a16:creationId xmlns:a16="http://schemas.microsoft.com/office/drawing/2014/main" id="{F45F364C-A877-4CE6-9E99-30EB3774CD74}"/>
              </a:ext>
            </a:extLst>
          </p:cNvPr>
          <p:cNvPicPr>
            <a:picLocks noGrp="1" noChangeAspect="1"/>
          </p:cNvPicPr>
          <p:nvPr>
            <p:ph type="pic" sz="quarter" idx="12"/>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l="15152" t="3517" r="21212" b="5707"/>
          <a:stretch/>
        </p:blipFill>
        <p:spPr>
          <a:xfrm>
            <a:off x="6590801" y="1120588"/>
            <a:ext cx="3719322" cy="5305475"/>
          </a:xfrm>
          <a:effectLst/>
        </p:spPr>
      </p:pic>
      <p:sp>
        <p:nvSpPr>
          <p:cNvPr id="3" name="Text Placeholder 2">
            <a:extLst>
              <a:ext uri="{FF2B5EF4-FFF2-40B4-BE49-F238E27FC236}">
                <a16:creationId xmlns:a16="http://schemas.microsoft.com/office/drawing/2014/main" id="{141F685A-83B2-478D-A46D-B04C213C22B6}"/>
              </a:ext>
            </a:extLst>
          </p:cNvPr>
          <p:cNvSpPr>
            <a:spLocks noGrp="1"/>
          </p:cNvSpPr>
          <p:nvPr>
            <p:ph type="body" idx="1"/>
          </p:nvPr>
        </p:nvSpPr>
        <p:spPr>
          <a:xfrm>
            <a:off x="839444" y="1050816"/>
            <a:ext cx="4288367" cy="4648199"/>
          </a:xfrm>
        </p:spPr>
        <p:txBody>
          <a:bodyPr/>
          <a:lstStyle/>
          <a:p>
            <a:r>
              <a:rPr lang="en-US" dirty="0"/>
              <a:t>Shorter vs Longer</a:t>
            </a:r>
          </a:p>
          <a:p>
            <a:pPr lvl="1"/>
            <a:r>
              <a:rPr lang="en-US" dirty="0"/>
              <a:t>Longer pipettor with longer handle</a:t>
            </a:r>
          </a:p>
          <a:p>
            <a:pPr lvl="1"/>
            <a:r>
              <a:rPr lang="en-US" dirty="0"/>
              <a:t>Better on shoulder and arm</a:t>
            </a:r>
          </a:p>
          <a:p>
            <a:pPr lvl="1"/>
            <a:r>
              <a:rPr lang="en-US" dirty="0"/>
              <a:t>Using 50-100 ml </a:t>
            </a:r>
          </a:p>
          <a:p>
            <a:r>
              <a:rPr lang="en-US" dirty="0"/>
              <a:t>Multi-channel pipettes</a:t>
            </a:r>
          </a:p>
          <a:p>
            <a:pPr lvl="1"/>
            <a:r>
              <a:rPr lang="en-US" dirty="0"/>
              <a:t>Microtiter plates</a:t>
            </a:r>
          </a:p>
          <a:p>
            <a:pPr lvl="1"/>
            <a:r>
              <a:rPr lang="en-US" dirty="0"/>
              <a:t>Robotics	</a:t>
            </a:r>
          </a:p>
        </p:txBody>
      </p:sp>
    </p:spTree>
    <p:custDataLst>
      <p:tags r:id="rId1"/>
    </p:custDataLst>
    <p:extLst>
      <p:ext uri="{BB962C8B-B14F-4D97-AF65-F5344CB8AC3E}">
        <p14:creationId xmlns:p14="http://schemas.microsoft.com/office/powerpoint/2010/main" val="1879981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par>
                                <p:cTn id="30" presetID="10" presetClass="exit" presetSubtype="0" fill="hold"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7232-BB30-4957-AC87-314B6282D799}"/>
              </a:ext>
            </a:extLst>
          </p:cNvPr>
          <p:cNvSpPr>
            <a:spLocks noGrp="1"/>
          </p:cNvSpPr>
          <p:nvPr>
            <p:ph type="title"/>
          </p:nvPr>
        </p:nvSpPr>
        <p:spPr>
          <a:xfrm>
            <a:off x="812800" y="100584"/>
            <a:ext cx="11303000" cy="503236"/>
          </a:xfrm>
        </p:spPr>
        <p:txBody>
          <a:bodyPr/>
          <a:lstStyle/>
          <a:p>
            <a:r>
              <a:rPr lang="en-US" dirty="0"/>
              <a:t>Pipetting – Guidelines</a:t>
            </a:r>
          </a:p>
        </p:txBody>
      </p:sp>
      <p:pic>
        <p:nvPicPr>
          <p:cNvPr id="8" name="Picture Placeholder 7" descr="A person standing at a workbench with pipette">
            <a:extLst>
              <a:ext uri="{FF2B5EF4-FFF2-40B4-BE49-F238E27FC236}">
                <a16:creationId xmlns:a16="http://schemas.microsoft.com/office/drawing/2014/main" id="{F9692A88-C9B4-452E-8FBF-27C3DA4180A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487" r="2487"/>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62555CB0-7D1D-4DEC-A141-8E916BBBD83D}"/>
              </a:ext>
            </a:extLst>
          </p:cNvPr>
          <p:cNvSpPr>
            <a:spLocks noGrp="1"/>
          </p:cNvSpPr>
          <p:nvPr>
            <p:ph type="body" idx="1"/>
          </p:nvPr>
        </p:nvSpPr>
        <p:spPr>
          <a:xfrm>
            <a:off x="817033" y="990601"/>
            <a:ext cx="5278967" cy="4648199"/>
          </a:xfrm>
        </p:spPr>
        <p:txBody>
          <a:bodyPr/>
          <a:lstStyle/>
          <a:p>
            <a:pPr lvl="0"/>
            <a:r>
              <a:rPr lang="en-US" dirty="0"/>
              <a:t>Pipettes where thumb dispenses and index finger aspirates</a:t>
            </a:r>
          </a:p>
          <a:p>
            <a:pPr lvl="0"/>
            <a:r>
              <a:rPr lang="en-US" dirty="0"/>
              <a:t>Pipette usage alternated between right and left hand</a:t>
            </a:r>
          </a:p>
          <a:p>
            <a:pPr lvl="0"/>
            <a:r>
              <a:rPr lang="en-US" dirty="0"/>
              <a:t>Clean pipettes regularly to reduce "sticking" and improve quality of work </a:t>
            </a:r>
          </a:p>
          <a:p>
            <a:pPr lvl="0"/>
            <a:r>
              <a:rPr lang="en-US" dirty="0"/>
              <a:t>Use thin-walled pipette tips that are easy to eject	</a:t>
            </a:r>
          </a:p>
        </p:txBody>
      </p:sp>
    </p:spTree>
    <p:custDataLst>
      <p:tags r:id="rId1"/>
    </p:custDataLst>
    <p:extLst>
      <p:ext uri="{BB962C8B-B14F-4D97-AF65-F5344CB8AC3E}">
        <p14:creationId xmlns:p14="http://schemas.microsoft.com/office/powerpoint/2010/main" val="15235775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1320-93AE-448C-B391-029395B98375}"/>
              </a:ext>
            </a:extLst>
          </p:cNvPr>
          <p:cNvSpPr>
            <a:spLocks noGrp="1"/>
          </p:cNvSpPr>
          <p:nvPr>
            <p:ph type="title"/>
          </p:nvPr>
        </p:nvSpPr>
        <p:spPr/>
        <p:txBody>
          <a:bodyPr/>
          <a:lstStyle/>
          <a:p>
            <a:r>
              <a:rPr lang="en-US" dirty="0"/>
              <a:t>Manual vs Power Pipettes</a:t>
            </a:r>
          </a:p>
        </p:txBody>
      </p:sp>
      <p:sp>
        <p:nvSpPr>
          <p:cNvPr id="3" name="Text Placeholder 2">
            <a:extLst>
              <a:ext uri="{FF2B5EF4-FFF2-40B4-BE49-F238E27FC236}">
                <a16:creationId xmlns:a16="http://schemas.microsoft.com/office/drawing/2014/main" id="{868713F0-59C1-4BB7-9CFB-80AAFC0FD255}"/>
              </a:ext>
            </a:extLst>
          </p:cNvPr>
          <p:cNvSpPr>
            <a:spLocks noGrp="1"/>
          </p:cNvSpPr>
          <p:nvPr>
            <p:ph type="body" idx="1"/>
          </p:nvPr>
        </p:nvSpPr>
        <p:spPr>
          <a:prstGeom prst="rect">
            <a:avLst/>
          </a:prstGeom>
        </p:spPr>
        <p:txBody>
          <a:bodyPr/>
          <a:lstStyle/>
          <a:p>
            <a:pPr marR="0" lvl="0" rtl="0"/>
            <a:r>
              <a:rPr lang="en-US" b="1" i="0" u="none" strike="noStrike" baseline="0" dirty="0">
                <a:latin typeface="Arial" panose="020B0604020202020204" pitchFamily="34" charset="0"/>
              </a:rPr>
              <a:t>Power pipettes rather than manual pipettes help to reduce hand stress and exertion</a:t>
            </a:r>
          </a:p>
          <a:p>
            <a:pPr marR="0" lvl="1" rtl="0"/>
            <a:r>
              <a:rPr lang="en-US" b="0" i="0" u="none" strike="noStrike" baseline="0" dirty="0">
                <a:latin typeface="Arial" panose="020B0604020202020204" pitchFamily="34" charset="0"/>
              </a:rPr>
              <a:t>Electronic operated or a latch-mode pipette to replace manual plunger-operated pipettes</a:t>
            </a:r>
          </a:p>
          <a:p>
            <a:pPr marR="0" lvl="1" rtl="0"/>
            <a:r>
              <a:rPr lang="en-US" b="0" i="0" u="none" strike="noStrike" baseline="0" dirty="0">
                <a:latin typeface="Arial" panose="020B0604020202020204" pitchFamily="34" charset="0"/>
              </a:rPr>
              <a:t>Electronic pipette with mixing functions for tasks such as mixing or aliquotting</a:t>
            </a:r>
          </a:p>
          <a:p>
            <a:pPr marR="0" lvl="1" rtl="0"/>
            <a:r>
              <a:rPr lang="en-US" b="0" i="0" u="none" strike="noStrike" baseline="0" dirty="0">
                <a:latin typeface="Arial" panose="020B0604020202020204" pitchFamily="34" charset="0"/>
              </a:rPr>
              <a:t>Multichannel pipette for large aliquotting tasks	</a:t>
            </a:r>
            <a:endParaRPr lang="en-US" dirty="0"/>
          </a:p>
        </p:txBody>
      </p:sp>
      <p:pic>
        <p:nvPicPr>
          <p:cNvPr id="4" name="Picture 5" descr="Pipette">
            <a:extLst>
              <a:ext uri="{FF2B5EF4-FFF2-40B4-BE49-F238E27FC236}">
                <a16:creationId xmlns:a16="http://schemas.microsoft.com/office/drawing/2014/main" id="{9D387EDC-EB06-4679-86C8-542D82F5C7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5178" y="927183"/>
            <a:ext cx="1600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ipette">
            <a:extLst>
              <a:ext uri="{FF2B5EF4-FFF2-40B4-BE49-F238E27FC236}">
                <a16:creationId xmlns:a16="http://schemas.microsoft.com/office/drawing/2014/main" id="{63B0EE07-D2DE-476D-9462-C49DAA4CA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990601"/>
            <a:ext cx="237807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Pipette">
            <a:hlinkClick r:id="rId6"/>
            <a:extLst>
              <a:ext uri="{FF2B5EF4-FFF2-40B4-BE49-F238E27FC236}">
                <a16:creationId xmlns:a16="http://schemas.microsoft.com/office/drawing/2014/main" id="{24FB887D-5790-4F52-9FDF-B6553474A2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7075" y="3552587"/>
            <a:ext cx="123825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ipette">
            <a:extLst>
              <a:ext uri="{FF2B5EF4-FFF2-40B4-BE49-F238E27FC236}">
                <a16:creationId xmlns:a16="http://schemas.microsoft.com/office/drawing/2014/main" id="{459BBD8A-D8B4-4E7B-9950-DF2356E3E5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6400" y="3619668"/>
            <a:ext cx="16922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2747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30522-3901-401D-9A04-38ECC9ED0CE9}"/>
              </a:ext>
            </a:extLst>
          </p:cNvPr>
          <p:cNvSpPr>
            <a:spLocks noGrp="1"/>
          </p:cNvSpPr>
          <p:nvPr>
            <p:ph type="title"/>
          </p:nvPr>
        </p:nvSpPr>
        <p:spPr>
          <a:xfrm>
            <a:off x="812800" y="100584"/>
            <a:ext cx="11303000" cy="503236"/>
          </a:xfrm>
        </p:spPr>
        <p:txBody>
          <a:bodyPr/>
          <a:lstStyle/>
          <a:p>
            <a:r>
              <a:rPr lang="en-US" dirty="0"/>
              <a:t>Microbreaks and Task Rotation</a:t>
            </a:r>
          </a:p>
        </p:txBody>
      </p:sp>
      <p:pic>
        <p:nvPicPr>
          <p:cNvPr id="10" name="Picture Placeholder 9" descr="A group of people in a lab">
            <a:extLst>
              <a:ext uri="{FF2B5EF4-FFF2-40B4-BE49-F238E27FC236}">
                <a16:creationId xmlns:a16="http://schemas.microsoft.com/office/drawing/2014/main" id="{F6DDD9CE-2A69-4CCC-9E4A-5C372F0A979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4959" r="14959"/>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D5444558-7D20-4BD2-917E-8DDAB277FF31}"/>
              </a:ext>
            </a:extLst>
          </p:cNvPr>
          <p:cNvSpPr>
            <a:spLocks noGrp="1"/>
          </p:cNvSpPr>
          <p:nvPr>
            <p:ph type="body" idx="1"/>
          </p:nvPr>
        </p:nvSpPr>
        <p:spPr>
          <a:xfrm>
            <a:off x="817033" y="990601"/>
            <a:ext cx="5278967" cy="4648199"/>
          </a:xfrm>
        </p:spPr>
        <p:txBody>
          <a:bodyPr/>
          <a:lstStyle/>
          <a:p>
            <a:pPr lvl="0"/>
            <a:r>
              <a:rPr lang="en-US" dirty="0"/>
              <a:t>Focus on Fatigue Control throughout day</a:t>
            </a:r>
          </a:p>
          <a:p>
            <a:pPr lvl="1"/>
            <a:r>
              <a:rPr lang="en-US" dirty="0"/>
              <a:t>Micro-breaks of 2 minutes for every 20 minutes of pipetting</a:t>
            </a:r>
          </a:p>
          <a:p>
            <a:pPr lvl="1"/>
            <a:r>
              <a:rPr lang="en-US" dirty="0"/>
              <a:t>Perform hand stretches frequently </a:t>
            </a:r>
          </a:p>
          <a:p>
            <a:pPr lvl="1"/>
            <a:r>
              <a:rPr lang="en-US" dirty="0"/>
              <a:t>Rotate pipetting activities</a:t>
            </a:r>
          </a:p>
          <a:p>
            <a:pPr lvl="2"/>
            <a:r>
              <a:rPr lang="en-US" dirty="0"/>
              <a:t>Between right and left hands</a:t>
            </a:r>
          </a:p>
          <a:p>
            <a:pPr lvl="2"/>
            <a:r>
              <a:rPr lang="en-US" dirty="0"/>
              <a:t>Among different laboratory tasks </a:t>
            </a:r>
          </a:p>
          <a:p>
            <a:pPr lvl="2"/>
            <a:r>
              <a:rPr lang="en-US" dirty="0"/>
              <a:t>Different people</a:t>
            </a:r>
          </a:p>
          <a:p>
            <a:pPr lvl="2"/>
            <a:endParaRPr lang="en-US" dirty="0"/>
          </a:p>
          <a:p>
            <a:pPr lvl="1"/>
            <a:endParaRPr lang="en-US" dirty="0"/>
          </a:p>
        </p:txBody>
      </p:sp>
    </p:spTree>
    <p:custDataLst>
      <p:tags r:id="rId1"/>
    </p:custDataLst>
    <p:extLst>
      <p:ext uri="{BB962C8B-B14F-4D97-AF65-F5344CB8AC3E}">
        <p14:creationId xmlns:p14="http://schemas.microsoft.com/office/powerpoint/2010/main" val="30239747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SPRING_QUIZ_SHAPE1">
            <a:extLst>
              <a:ext uri="{FF2B5EF4-FFF2-40B4-BE49-F238E27FC236}">
                <a16:creationId xmlns:a16="http://schemas.microsoft.com/office/drawing/2014/main" id="{FB58B4BD-D296-4286-8AD8-D807CD480C70}"/>
              </a:ext>
            </a:extLst>
          </p:cNvPr>
          <p:cNvPicPr>
            <a:picLocks/>
          </p:cNvPicPr>
          <p:nvPr/>
        </p:nvPicPr>
        <p:blipFill rotWithShape="1">
          <a:blip r:embed="rId4"/>
          <a:srcRect l="6752" t="1714" r="1608" b="16000"/>
          <a:stretch/>
        </p:blipFill>
        <p:spPr>
          <a:xfrm>
            <a:off x="609600" y="228599"/>
            <a:ext cx="11201400" cy="5659655"/>
          </a:xfrm>
          <a:prstGeom prst="rect">
            <a:avLst/>
          </a:prstGeom>
          <a:effectLst/>
        </p:spPr>
      </p:pic>
    </p:spTree>
    <p:custDataLst>
      <p:tags r:id="rId1"/>
    </p:custDataLst>
    <p:extLst>
      <p:ext uri="{BB962C8B-B14F-4D97-AF65-F5344CB8AC3E}">
        <p14:creationId xmlns:p14="http://schemas.microsoft.com/office/powerpoint/2010/main" val="30002711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4B01-D194-4DC3-9F70-2C25D567EB34}"/>
              </a:ext>
            </a:extLst>
          </p:cNvPr>
          <p:cNvSpPr>
            <a:spLocks noGrp="1"/>
          </p:cNvSpPr>
          <p:nvPr>
            <p:ph type="title"/>
          </p:nvPr>
        </p:nvSpPr>
        <p:spPr>
          <a:xfrm>
            <a:off x="812800" y="100584"/>
            <a:ext cx="11303000" cy="503236"/>
          </a:xfrm>
        </p:spPr>
        <p:txBody>
          <a:bodyPr/>
          <a:lstStyle/>
          <a:p>
            <a:r>
              <a:rPr lang="en-US"/>
              <a:t>Direct Relationship</a:t>
            </a:r>
            <a:endParaRPr lang="en-US" dirty="0"/>
          </a:p>
        </p:txBody>
      </p:sp>
      <p:sp>
        <p:nvSpPr>
          <p:cNvPr id="10" name="Picture Placeholder 9">
            <a:extLst>
              <a:ext uri="{FF2B5EF4-FFF2-40B4-BE49-F238E27FC236}">
                <a16:creationId xmlns:a16="http://schemas.microsoft.com/office/drawing/2014/main" id="{BDD55A72-178C-44E2-9AFB-1152F3DBC4C5}"/>
              </a:ext>
            </a:extLst>
          </p:cNvPr>
          <p:cNvSpPr>
            <a:spLocks noGrp="1"/>
          </p:cNvSpPr>
          <p:nvPr>
            <p:ph type="pic" sz="quarter" idx="10"/>
          </p:nvPr>
        </p:nvSpPr>
        <p:spPr/>
      </p:sp>
      <p:sp>
        <p:nvSpPr>
          <p:cNvPr id="3" name="Text Placeholder 2">
            <a:extLst>
              <a:ext uri="{FF2B5EF4-FFF2-40B4-BE49-F238E27FC236}">
                <a16:creationId xmlns:a16="http://schemas.microsoft.com/office/drawing/2014/main" id="{6E133364-3C5B-4A97-9131-387180A1B29C}"/>
              </a:ext>
            </a:extLst>
          </p:cNvPr>
          <p:cNvSpPr>
            <a:spLocks noGrp="1"/>
          </p:cNvSpPr>
          <p:nvPr>
            <p:ph type="body" idx="1"/>
          </p:nvPr>
        </p:nvSpPr>
        <p:spPr>
          <a:xfrm>
            <a:off x="817033" y="990601"/>
            <a:ext cx="5278967" cy="4648199"/>
          </a:xfrm>
        </p:spPr>
        <p:txBody>
          <a:bodyPr/>
          <a:lstStyle/>
          <a:p>
            <a:r>
              <a:rPr lang="en-US" dirty="0"/>
              <a:t>Between workplace comfort levels and other descriptors</a:t>
            </a:r>
          </a:p>
          <a:p>
            <a:pPr lvl="0"/>
            <a:r>
              <a:rPr lang="en-US" dirty="0"/>
              <a:t>Workplace more comfortable is also more</a:t>
            </a:r>
          </a:p>
          <a:p>
            <a:pPr lvl="1"/>
            <a:r>
              <a:rPr lang="en-US" dirty="0"/>
              <a:t>Productive</a:t>
            </a:r>
          </a:p>
          <a:p>
            <a:pPr lvl="1"/>
            <a:r>
              <a:rPr lang="en-US" dirty="0"/>
              <a:t>Functional</a:t>
            </a:r>
          </a:p>
          <a:p>
            <a:pPr lvl="1"/>
            <a:r>
              <a:rPr lang="en-US" dirty="0"/>
              <a:t>Safe</a:t>
            </a:r>
          </a:p>
          <a:p>
            <a:pPr lvl="0"/>
            <a:r>
              <a:rPr lang="en-US" dirty="0"/>
              <a:t>Use ergonomics principles and techniques</a:t>
            </a:r>
          </a:p>
          <a:p>
            <a:pPr lvl="1"/>
            <a:r>
              <a:rPr lang="en-US" dirty="0"/>
              <a:t>Enhance comfort level</a:t>
            </a:r>
          </a:p>
          <a:p>
            <a:pPr lvl="1"/>
            <a:r>
              <a:rPr lang="en-US" dirty="0"/>
              <a:t>Enhance safety and productivity	</a:t>
            </a:r>
          </a:p>
        </p:txBody>
      </p:sp>
      <p:pic>
        <p:nvPicPr>
          <p:cNvPr id="4" name="Picture 3" descr="Working at lab bench.">
            <a:extLst>
              <a:ext uri="{FF2B5EF4-FFF2-40B4-BE49-F238E27FC236}">
                <a16:creationId xmlns:a16="http://schemas.microsoft.com/office/drawing/2014/main" id="{7F9B72F6-1044-4D2E-9545-D240EC0DC331}"/>
              </a:ext>
            </a:extLst>
          </p:cNvPr>
          <p:cNvPicPr>
            <a:picLocks noChangeAspect="1"/>
          </p:cNvPicPr>
          <p:nvPr/>
        </p:nvPicPr>
        <p:blipFill>
          <a:blip r:embed="rId4"/>
          <a:stretch>
            <a:fillRect/>
          </a:stretch>
        </p:blipFill>
        <p:spPr>
          <a:xfrm>
            <a:off x="6096000" y="1019034"/>
            <a:ext cx="5914030" cy="442735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213804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8FDF-7489-4370-95F4-1632F1400635}"/>
              </a:ext>
            </a:extLst>
          </p:cNvPr>
          <p:cNvSpPr>
            <a:spLocks noGrp="1"/>
          </p:cNvSpPr>
          <p:nvPr>
            <p:ph type="title"/>
          </p:nvPr>
        </p:nvSpPr>
        <p:spPr>
          <a:xfrm>
            <a:off x="812800" y="100584"/>
            <a:ext cx="11303000" cy="503236"/>
          </a:xfrm>
        </p:spPr>
        <p:txBody>
          <a:bodyPr/>
          <a:lstStyle/>
          <a:p>
            <a:r>
              <a:rPr lang="en-US" dirty="0"/>
              <a:t>Microscopy</a:t>
            </a:r>
          </a:p>
        </p:txBody>
      </p:sp>
      <p:pic>
        <p:nvPicPr>
          <p:cNvPr id="10" name="Picture Placeholder 9" descr="Person looking through a microscope">
            <a:extLst>
              <a:ext uri="{FF2B5EF4-FFF2-40B4-BE49-F238E27FC236}">
                <a16:creationId xmlns:a16="http://schemas.microsoft.com/office/drawing/2014/main" id="{C5C2D252-A8F5-4ACC-9A90-7AEBFA610A9A}"/>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2464" b="22464"/>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72CB02B6-DEBB-4631-95E8-738A288AE36B}"/>
              </a:ext>
            </a:extLst>
          </p:cNvPr>
          <p:cNvSpPr>
            <a:spLocks noGrp="1"/>
          </p:cNvSpPr>
          <p:nvPr>
            <p:ph type="body" idx="1"/>
          </p:nvPr>
        </p:nvSpPr>
        <p:spPr>
          <a:xfrm>
            <a:off x="817033" y="990601"/>
            <a:ext cx="5278967" cy="4648199"/>
          </a:xfrm>
        </p:spPr>
        <p:txBody>
          <a:bodyPr/>
          <a:lstStyle/>
          <a:p>
            <a:r>
              <a:rPr lang="en-US" dirty="0"/>
              <a:t>Microscopy – Common Task</a:t>
            </a:r>
          </a:p>
          <a:p>
            <a:pPr lvl="1"/>
            <a:r>
              <a:rPr lang="en-US" dirty="0"/>
              <a:t>Operating microscope is very common task</a:t>
            </a:r>
            <a:br>
              <a:rPr lang="en-US" dirty="0"/>
            </a:br>
            <a:r>
              <a:rPr lang="en-US" dirty="0"/>
              <a:t>Potential exists for strain</a:t>
            </a:r>
          </a:p>
          <a:p>
            <a:pPr lvl="2"/>
            <a:r>
              <a:rPr lang="en-US" dirty="0"/>
              <a:t>Neck</a:t>
            </a:r>
          </a:p>
          <a:p>
            <a:pPr lvl="2"/>
            <a:r>
              <a:rPr lang="en-US" dirty="0"/>
              <a:t>Shoulders</a:t>
            </a:r>
          </a:p>
          <a:p>
            <a:pPr lvl="2"/>
            <a:r>
              <a:rPr lang="en-US" dirty="0"/>
              <a:t>Eyes</a:t>
            </a:r>
          </a:p>
          <a:p>
            <a:pPr lvl="2"/>
            <a:r>
              <a:rPr lang="en-US" dirty="0"/>
              <a:t>Lower back</a:t>
            </a:r>
          </a:p>
          <a:p>
            <a:pPr lvl="2"/>
            <a:r>
              <a:rPr lang="en-US" dirty="0"/>
              <a:t>Arms </a:t>
            </a:r>
          </a:p>
          <a:p>
            <a:pPr lvl="2"/>
            <a:r>
              <a:rPr lang="en-US" dirty="0"/>
              <a:t>Wrists</a:t>
            </a:r>
          </a:p>
        </p:txBody>
      </p:sp>
    </p:spTree>
    <p:custDataLst>
      <p:tags r:id="rId1"/>
    </p:custDataLst>
    <p:extLst>
      <p:ext uri="{BB962C8B-B14F-4D97-AF65-F5344CB8AC3E}">
        <p14:creationId xmlns:p14="http://schemas.microsoft.com/office/powerpoint/2010/main" val="939132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28B06-8687-4766-A8CF-C75D7B35E1E1}"/>
              </a:ext>
            </a:extLst>
          </p:cNvPr>
          <p:cNvSpPr>
            <a:spLocks noGrp="1"/>
          </p:cNvSpPr>
          <p:nvPr>
            <p:ph type="title"/>
          </p:nvPr>
        </p:nvSpPr>
        <p:spPr>
          <a:xfrm>
            <a:off x="812800" y="100584"/>
            <a:ext cx="11303000" cy="503236"/>
          </a:xfrm>
        </p:spPr>
        <p:txBody>
          <a:bodyPr/>
          <a:lstStyle/>
          <a:p>
            <a:r>
              <a:rPr lang="en-US" dirty="0"/>
              <a:t>Microscope Set-up Before and After Example</a:t>
            </a:r>
          </a:p>
        </p:txBody>
      </p:sp>
      <p:pic>
        <p:nvPicPr>
          <p:cNvPr id="14" name="Content Placeholder 6" descr="before picture">
            <a:extLst>
              <a:ext uri="{FF2B5EF4-FFF2-40B4-BE49-F238E27FC236}">
                <a16:creationId xmlns:a16="http://schemas.microsoft.com/office/drawing/2014/main" id="{3DE88AC5-D6FB-4CCC-99C4-AF0CD021B848}"/>
              </a:ext>
            </a:extLst>
          </p:cNvPr>
          <p:cNvPicPr>
            <a:picLocks noGrp="1" noChangeArrowheads="1"/>
          </p:cNvPicPr>
          <p:nvPr>
            <p:ph type="pic" sz="quarter" idx="10"/>
          </p:nvPr>
        </p:nvPicPr>
        <p:blipFill rotWithShape="1">
          <a:blip r:embed="rId4">
            <a:extLst>
              <a:ext uri="{28A0092B-C50C-407E-A947-70E740481C1C}">
                <a14:useLocalDpi xmlns:a14="http://schemas.microsoft.com/office/drawing/2010/main" val="0"/>
              </a:ext>
            </a:extLst>
          </a:blip>
          <a:srcRect l="9721" r="9721"/>
          <a:stretch/>
        </p:blipFill>
        <p:spPr>
          <a:xfrm>
            <a:off x="5257800" y="990600"/>
            <a:ext cx="3200400" cy="4648198"/>
          </a:xfrm>
          <a:prstGeom prst="rect">
            <a:avLst/>
          </a:prstGeom>
          <a:ln>
            <a:noFill/>
          </a:ln>
          <a:effectLst>
            <a:outerShdw blurRad="292100" dist="139700" dir="2700000" algn="tl" rotWithShape="0">
              <a:srgbClr val="333333">
                <a:alpha val="65000"/>
              </a:srgbClr>
            </a:outerShdw>
          </a:effectLst>
        </p:spPr>
      </p:pic>
      <p:pic>
        <p:nvPicPr>
          <p:cNvPr id="15" name="Content Placeholder 7" descr="after picture">
            <a:extLst>
              <a:ext uri="{FF2B5EF4-FFF2-40B4-BE49-F238E27FC236}">
                <a16:creationId xmlns:a16="http://schemas.microsoft.com/office/drawing/2014/main" id="{B89C699F-1DDB-4B61-8F17-E462F887F0A9}"/>
              </a:ext>
            </a:extLst>
          </p:cNvPr>
          <p:cNvPicPr>
            <a:picLocks noGrp="1" noChangeArrowheads="1"/>
          </p:cNvPicPr>
          <p:nvPr>
            <p:ph type="pic" sz="quarter" idx="11"/>
          </p:nvPr>
        </p:nvPicPr>
        <p:blipFill rotWithShape="1">
          <a:blip r:embed="rId5">
            <a:extLst>
              <a:ext uri="{28A0092B-C50C-407E-A947-70E740481C1C}">
                <a14:useLocalDpi xmlns:a14="http://schemas.microsoft.com/office/drawing/2010/main" val="0"/>
              </a:ext>
            </a:extLst>
          </a:blip>
          <a:srcRect l="8300" r="8300"/>
          <a:stretch/>
        </p:blipFill>
        <p:spPr>
          <a:xfrm>
            <a:off x="8686800" y="1000124"/>
            <a:ext cx="3291840" cy="4638674"/>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C16B3332-CAE8-4D72-B712-E4A6F1878816}"/>
              </a:ext>
            </a:extLst>
          </p:cNvPr>
          <p:cNvSpPr>
            <a:spLocks noGrp="1"/>
          </p:cNvSpPr>
          <p:nvPr>
            <p:ph type="body" idx="1"/>
          </p:nvPr>
        </p:nvSpPr>
        <p:spPr>
          <a:xfrm>
            <a:off x="817033" y="990601"/>
            <a:ext cx="4212167" cy="4648199"/>
          </a:xfrm>
        </p:spPr>
        <p:txBody>
          <a:bodyPr/>
          <a:lstStyle/>
          <a:p>
            <a:pPr lvl="0"/>
            <a:r>
              <a:rPr lang="en-US" dirty="0"/>
              <a:t>Working at microscope that is not at correct height and angle results in</a:t>
            </a:r>
          </a:p>
          <a:p>
            <a:pPr lvl="1"/>
            <a:r>
              <a:rPr lang="en-US" dirty="0"/>
              <a:t>A hunched-forward position, uncomfortable position of neck, shoulders, arms, back and hips</a:t>
            </a:r>
          </a:p>
          <a:p>
            <a:pPr lvl="1"/>
            <a:r>
              <a:rPr lang="en-US" dirty="0"/>
              <a:t>Contact stress on forearms from work surface edge	</a:t>
            </a:r>
          </a:p>
        </p:txBody>
      </p:sp>
      <p:sp>
        <p:nvSpPr>
          <p:cNvPr id="16" name="TextBox 15">
            <a:extLst>
              <a:ext uri="{FF2B5EF4-FFF2-40B4-BE49-F238E27FC236}">
                <a16:creationId xmlns:a16="http://schemas.microsoft.com/office/drawing/2014/main" id="{BAC2DA0E-462B-4EF2-A613-508BD2FA8D67}"/>
              </a:ext>
            </a:extLst>
          </p:cNvPr>
          <p:cNvSpPr txBox="1"/>
          <p:nvPr/>
        </p:nvSpPr>
        <p:spPr>
          <a:xfrm>
            <a:off x="5181600" y="5733762"/>
            <a:ext cx="3200399" cy="584775"/>
          </a:xfrm>
          <a:prstGeom prst="rect">
            <a:avLst/>
          </a:prstGeom>
          <a:noFill/>
        </p:spPr>
        <p:txBody>
          <a:bodyPr wrap="square" rtlCol="0">
            <a:spAutoFit/>
          </a:bodyPr>
          <a:lstStyle/>
          <a:p>
            <a:pPr algn="ctr"/>
            <a:r>
              <a:rPr lang="en-US" sz="3200" b="1" dirty="0">
                <a:latin typeface="Arial" panose="020B0604020202020204" pitchFamily="34" charset="0"/>
              </a:rPr>
              <a:t>Before</a:t>
            </a:r>
          </a:p>
        </p:txBody>
      </p:sp>
      <p:sp>
        <p:nvSpPr>
          <p:cNvPr id="17" name="TextBox 16">
            <a:extLst>
              <a:ext uri="{FF2B5EF4-FFF2-40B4-BE49-F238E27FC236}">
                <a16:creationId xmlns:a16="http://schemas.microsoft.com/office/drawing/2014/main" id="{26908A0F-0FCB-46DF-92C4-8CF82B0D11B8}"/>
              </a:ext>
            </a:extLst>
          </p:cNvPr>
          <p:cNvSpPr txBox="1"/>
          <p:nvPr/>
        </p:nvSpPr>
        <p:spPr>
          <a:xfrm>
            <a:off x="8682318" y="5743287"/>
            <a:ext cx="3200399" cy="584775"/>
          </a:xfrm>
          <a:prstGeom prst="rect">
            <a:avLst/>
          </a:prstGeom>
          <a:noFill/>
        </p:spPr>
        <p:txBody>
          <a:bodyPr wrap="square" rtlCol="0">
            <a:spAutoFit/>
          </a:bodyPr>
          <a:lstStyle/>
          <a:p>
            <a:pPr algn="ctr"/>
            <a:r>
              <a:rPr lang="en-US" sz="3200" b="1" dirty="0">
                <a:latin typeface="Arial" panose="020B0604020202020204" pitchFamily="34" charset="0"/>
              </a:rPr>
              <a:t>After</a:t>
            </a:r>
          </a:p>
        </p:txBody>
      </p:sp>
    </p:spTree>
    <p:custDataLst>
      <p:tags r:id="rId1"/>
    </p:custDataLst>
    <p:extLst>
      <p:ext uri="{BB962C8B-B14F-4D97-AF65-F5344CB8AC3E}">
        <p14:creationId xmlns:p14="http://schemas.microsoft.com/office/powerpoint/2010/main" val="41482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5CDB2-B842-40F1-9EE3-214141C11BE0}"/>
              </a:ext>
            </a:extLst>
          </p:cNvPr>
          <p:cNvSpPr>
            <a:spLocks noGrp="1"/>
          </p:cNvSpPr>
          <p:nvPr>
            <p:ph type="title"/>
          </p:nvPr>
        </p:nvSpPr>
        <p:spPr>
          <a:xfrm>
            <a:off x="812800" y="100584"/>
            <a:ext cx="11303000" cy="503236"/>
          </a:xfrm>
        </p:spPr>
        <p:txBody>
          <a:bodyPr/>
          <a:lstStyle/>
          <a:p>
            <a:r>
              <a:rPr lang="en-US" dirty="0"/>
              <a:t>Microscopy – Workstation Set-up</a:t>
            </a:r>
          </a:p>
        </p:txBody>
      </p:sp>
      <p:pic>
        <p:nvPicPr>
          <p:cNvPr id="10" name="Picture Placeholder 9" descr="A picture containing person looking through a microscope">
            <a:extLst>
              <a:ext uri="{FF2B5EF4-FFF2-40B4-BE49-F238E27FC236}">
                <a16:creationId xmlns:a16="http://schemas.microsoft.com/office/drawing/2014/main" id="{2F811D87-FB66-4D1B-8E51-283CB054ED02}"/>
              </a:ext>
            </a:extLst>
          </p:cNvPr>
          <p:cNvPicPr>
            <a:picLocks noGrp="1" noChangeAspect="1"/>
          </p:cNvPicPr>
          <p:nvPr>
            <p:ph type="pic" sz="quarter" idx="10"/>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11066" b="11066"/>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B74F088C-324B-420E-901B-B6EB67820402}"/>
              </a:ext>
            </a:extLst>
          </p:cNvPr>
          <p:cNvSpPr>
            <a:spLocks noGrp="1"/>
          </p:cNvSpPr>
          <p:nvPr>
            <p:ph type="body" idx="1"/>
          </p:nvPr>
        </p:nvSpPr>
        <p:spPr>
          <a:xfrm>
            <a:off x="817033" y="990601"/>
            <a:ext cx="5278967" cy="4648199"/>
          </a:xfrm>
        </p:spPr>
        <p:txBody>
          <a:bodyPr/>
          <a:lstStyle/>
          <a:p>
            <a:pPr lvl="0"/>
            <a:r>
              <a:rPr lang="en-US" dirty="0"/>
              <a:t>Multi-user </a:t>
            </a:r>
          </a:p>
          <a:p>
            <a:pPr lvl="1"/>
            <a:r>
              <a:rPr lang="en-US" dirty="0"/>
              <a:t>Variety of individuals in lab</a:t>
            </a:r>
          </a:p>
          <a:p>
            <a:pPr lvl="1"/>
            <a:r>
              <a:rPr lang="en-US" dirty="0"/>
              <a:t>Critically important each user take time to set-up microscopy workstation for their unique needs	</a:t>
            </a:r>
          </a:p>
        </p:txBody>
      </p:sp>
    </p:spTree>
    <p:custDataLst>
      <p:tags r:id="rId1"/>
    </p:custDataLst>
    <p:extLst>
      <p:ext uri="{BB962C8B-B14F-4D97-AF65-F5344CB8AC3E}">
        <p14:creationId xmlns:p14="http://schemas.microsoft.com/office/powerpoint/2010/main" val="3175959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7DA4-1222-45EB-9AB7-7F2CA34B9C9F}"/>
              </a:ext>
            </a:extLst>
          </p:cNvPr>
          <p:cNvSpPr>
            <a:spLocks noGrp="1"/>
          </p:cNvSpPr>
          <p:nvPr>
            <p:ph type="title"/>
          </p:nvPr>
        </p:nvSpPr>
        <p:spPr/>
        <p:txBody>
          <a:bodyPr/>
          <a:lstStyle/>
          <a:p>
            <a:r>
              <a:rPr lang="en-US" dirty="0"/>
              <a:t>Microscope Step-by-Step Set-up Protocol</a:t>
            </a:r>
          </a:p>
        </p:txBody>
      </p:sp>
      <p:sp>
        <p:nvSpPr>
          <p:cNvPr id="3" name="Text Placeholder 2">
            <a:extLst>
              <a:ext uri="{FF2B5EF4-FFF2-40B4-BE49-F238E27FC236}">
                <a16:creationId xmlns:a16="http://schemas.microsoft.com/office/drawing/2014/main" id="{73F9657E-4043-4297-A9BE-245A12591849}"/>
              </a:ext>
            </a:extLst>
          </p:cNvPr>
          <p:cNvSpPr>
            <a:spLocks noGrp="1"/>
          </p:cNvSpPr>
          <p:nvPr>
            <p:ph type="body" idx="1"/>
          </p:nvPr>
        </p:nvSpPr>
        <p:spPr>
          <a:prstGeom prst="rect">
            <a:avLst/>
          </a:prstGeom>
        </p:spPr>
        <p:txBody>
          <a:bodyPr/>
          <a:lstStyle/>
          <a:p>
            <a:pPr lvl="0"/>
            <a:r>
              <a:rPr lang="en-US" dirty="0"/>
              <a:t>Understand Adjustment Options</a:t>
            </a:r>
          </a:p>
          <a:p>
            <a:pPr lvl="1"/>
            <a:r>
              <a:rPr lang="en-US" dirty="0"/>
              <a:t>Analyze current set-up to make sure you fully understand what adjustment options exist</a:t>
            </a:r>
          </a:p>
          <a:p>
            <a:pPr lvl="2"/>
            <a:r>
              <a:rPr lang="en-US" dirty="0"/>
              <a:t>Height and angle of microscope itself</a:t>
            </a:r>
          </a:p>
          <a:p>
            <a:pPr lvl="2"/>
            <a:r>
              <a:rPr lang="en-US" dirty="0"/>
              <a:t>Microscope eyepiece height and angle</a:t>
            </a:r>
          </a:p>
          <a:p>
            <a:pPr lvl="2"/>
            <a:r>
              <a:rPr lang="en-US" dirty="0"/>
              <a:t>Stool or chair seat height, back support and armrests</a:t>
            </a:r>
          </a:p>
          <a:p>
            <a:pPr lvl="2"/>
            <a:r>
              <a:rPr lang="en-US" dirty="0"/>
              <a:t>Worksurface	</a:t>
            </a:r>
          </a:p>
        </p:txBody>
      </p:sp>
      <p:pic>
        <p:nvPicPr>
          <p:cNvPr id="4" name="Content Placeholder 5" descr="Working at a microscope">
            <a:extLst>
              <a:ext uri="{FF2B5EF4-FFF2-40B4-BE49-F238E27FC236}">
                <a16:creationId xmlns:a16="http://schemas.microsoft.com/office/drawing/2014/main" id="{73196213-1159-483C-9CE2-82C5D06F6C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0432" y="990601"/>
            <a:ext cx="2849563" cy="2136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6" descr="Working at a microscope">
            <a:extLst>
              <a:ext uri="{FF2B5EF4-FFF2-40B4-BE49-F238E27FC236}">
                <a16:creationId xmlns:a16="http://schemas.microsoft.com/office/drawing/2014/main" id="{704454C2-51EC-4115-AB92-A26A24BF76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260432" y="3314700"/>
            <a:ext cx="2867025" cy="2149475"/>
          </a:xfrm>
          <a:prstGeom prst="rect">
            <a:avLst/>
          </a:prstGeom>
          <a:ln>
            <a:noFill/>
          </a:ln>
          <a:effectLst>
            <a:outerShdw blurRad="292100" dist="139700" dir="2700000" algn="tl" rotWithShape="0">
              <a:srgbClr val="333333">
                <a:alpha val="65000"/>
              </a:srgbClr>
            </a:outerShdw>
          </a:effectLst>
        </p:spPr>
      </p:pic>
      <p:pic>
        <p:nvPicPr>
          <p:cNvPr id="6" name="Picture 8" descr="Working at a microscope">
            <a:extLst>
              <a:ext uri="{FF2B5EF4-FFF2-40B4-BE49-F238E27FC236}">
                <a16:creationId xmlns:a16="http://schemas.microsoft.com/office/drawing/2014/main" id="{0E0F06A2-1CF2-4153-A05A-55E5D03D148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1533692"/>
            <a:ext cx="2671511" cy="3562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006606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C20E-0444-45AC-AB6B-CB262FEF2272}"/>
              </a:ext>
            </a:extLst>
          </p:cNvPr>
          <p:cNvSpPr>
            <a:spLocks noGrp="1"/>
          </p:cNvSpPr>
          <p:nvPr>
            <p:ph type="title"/>
          </p:nvPr>
        </p:nvSpPr>
        <p:spPr>
          <a:xfrm>
            <a:off x="812800" y="100584"/>
            <a:ext cx="11303000" cy="503236"/>
          </a:xfrm>
        </p:spPr>
        <p:txBody>
          <a:bodyPr/>
          <a:lstStyle/>
          <a:p>
            <a:r>
              <a:rPr lang="en-US" dirty="0"/>
              <a:t>Neutral Position/Support, Reach Zone </a:t>
            </a:r>
          </a:p>
        </p:txBody>
      </p:sp>
      <p:pic>
        <p:nvPicPr>
          <p:cNvPr id="10" name="Picture 1" descr="Working at a microscope">
            <a:extLst>
              <a:ext uri="{FF2B5EF4-FFF2-40B4-BE49-F238E27FC236}">
                <a16:creationId xmlns:a16="http://schemas.microsoft.com/office/drawing/2014/main" id="{34643421-FF72-4C81-BFD0-2890FC8FF6DA}"/>
              </a:ext>
            </a:extLst>
          </p:cNvPr>
          <p:cNvPicPr>
            <a:picLocks noGrp="1" noChangeAspect="1" noChangeArrowheads="1"/>
          </p:cNvPicPr>
          <p:nvPr>
            <p:ph type="pic" sz="quarter" idx="10"/>
          </p:nvPr>
        </p:nvPicPr>
        <p:blipFill rotWithShape="1">
          <a:blip r:embed="rId4">
            <a:extLst>
              <a:ext uri="{28A0092B-C50C-407E-A947-70E740481C1C}">
                <a14:useLocalDpi xmlns:a14="http://schemas.microsoft.com/office/drawing/2010/main" val="0"/>
              </a:ext>
            </a:extLst>
          </a:blip>
          <a:srcRect t="2224" b="2224"/>
          <a:stretch/>
        </p:blipFill>
        <p:spPr bwMode="auto">
          <a:xfrm>
            <a:off x="6248400" y="990600"/>
            <a:ext cx="5791200" cy="464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458ABD5B-C4CB-416E-98E4-07959FAFD947}"/>
              </a:ext>
            </a:extLst>
          </p:cNvPr>
          <p:cNvSpPr>
            <a:spLocks noGrp="1"/>
          </p:cNvSpPr>
          <p:nvPr>
            <p:ph type="body" idx="1"/>
          </p:nvPr>
        </p:nvSpPr>
        <p:spPr>
          <a:xfrm>
            <a:off x="817033" y="990601"/>
            <a:ext cx="5278967" cy="4648199"/>
          </a:xfrm>
        </p:spPr>
        <p:txBody>
          <a:bodyPr/>
          <a:lstStyle/>
          <a:p>
            <a:r>
              <a:rPr lang="en-US" dirty="0"/>
              <a:t>Microscope adjustment</a:t>
            </a:r>
          </a:p>
          <a:p>
            <a:pPr lvl="1"/>
            <a:r>
              <a:rPr lang="en-US" dirty="0"/>
              <a:t>Adequate room for legs so you can sit directly under microscope </a:t>
            </a:r>
          </a:p>
          <a:p>
            <a:pPr lvl="1"/>
            <a:r>
              <a:rPr lang="en-US" dirty="0"/>
              <a:t>Adjust stool or chair </a:t>
            </a:r>
          </a:p>
          <a:p>
            <a:pPr lvl="1"/>
            <a:r>
              <a:rPr lang="en-US" dirty="0"/>
              <a:t>If needed, provide footrest </a:t>
            </a:r>
          </a:p>
          <a:p>
            <a:pPr lvl="1"/>
            <a:r>
              <a:rPr lang="en-US" dirty="0"/>
              <a:t>Position microscope towards edge of work surface </a:t>
            </a:r>
          </a:p>
          <a:p>
            <a:pPr lvl="1"/>
            <a:r>
              <a:rPr lang="en-US" dirty="0"/>
              <a:t>Position head upright and line of sight approximately 20 to 30º below straight-ahead vision</a:t>
            </a:r>
          </a:p>
        </p:txBody>
      </p:sp>
    </p:spTree>
    <p:custDataLst>
      <p:tags r:id="rId1"/>
    </p:custDataLst>
    <p:extLst>
      <p:ext uri="{BB962C8B-B14F-4D97-AF65-F5344CB8AC3E}">
        <p14:creationId xmlns:p14="http://schemas.microsoft.com/office/powerpoint/2010/main" val="3187483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C20E-0444-45AC-AB6B-CB262FEF2272}"/>
              </a:ext>
            </a:extLst>
          </p:cNvPr>
          <p:cNvSpPr>
            <a:spLocks noGrp="1"/>
          </p:cNvSpPr>
          <p:nvPr>
            <p:ph type="title"/>
          </p:nvPr>
        </p:nvSpPr>
        <p:spPr>
          <a:xfrm>
            <a:off x="812800" y="100584"/>
            <a:ext cx="11303000" cy="503236"/>
          </a:xfrm>
        </p:spPr>
        <p:txBody>
          <a:bodyPr/>
          <a:lstStyle/>
          <a:p>
            <a:r>
              <a:rPr lang="en-US" dirty="0"/>
              <a:t>Neutral Position/Support, Reach Zone </a:t>
            </a:r>
          </a:p>
        </p:txBody>
      </p:sp>
      <p:pic>
        <p:nvPicPr>
          <p:cNvPr id="5" name="Picture Placeholder 4" descr="Working at a microscope">
            <a:extLst>
              <a:ext uri="{FF2B5EF4-FFF2-40B4-BE49-F238E27FC236}">
                <a16:creationId xmlns:a16="http://schemas.microsoft.com/office/drawing/2014/main" id="{2DA9323F-FF35-4419-A3D8-A2EEEB42C83B}"/>
              </a:ext>
            </a:extLst>
          </p:cNvPr>
          <p:cNvPicPr>
            <a:picLocks noGrp="1" noChangeAspect="1"/>
          </p:cNvPicPr>
          <p:nvPr>
            <p:ph type="pic" sz="quarter" idx="10"/>
          </p:nvPr>
        </p:nvPicPr>
        <p:blipFill rotWithShape="1">
          <a:blip r:embed="rId4"/>
          <a:srcRect l="33" r="33"/>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458ABD5B-C4CB-416E-98E4-07959FAFD947}"/>
              </a:ext>
            </a:extLst>
          </p:cNvPr>
          <p:cNvSpPr>
            <a:spLocks noGrp="1"/>
          </p:cNvSpPr>
          <p:nvPr>
            <p:ph type="body" idx="1"/>
          </p:nvPr>
        </p:nvSpPr>
        <p:spPr>
          <a:xfrm>
            <a:off x="817033" y="990601"/>
            <a:ext cx="5278967" cy="4648199"/>
          </a:xfrm>
        </p:spPr>
        <p:txBody>
          <a:bodyPr/>
          <a:lstStyle/>
          <a:p>
            <a:r>
              <a:rPr lang="en-US" dirty="0"/>
              <a:t>Microscope adjustment</a:t>
            </a:r>
          </a:p>
          <a:p>
            <a:pPr lvl="1"/>
            <a:r>
              <a:rPr lang="en-US" dirty="0"/>
              <a:t>Adjust microscope to match neutral head and neck position</a:t>
            </a:r>
          </a:p>
          <a:p>
            <a:pPr lvl="1"/>
            <a:r>
              <a:rPr lang="en-US" dirty="0"/>
              <a:t>Adjust eyepieces and angle of view</a:t>
            </a:r>
          </a:p>
          <a:p>
            <a:pPr lvl="1"/>
            <a:r>
              <a:rPr lang="en-US" dirty="0"/>
              <a:t>Use chair armrests to support forearms with elbows at sides</a:t>
            </a:r>
          </a:p>
          <a:p>
            <a:pPr lvl="1"/>
            <a:r>
              <a:rPr lang="en-US" dirty="0"/>
              <a:t>Apply padding (foam rolls or padded edge protectors) to edge of work surface</a:t>
            </a:r>
          </a:p>
          <a:p>
            <a:pPr lvl="1"/>
            <a:r>
              <a:rPr lang="en-US" dirty="0"/>
              <a:t>Padded angled microscope forearm supports to relieve fatigue and strain	</a:t>
            </a:r>
          </a:p>
        </p:txBody>
      </p:sp>
    </p:spTree>
    <p:custDataLst>
      <p:tags r:id="rId1"/>
    </p:custDataLst>
    <p:extLst>
      <p:ext uri="{BB962C8B-B14F-4D97-AF65-F5344CB8AC3E}">
        <p14:creationId xmlns:p14="http://schemas.microsoft.com/office/powerpoint/2010/main" val="3515146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565D2-63EE-4E92-A2B3-EF0E63185D39}"/>
              </a:ext>
            </a:extLst>
          </p:cNvPr>
          <p:cNvSpPr>
            <a:spLocks noGrp="1"/>
          </p:cNvSpPr>
          <p:nvPr>
            <p:ph type="title"/>
          </p:nvPr>
        </p:nvSpPr>
        <p:spPr>
          <a:xfrm>
            <a:off x="812800" y="100584"/>
            <a:ext cx="11303000" cy="503236"/>
          </a:xfrm>
        </p:spPr>
        <p:txBody>
          <a:bodyPr/>
          <a:lstStyle/>
          <a:p>
            <a:r>
              <a:rPr lang="en-US" dirty="0"/>
              <a:t>Fatigue Control</a:t>
            </a:r>
          </a:p>
        </p:txBody>
      </p:sp>
      <p:sp>
        <p:nvSpPr>
          <p:cNvPr id="3" name="Text Placeholder 2">
            <a:extLst>
              <a:ext uri="{FF2B5EF4-FFF2-40B4-BE49-F238E27FC236}">
                <a16:creationId xmlns:a16="http://schemas.microsoft.com/office/drawing/2014/main" id="{6B5EA3EB-8F4A-485D-B279-CEEEA3341413}"/>
              </a:ext>
            </a:extLst>
          </p:cNvPr>
          <p:cNvSpPr>
            <a:spLocks noGrp="1"/>
          </p:cNvSpPr>
          <p:nvPr>
            <p:ph type="body" idx="1"/>
          </p:nvPr>
        </p:nvSpPr>
        <p:spPr>
          <a:xfrm>
            <a:off x="817033" y="990601"/>
            <a:ext cx="5278967" cy="4648199"/>
          </a:xfrm>
        </p:spPr>
        <p:txBody>
          <a:bodyPr/>
          <a:lstStyle/>
          <a:p>
            <a:pPr lvl="0"/>
            <a:r>
              <a:rPr lang="en-US" dirty="0"/>
              <a:t>Employ fatigue control measures</a:t>
            </a:r>
          </a:p>
          <a:p>
            <a:pPr lvl="1"/>
            <a:r>
              <a:rPr lang="en-US" dirty="0"/>
              <a:t>Take 2-minute micro-breaks every 20 minutes of microscope use</a:t>
            </a:r>
          </a:p>
          <a:p>
            <a:pPr lvl="1"/>
            <a:r>
              <a:rPr lang="en-US" dirty="0"/>
              <a:t>Stretch to promote circulation and reduce joint stiffness</a:t>
            </a:r>
          </a:p>
          <a:p>
            <a:pPr lvl="1"/>
            <a:r>
              <a:rPr lang="en-US" dirty="0"/>
              <a:t>Rotate between variety of laboratory tasks</a:t>
            </a:r>
          </a:p>
          <a:p>
            <a:pPr lvl="1"/>
            <a:r>
              <a:rPr lang="en-US" dirty="0"/>
              <a:t>Mix it up throughout day</a:t>
            </a:r>
          </a:p>
        </p:txBody>
      </p:sp>
      <p:pic>
        <p:nvPicPr>
          <p:cNvPr id="6" name="Picture 5" descr="Stretching poster">
            <a:extLst>
              <a:ext uri="{FF2B5EF4-FFF2-40B4-BE49-F238E27FC236}">
                <a16:creationId xmlns:a16="http://schemas.microsoft.com/office/drawing/2014/main" id="{C22981CB-7E12-42F5-8AAC-4F6D941B5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1013012"/>
            <a:ext cx="4521585" cy="564639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762714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53CB2-A806-46F8-9B54-8B60FC84D5FB}"/>
              </a:ext>
            </a:extLst>
          </p:cNvPr>
          <p:cNvSpPr>
            <a:spLocks noGrp="1"/>
          </p:cNvSpPr>
          <p:nvPr>
            <p:ph type="title"/>
          </p:nvPr>
        </p:nvSpPr>
        <p:spPr>
          <a:xfrm>
            <a:off x="812800" y="100584"/>
            <a:ext cx="11303000" cy="503236"/>
          </a:xfrm>
        </p:spPr>
        <p:txBody>
          <a:bodyPr/>
          <a:lstStyle/>
          <a:p>
            <a:r>
              <a:rPr lang="en-US" dirty="0"/>
              <a:t>Microscopy – Other Tips</a:t>
            </a:r>
          </a:p>
        </p:txBody>
      </p:sp>
      <p:pic>
        <p:nvPicPr>
          <p:cNvPr id="10" name="Picture 8" descr="Foam handles on tools">
            <a:hlinkClick r:id="rId4"/>
            <a:extLst>
              <a:ext uri="{FF2B5EF4-FFF2-40B4-BE49-F238E27FC236}">
                <a16:creationId xmlns:a16="http://schemas.microsoft.com/office/drawing/2014/main" id="{A865196B-1B61-4167-B057-CA79AC238C8B}"/>
              </a:ext>
            </a:extLst>
          </p:cNvPr>
          <p:cNvPicPr>
            <a:picLocks noGrp="1" noChangeAspect="1" noChangeArrowheads="1"/>
          </p:cNvPicPr>
          <p:nvPr>
            <p:ph type="pic" sz="quarter" idx="10"/>
          </p:nvPr>
        </p:nvPicPr>
        <p:blipFill rotWithShape="1">
          <a:blip r:embed="rId5">
            <a:extLst>
              <a:ext uri="{28A0092B-C50C-407E-A947-70E740481C1C}">
                <a14:useLocalDpi xmlns:a14="http://schemas.microsoft.com/office/drawing/2010/main" val="0"/>
              </a:ext>
            </a:extLst>
          </a:blip>
          <a:srcRect l="3694" r="3694"/>
          <a:stretch/>
        </p:blipFill>
        <p:spPr bwMode="auto">
          <a:xfrm>
            <a:off x="6248400" y="990600"/>
            <a:ext cx="5791200" cy="464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F68D4A72-D851-42A4-8ED0-4FC11150EFEE}"/>
              </a:ext>
            </a:extLst>
          </p:cNvPr>
          <p:cNvSpPr>
            <a:spLocks noGrp="1"/>
          </p:cNvSpPr>
          <p:nvPr>
            <p:ph type="body" idx="1"/>
          </p:nvPr>
        </p:nvSpPr>
        <p:spPr>
          <a:xfrm>
            <a:off x="817033" y="990601"/>
            <a:ext cx="5278967" cy="4648199"/>
          </a:xfrm>
        </p:spPr>
        <p:txBody>
          <a:bodyPr/>
          <a:lstStyle/>
          <a:p>
            <a:r>
              <a:rPr lang="en-US" dirty="0"/>
              <a:t>Other Tips</a:t>
            </a:r>
          </a:p>
          <a:p>
            <a:pPr lvl="1"/>
            <a:r>
              <a:rPr lang="en-US" dirty="0"/>
              <a:t>Tilt storage bins toward you </a:t>
            </a:r>
          </a:p>
          <a:p>
            <a:pPr lvl="1"/>
            <a:r>
              <a:rPr lang="en-US" dirty="0"/>
              <a:t>Enlarge handle diameter of small hand tools by placing cylindrical foam around them</a:t>
            </a:r>
          </a:p>
          <a:p>
            <a:pPr lvl="1"/>
            <a:r>
              <a:rPr lang="en-US" dirty="0"/>
              <a:t>Make simple tool modifications </a:t>
            </a:r>
          </a:p>
        </p:txBody>
      </p:sp>
    </p:spTree>
    <p:custDataLst>
      <p:tags r:id="rId1"/>
    </p:custDataLst>
    <p:extLst>
      <p:ext uri="{BB962C8B-B14F-4D97-AF65-F5344CB8AC3E}">
        <p14:creationId xmlns:p14="http://schemas.microsoft.com/office/powerpoint/2010/main" val="3858580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0F9A-D322-445E-A561-D6A027847EBD}"/>
              </a:ext>
            </a:extLst>
          </p:cNvPr>
          <p:cNvSpPr>
            <a:spLocks noGrp="1"/>
          </p:cNvSpPr>
          <p:nvPr>
            <p:ph type="title"/>
          </p:nvPr>
        </p:nvSpPr>
        <p:spPr>
          <a:xfrm>
            <a:off x="812800" y="100584"/>
            <a:ext cx="11303000" cy="503236"/>
          </a:xfrm>
        </p:spPr>
        <p:txBody>
          <a:bodyPr/>
          <a:lstStyle/>
          <a:p>
            <a:r>
              <a:rPr lang="en-US" dirty="0"/>
              <a:t>Microscopy – Control Eye Strain</a:t>
            </a:r>
          </a:p>
        </p:txBody>
      </p:sp>
      <p:pic>
        <p:nvPicPr>
          <p:cNvPr id="10" name="Picture Placeholder 9" descr="A person sitting at a workbench looking though microscope">
            <a:extLst>
              <a:ext uri="{FF2B5EF4-FFF2-40B4-BE49-F238E27FC236}">
                <a16:creationId xmlns:a16="http://schemas.microsoft.com/office/drawing/2014/main" id="{7D39BCB1-8D1E-496D-85E5-E4B1DDF5BFDB}"/>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413" r="413"/>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89A14738-341A-45AE-B17C-B15CE1BBFF59}"/>
              </a:ext>
            </a:extLst>
          </p:cNvPr>
          <p:cNvSpPr>
            <a:spLocks noGrp="1"/>
          </p:cNvSpPr>
          <p:nvPr>
            <p:ph type="body" idx="1"/>
          </p:nvPr>
        </p:nvSpPr>
        <p:spPr>
          <a:xfrm>
            <a:off x="817033" y="990601"/>
            <a:ext cx="5278967" cy="4648199"/>
          </a:xfrm>
        </p:spPr>
        <p:txBody>
          <a:bodyPr/>
          <a:lstStyle/>
          <a:p>
            <a:r>
              <a:rPr lang="en-US" dirty="0"/>
              <a:t>Visually intensive</a:t>
            </a:r>
          </a:p>
          <a:p>
            <a:pPr lvl="1"/>
            <a:r>
              <a:rPr lang="en-US" dirty="0"/>
              <a:t>Scope is clean</a:t>
            </a:r>
          </a:p>
          <a:p>
            <a:pPr lvl="1"/>
            <a:r>
              <a:rPr lang="en-US" dirty="0"/>
              <a:t>Lighting is adequate</a:t>
            </a:r>
          </a:p>
          <a:p>
            <a:pPr lvl="1"/>
            <a:r>
              <a:rPr lang="en-US" dirty="0"/>
              <a:t>Microscope lamp and optical pathway correctly aligned</a:t>
            </a:r>
          </a:p>
          <a:p>
            <a:pPr lvl="1"/>
            <a:r>
              <a:rPr lang="en-US" dirty="0"/>
              <a:t>Looking at distance point (more than 10 to 15 feet away) allows eyes to relax	</a:t>
            </a:r>
          </a:p>
        </p:txBody>
      </p:sp>
    </p:spTree>
    <p:custDataLst>
      <p:tags r:id="rId1"/>
    </p:custDataLst>
    <p:extLst>
      <p:ext uri="{BB962C8B-B14F-4D97-AF65-F5344CB8AC3E}">
        <p14:creationId xmlns:p14="http://schemas.microsoft.com/office/powerpoint/2010/main" val="1647990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0F9A-D322-445E-A561-D6A027847EBD}"/>
              </a:ext>
            </a:extLst>
          </p:cNvPr>
          <p:cNvSpPr>
            <a:spLocks noGrp="1"/>
          </p:cNvSpPr>
          <p:nvPr>
            <p:ph type="title"/>
          </p:nvPr>
        </p:nvSpPr>
        <p:spPr>
          <a:xfrm>
            <a:off x="812800" y="100584"/>
            <a:ext cx="11303000" cy="503236"/>
          </a:xfrm>
        </p:spPr>
        <p:txBody>
          <a:bodyPr/>
          <a:lstStyle/>
          <a:p>
            <a:r>
              <a:rPr lang="en-US" dirty="0"/>
              <a:t>Microscopy – Control Eye Strain</a:t>
            </a:r>
          </a:p>
        </p:txBody>
      </p:sp>
      <p:pic>
        <p:nvPicPr>
          <p:cNvPr id="10" name="Picture 7" descr="A person sitting at a workbench looking though microscope">
            <a:extLst>
              <a:ext uri="{FF2B5EF4-FFF2-40B4-BE49-F238E27FC236}">
                <a16:creationId xmlns:a16="http://schemas.microsoft.com/office/drawing/2014/main" id="{72837CBE-2616-4933-9770-AFB4F5F7E0F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13480" b="13480"/>
          <a:stretch/>
        </p:blipFill>
        <p:spPr bwMode="auto">
          <a:xfrm>
            <a:off x="6248400" y="990600"/>
            <a:ext cx="5791200" cy="464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89A14738-341A-45AE-B17C-B15CE1BBFF59}"/>
              </a:ext>
            </a:extLst>
          </p:cNvPr>
          <p:cNvSpPr>
            <a:spLocks noGrp="1"/>
          </p:cNvSpPr>
          <p:nvPr>
            <p:ph type="body" idx="1"/>
          </p:nvPr>
        </p:nvSpPr>
        <p:spPr>
          <a:xfrm>
            <a:off x="817033" y="990601"/>
            <a:ext cx="5278967" cy="4648199"/>
          </a:xfrm>
        </p:spPr>
        <p:txBody>
          <a:bodyPr/>
          <a:lstStyle/>
          <a:p>
            <a:pPr lvl="0"/>
            <a:r>
              <a:rPr lang="en-US" dirty="0"/>
              <a:t>Control excessive glare and reflections from overhead lighting</a:t>
            </a:r>
          </a:p>
          <a:p>
            <a:pPr lvl="0"/>
            <a:r>
              <a:rPr lang="en-US" dirty="0"/>
              <a:t>Adjust internal microscope light </a:t>
            </a:r>
          </a:p>
          <a:p>
            <a:pPr lvl="0"/>
            <a:r>
              <a:rPr lang="en-US" dirty="0"/>
              <a:t>Temperature and humidity conditions affect eyes</a:t>
            </a:r>
          </a:p>
          <a:p>
            <a:pPr lvl="1"/>
            <a:r>
              <a:rPr lang="en-US" dirty="0"/>
              <a:t>Ambient temperature range of 66 to 73º Fahrenheit is suggested</a:t>
            </a:r>
          </a:p>
          <a:p>
            <a:pPr lvl="1"/>
            <a:r>
              <a:rPr lang="en-US" dirty="0"/>
              <a:t>Eye drops can be beneficial for some, but should not be applied in the lab environment</a:t>
            </a:r>
          </a:p>
        </p:txBody>
      </p:sp>
    </p:spTree>
    <p:custDataLst>
      <p:tags r:id="rId1"/>
    </p:custDataLst>
    <p:extLst>
      <p:ext uri="{BB962C8B-B14F-4D97-AF65-F5344CB8AC3E}">
        <p14:creationId xmlns:p14="http://schemas.microsoft.com/office/powerpoint/2010/main" val="1013919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7A494-0245-4BD7-9055-E9D8AB7B1B9E}"/>
              </a:ext>
            </a:extLst>
          </p:cNvPr>
          <p:cNvSpPr>
            <a:spLocks noGrp="1"/>
          </p:cNvSpPr>
          <p:nvPr>
            <p:ph type="title"/>
          </p:nvPr>
        </p:nvSpPr>
        <p:spPr>
          <a:xfrm>
            <a:off x="812800" y="100584"/>
            <a:ext cx="11303000" cy="503236"/>
          </a:xfrm>
        </p:spPr>
        <p:txBody>
          <a:bodyPr/>
          <a:lstStyle/>
          <a:p>
            <a:r>
              <a:rPr lang="en-US" dirty="0"/>
              <a:t>Objectives</a:t>
            </a:r>
          </a:p>
        </p:txBody>
      </p:sp>
      <p:pic>
        <p:nvPicPr>
          <p:cNvPr id="13" name="Picture Placeholder 12" descr="A person with a pipette.&#10;&#10;">
            <a:extLst>
              <a:ext uri="{FF2B5EF4-FFF2-40B4-BE49-F238E27FC236}">
                <a16:creationId xmlns:a16="http://schemas.microsoft.com/office/drawing/2014/main" id="{6592DE18-2205-43A0-93A5-DF162C0C38DD}"/>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12698" b="12698"/>
          <a:stretch/>
        </p:blipFill>
        <p:spPr>
          <a:xfrm>
            <a:off x="5257800" y="990600"/>
            <a:ext cx="3200400" cy="2286000"/>
          </a:xfrm>
          <a:prstGeom prst="rect">
            <a:avLst/>
          </a:prstGeom>
          <a:ln>
            <a:noFill/>
          </a:ln>
          <a:effectLst>
            <a:outerShdw blurRad="292100" dist="139700" dir="2700000" algn="tl" rotWithShape="0">
              <a:srgbClr val="333333">
                <a:alpha val="65000"/>
              </a:srgbClr>
            </a:outerShdw>
          </a:effectLst>
        </p:spPr>
      </p:pic>
      <p:pic>
        <p:nvPicPr>
          <p:cNvPr id="14" name="Picture Placeholder 13" descr="Person looking through microscope.&#10;&#10;">
            <a:extLst>
              <a:ext uri="{FF2B5EF4-FFF2-40B4-BE49-F238E27FC236}">
                <a16:creationId xmlns:a16="http://schemas.microsoft.com/office/drawing/2014/main" id="{90A28A54-15B4-4100-98A6-849DE9018BE9}"/>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t="8552" b="8552"/>
          <a:stretch/>
        </p:blipFill>
        <p:spPr>
          <a:xfrm>
            <a:off x="8686800" y="1000124"/>
            <a:ext cx="3291840" cy="2276476"/>
          </a:xfrm>
          <a:prstGeom prst="rect">
            <a:avLst/>
          </a:prstGeom>
          <a:ln>
            <a:noFill/>
          </a:ln>
          <a:effectLst>
            <a:outerShdw blurRad="292100" dist="139700" dir="2700000" algn="tl" rotWithShape="0">
              <a:srgbClr val="333333">
                <a:alpha val="65000"/>
              </a:srgbClr>
            </a:outerShdw>
          </a:effectLst>
        </p:spPr>
      </p:pic>
      <p:pic>
        <p:nvPicPr>
          <p:cNvPr id="15" name="Picture Placeholder 14" descr="Person at a hood.">
            <a:extLst>
              <a:ext uri="{FF2B5EF4-FFF2-40B4-BE49-F238E27FC236}">
                <a16:creationId xmlns:a16="http://schemas.microsoft.com/office/drawing/2014/main" id="{85B05213-42CB-47F9-B9DC-8B400DFF7E7E}"/>
              </a:ext>
            </a:extLst>
          </p:cNvPr>
          <p:cNvPicPr>
            <a:picLocks noGrp="1" noChangeAspect="1"/>
          </p:cNvPicPr>
          <p:nvPr>
            <p:ph type="pic" sz="quarter" idx="12"/>
          </p:nvPr>
        </p:nvPicPr>
        <p:blipFill rotWithShape="1">
          <a:blip r:embed="rId6">
            <a:extLst>
              <a:ext uri="{28A0092B-C50C-407E-A947-70E740481C1C}">
                <a14:useLocalDpi xmlns:a14="http://schemas.microsoft.com/office/drawing/2010/main" val="0"/>
              </a:ext>
            </a:extLst>
          </a:blip>
          <a:srcRect t="4887" b="4887"/>
          <a:stretch/>
        </p:blipFill>
        <p:spPr>
          <a:xfrm>
            <a:off x="5257800" y="3395472"/>
            <a:ext cx="3200400" cy="2286000"/>
          </a:xfrm>
          <a:prstGeom prst="rect">
            <a:avLst/>
          </a:prstGeom>
          <a:ln>
            <a:noFill/>
          </a:ln>
          <a:effectLst>
            <a:outerShdw blurRad="292100" dist="139700" dir="2700000" algn="tl" rotWithShape="0">
              <a:srgbClr val="333333">
                <a:alpha val="65000"/>
              </a:srgbClr>
            </a:outerShdw>
          </a:effectLst>
        </p:spPr>
      </p:pic>
      <p:pic>
        <p:nvPicPr>
          <p:cNvPr id="16" name="Picture Placeholder 15" descr="Lab storage area.">
            <a:extLst>
              <a:ext uri="{FF2B5EF4-FFF2-40B4-BE49-F238E27FC236}">
                <a16:creationId xmlns:a16="http://schemas.microsoft.com/office/drawing/2014/main" id="{8433E5B9-C113-416B-97E4-3B21110937D6}"/>
              </a:ext>
            </a:extLst>
          </p:cNvPr>
          <p:cNvPicPr>
            <a:picLocks noGrp="1" noChangeAspect="1"/>
          </p:cNvPicPr>
          <p:nvPr>
            <p:ph type="pic" sz="quarter" idx="13"/>
          </p:nvPr>
        </p:nvPicPr>
        <p:blipFill rotWithShape="1">
          <a:blip r:embed="rId7">
            <a:extLst>
              <a:ext uri="{28A0092B-C50C-407E-A947-70E740481C1C}">
                <a14:useLocalDpi xmlns:a14="http://schemas.microsoft.com/office/drawing/2010/main" val="0"/>
              </a:ext>
            </a:extLst>
          </a:blip>
          <a:srcRect t="5529" b="5529"/>
          <a:stretch/>
        </p:blipFill>
        <p:spPr>
          <a:xfrm>
            <a:off x="8686800" y="3404996"/>
            <a:ext cx="3291840" cy="2276476"/>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6BC96AA0-4D6D-4C35-9AF7-4E41BC855490}"/>
              </a:ext>
            </a:extLst>
          </p:cNvPr>
          <p:cNvSpPr>
            <a:spLocks noGrp="1"/>
          </p:cNvSpPr>
          <p:nvPr>
            <p:ph type="body" idx="1"/>
          </p:nvPr>
        </p:nvSpPr>
        <p:spPr/>
        <p:txBody>
          <a:bodyPr/>
          <a:lstStyle/>
          <a:p>
            <a:pPr lvl="0"/>
            <a:r>
              <a:rPr lang="en-US" dirty="0"/>
              <a:t>Practical definition of ergonomics</a:t>
            </a:r>
          </a:p>
          <a:p>
            <a:pPr lvl="0"/>
            <a:r>
              <a:rPr lang="en-US" dirty="0"/>
              <a:t>Ergonomics principles</a:t>
            </a:r>
          </a:p>
          <a:p>
            <a:pPr lvl="0"/>
            <a:r>
              <a:rPr lang="en-US" dirty="0"/>
              <a:t>Step-by-step ergonomics workstation assessment</a:t>
            </a:r>
          </a:p>
          <a:p>
            <a:pPr lvl="1"/>
            <a:r>
              <a:rPr lang="en-US" dirty="0"/>
              <a:t>Pipetting</a:t>
            </a:r>
          </a:p>
          <a:p>
            <a:pPr lvl="1"/>
            <a:r>
              <a:rPr lang="en-US" dirty="0"/>
              <a:t>Microscopy</a:t>
            </a:r>
          </a:p>
          <a:p>
            <a:pPr lvl="1"/>
            <a:r>
              <a:rPr lang="en-US" dirty="0"/>
              <a:t>Biological safety cabinets/Fume hoods</a:t>
            </a:r>
          </a:p>
          <a:p>
            <a:pPr lvl="1"/>
            <a:r>
              <a:rPr lang="en-US" dirty="0"/>
              <a:t>Set-up workstations</a:t>
            </a:r>
          </a:p>
          <a:p>
            <a:pPr lvl="1"/>
            <a:r>
              <a:rPr lang="en-US" dirty="0"/>
              <a:t>Material Handling</a:t>
            </a:r>
          </a:p>
        </p:txBody>
      </p:sp>
    </p:spTree>
    <p:custDataLst>
      <p:tags r:id="rId1"/>
    </p:custDataLst>
    <p:extLst>
      <p:ext uri="{BB962C8B-B14F-4D97-AF65-F5344CB8AC3E}">
        <p14:creationId xmlns:p14="http://schemas.microsoft.com/office/powerpoint/2010/main" val="1315910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B8729-F6AB-4BF8-9D51-FC1E4D53987F}"/>
              </a:ext>
            </a:extLst>
          </p:cNvPr>
          <p:cNvSpPr>
            <a:spLocks noGrp="1"/>
          </p:cNvSpPr>
          <p:nvPr>
            <p:ph type="title"/>
          </p:nvPr>
        </p:nvSpPr>
        <p:spPr>
          <a:xfrm>
            <a:off x="812800" y="100584"/>
            <a:ext cx="11303000" cy="503236"/>
          </a:xfrm>
        </p:spPr>
        <p:txBody>
          <a:bodyPr/>
          <a:lstStyle/>
          <a:p>
            <a:r>
              <a:rPr lang="en-US" dirty="0"/>
              <a:t>Video Display Microscopy</a:t>
            </a:r>
          </a:p>
        </p:txBody>
      </p:sp>
      <p:pic>
        <p:nvPicPr>
          <p:cNvPr id="10" name="Picture 5" descr="Video display microscope">
            <a:extLst>
              <a:ext uri="{FF2B5EF4-FFF2-40B4-BE49-F238E27FC236}">
                <a16:creationId xmlns:a16="http://schemas.microsoft.com/office/drawing/2014/main" id="{0B0C2003-7683-4EB3-AF49-42B3902F4D3A}"/>
              </a:ext>
            </a:extLst>
          </p:cNvPr>
          <p:cNvPicPr>
            <a:picLocks noGrp="1" noChangeAspect="1" noChangeArrowheads="1"/>
          </p:cNvPicPr>
          <p:nvPr>
            <p:ph type="pic" sz="quarter" idx="10"/>
          </p:nvPr>
        </p:nvPicPr>
        <p:blipFill rotWithShape="1">
          <a:blip r:embed="rId4">
            <a:extLst>
              <a:ext uri="{28A0092B-C50C-407E-A947-70E740481C1C}">
                <a14:useLocalDpi xmlns:a14="http://schemas.microsoft.com/office/drawing/2010/main" val="0"/>
              </a:ext>
            </a:extLst>
          </a:blip>
          <a:srcRect l="3420" r="3420"/>
          <a:stretch/>
        </p:blipFill>
        <p:spPr bwMode="auto">
          <a:xfrm>
            <a:off x="6248400" y="990600"/>
            <a:ext cx="5791200" cy="464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60BE3EE4-ED5E-4DE5-8736-3BD276590120}"/>
              </a:ext>
            </a:extLst>
          </p:cNvPr>
          <p:cNvSpPr>
            <a:spLocks noGrp="1"/>
          </p:cNvSpPr>
          <p:nvPr>
            <p:ph type="body" idx="1"/>
          </p:nvPr>
        </p:nvSpPr>
        <p:spPr>
          <a:xfrm>
            <a:off x="817033" y="990601"/>
            <a:ext cx="5278967" cy="4648199"/>
          </a:xfrm>
        </p:spPr>
        <p:txBody>
          <a:bodyPr/>
          <a:lstStyle/>
          <a:p>
            <a:pPr lvl="0"/>
            <a:r>
              <a:rPr lang="en-US" dirty="0"/>
              <a:t>Becoming more viable with technological improvements</a:t>
            </a:r>
          </a:p>
          <a:p>
            <a:pPr lvl="0"/>
            <a:r>
              <a:rPr lang="en-US" dirty="0"/>
              <a:t>When possible, use video display terminal to view sample</a:t>
            </a:r>
          </a:p>
          <a:p>
            <a:pPr lvl="0"/>
            <a:r>
              <a:rPr lang="en-US" dirty="0"/>
              <a:t>Monitor placement</a:t>
            </a:r>
          </a:p>
          <a:p>
            <a:pPr lvl="1"/>
            <a:r>
              <a:rPr lang="en-US" dirty="0"/>
              <a:t>Top of screen is about at eye level</a:t>
            </a:r>
          </a:p>
          <a:p>
            <a:pPr lvl="1"/>
            <a:r>
              <a:rPr lang="en-US" dirty="0"/>
              <a:t>Viewing distance about 24 to 28 inches</a:t>
            </a:r>
          </a:p>
          <a:p>
            <a:pPr lvl="1"/>
            <a:r>
              <a:rPr lang="en-US" dirty="0"/>
              <a:t>Positioned directly in front	</a:t>
            </a:r>
          </a:p>
        </p:txBody>
      </p:sp>
    </p:spTree>
    <p:custDataLst>
      <p:tags r:id="rId1"/>
    </p:custDataLst>
    <p:extLst>
      <p:ext uri="{BB962C8B-B14F-4D97-AF65-F5344CB8AC3E}">
        <p14:creationId xmlns:p14="http://schemas.microsoft.com/office/powerpoint/2010/main" val="3074683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SPRING_QUIZ_SHAPE1">
            <a:extLst>
              <a:ext uri="{FF2B5EF4-FFF2-40B4-BE49-F238E27FC236}">
                <a16:creationId xmlns:a16="http://schemas.microsoft.com/office/drawing/2014/main" id="{F0386E67-CCAC-47C9-A388-C837EAA74D25}"/>
              </a:ext>
            </a:extLst>
          </p:cNvPr>
          <p:cNvPicPr>
            <a:picLocks/>
          </p:cNvPicPr>
          <p:nvPr/>
        </p:nvPicPr>
        <p:blipFill rotWithShape="1">
          <a:blip r:embed="rId4"/>
          <a:srcRect l="6752" t="1210" r="1608" b="33143"/>
          <a:stretch/>
        </p:blipFill>
        <p:spPr>
          <a:xfrm>
            <a:off x="381000" y="304800"/>
            <a:ext cx="11531248" cy="4648200"/>
          </a:xfrm>
          <a:prstGeom prst="rect">
            <a:avLst/>
          </a:prstGeom>
          <a:effectLst/>
        </p:spPr>
      </p:pic>
    </p:spTree>
    <p:custDataLst>
      <p:tags r:id="rId1"/>
    </p:custDataLst>
    <p:extLst>
      <p:ext uri="{BB962C8B-B14F-4D97-AF65-F5344CB8AC3E}">
        <p14:creationId xmlns:p14="http://schemas.microsoft.com/office/powerpoint/2010/main" val="2675343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3F7CE-15C9-440A-9EBC-5C1A064A777B}"/>
              </a:ext>
            </a:extLst>
          </p:cNvPr>
          <p:cNvSpPr>
            <a:spLocks noGrp="1"/>
          </p:cNvSpPr>
          <p:nvPr>
            <p:ph type="title"/>
          </p:nvPr>
        </p:nvSpPr>
        <p:spPr>
          <a:xfrm>
            <a:off x="812800" y="100584"/>
            <a:ext cx="11303000" cy="503236"/>
          </a:xfrm>
        </p:spPr>
        <p:txBody>
          <a:bodyPr/>
          <a:lstStyle/>
          <a:p>
            <a:r>
              <a:rPr lang="en-US" dirty="0"/>
              <a:t>Lab Hoods or Biosafety Cabinets </a:t>
            </a:r>
          </a:p>
        </p:txBody>
      </p:sp>
      <p:pic>
        <p:nvPicPr>
          <p:cNvPr id="10" name="Picture Placeholder 9" descr="Biosafety cabinet">
            <a:extLst>
              <a:ext uri="{FF2B5EF4-FFF2-40B4-BE49-F238E27FC236}">
                <a16:creationId xmlns:a16="http://schemas.microsoft.com/office/drawing/2014/main" id="{491EA9A8-484E-41AE-A19A-7180EF4E9CF7}"/>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11500" b="11500"/>
          <a:stretch/>
        </p:blipFill>
        <p:spPr>
          <a:xfrm>
            <a:off x="6248400" y="990600"/>
            <a:ext cx="5791200" cy="4648200"/>
          </a:xfrm>
        </p:spPr>
      </p:pic>
      <p:sp>
        <p:nvSpPr>
          <p:cNvPr id="3" name="Text Placeholder 2">
            <a:extLst>
              <a:ext uri="{FF2B5EF4-FFF2-40B4-BE49-F238E27FC236}">
                <a16:creationId xmlns:a16="http://schemas.microsoft.com/office/drawing/2014/main" id="{7677C8EE-170C-4657-8E1F-6443F2D61BEF}"/>
              </a:ext>
            </a:extLst>
          </p:cNvPr>
          <p:cNvSpPr>
            <a:spLocks noGrp="1"/>
          </p:cNvSpPr>
          <p:nvPr>
            <p:ph type="body" idx="1"/>
          </p:nvPr>
        </p:nvSpPr>
        <p:spPr>
          <a:xfrm>
            <a:off x="817033" y="990601"/>
            <a:ext cx="5278967" cy="4648199"/>
          </a:xfrm>
        </p:spPr>
        <p:txBody>
          <a:bodyPr/>
          <a:lstStyle/>
          <a:p>
            <a:pPr lvl="0"/>
            <a:r>
              <a:rPr lang="en-US" dirty="0"/>
              <a:t>An integral part of lab </a:t>
            </a:r>
          </a:p>
          <a:p>
            <a:pPr lvl="0"/>
            <a:r>
              <a:rPr lang="en-US" dirty="0"/>
              <a:t>Similar hazards as for microscope work</a:t>
            </a:r>
          </a:p>
          <a:p>
            <a:pPr lvl="1"/>
            <a:r>
              <a:rPr lang="en-US" dirty="0"/>
              <a:t>Hunched postures </a:t>
            </a:r>
          </a:p>
          <a:p>
            <a:pPr lvl="1"/>
            <a:r>
              <a:rPr lang="en-US" dirty="0"/>
              <a:t>Forward reaches</a:t>
            </a:r>
          </a:p>
          <a:p>
            <a:pPr lvl="0"/>
            <a:r>
              <a:rPr lang="en-US" dirty="0"/>
              <a:t>Ergonomics principles enhance use	</a:t>
            </a:r>
          </a:p>
        </p:txBody>
      </p:sp>
    </p:spTree>
    <p:custDataLst>
      <p:tags r:id="rId1"/>
    </p:custDataLst>
    <p:extLst>
      <p:ext uri="{BB962C8B-B14F-4D97-AF65-F5344CB8AC3E}">
        <p14:creationId xmlns:p14="http://schemas.microsoft.com/office/powerpoint/2010/main" val="1738094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9C20-A2AA-4BBB-B946-E56AFECF550B}"/>
              </a:ext>
            </a:extLst>
          </p:cNvPr>
          <p:cNvSpPr>
            <a:spLocks noGrp="1"/>
          </p:cNvSpPr>
          <p:nvPr>
            <p:ph type="title"/>
          </p:nvPr>
        </p:nvSpPr>
        <p:spPr>
          <a:xfrm>
            <a:off x="812800" y="100584"/>
            <a:ext cx="11303000" cy="503236"/>
          </a:xfrm>
        </p:spPr>
        <p:txBody>
          <a:bodyPr/>
          <a:lstStyle/>
          <a:p>
            <a:r>
              <a:rPr lang="en-US" dirty="0"/>
              <a:t>Lab Hoods or BSCs – Work Practices and Tips</a:t>
            </a:r>
          </a:p>
        </p:txBody>
      </p:sp>
      <p:pic>
        <p:nvPicPr>
          <p:cNvPr id="10" name="Picture Placeholder 9" descr="Biosafety cabinet">
            <a:extLst>
              <a:ext uri="{FF2B5EF4-FFF2-40B4-BE49-F238E27FC236}">
                <a16:creationId xmlns:a16="http://schemas.microsoft.com/office/drawing/2014/main" id="{E43A0402-E1EC-4F89-8CC2-9486694A7EC8}"/>
              </a:ext>
            </a:extLst>
          </p:cNvPr>
          <p:cNvPicPr>
            <a:picLocks noGrp="1" noChangeAspect="1" noChangeArrowheads="1"/>
          </p:cNvPicPr>
          <p:nvPr>
            <p:ph type="pic" sz="quarter" idx="10"/>
          </p:nvPr>
        </p:nvPicPr>
        <p:blipFill rotWithShape="1">
          <a:blip r:embed="rId4">
            <a:extLst>
              <a:ext uri="{28A0092B-C50C-407E-A947-70E740481C1C}">
                <a14:useLocalDpi xmlns:a14="http://schemas.microsoft.com/office/drawing/2010/main" val="0"/>
              </a:ext>
            </a:extLst>
          </a:blip>
          <a:srcRect t="4787" b="4787"/>
          <a:stretch/>
        </p:blipFill>
        <p:spPr bwMode="auto">
          <a:xfrm>
            <a:off x="6248400" y="990600"/>
            <a:ext cx="5791200" cy="464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5C9CF63E-9DD0-4D10-A7DA-256C801488BC}"/>
              </a:ext>
            </a:extLst>
          </p:cNvPr>
          <p:cNvSpPr>
            <a:spLocks noGrp="1"/>
          </p:cNvSpPr>
          <p:nvPr>
            <p:ph type="body" idx="1"/>
          </p:nvPr>
        </p:nvSpPr>
        <p:spPr>
          <a:xfrm>
            <a:off x="817033" y="990601"/>
            <a:ext cx="5278967" cy="4648199"/>
          </a:xfrm>
        </p:spPr>
        <p:txBody>
          <a:bodyPr/>
          <a:lstStyle/>
          <a:p>
            <a:pPr lvl="0"/>
            <a:r>
              <a:rPr lang="en-US" dirty="0"/>
              <a:t>Work practices and tips</a:t>
            </a:r>
          </a:p>
          <a:p>
            <a:pPr lvl="1"/>
            <a:r>
              <a:rPr lang="en-US" dirty="0"/>
              <a:t>If standing at lab hood or BSC, use anti-fatigue matting and wear supportive shoes</a:t>
            </a:r>
          </a:p>
          <a:p>
            <a:pPr lvl="1"/>
            <a:r>
              <a:rPr lang="en-US" dirty="0"/>
              <a:t>Position materials as close as possible to avoid extended reaching</a:t>
            </a:r>
          </a:p>
          <a:p>
            <a:pPr lvl="1"/>
            <a:r>
              <a:rPr lang="en-US" dirty="0"/>
              <a:t>Use a turntable to store equipment close at hand, this prevents reaching and twisting</a:t>
            </a:r>
          </a:p>
        </p:txBody>
      </p:sp>
    </p:spTree>
    <p:custDataLst>
      <p:tags r:id="rId1"/>
    </p:custDataLst>
    <p:extLst>
      <p:ext uri="{BB962C8B-B14F-4D97-AF65-F5344CB8AC3E}">
        <p14:creationId xmlns:p14="http://schemas.microsoft.com/office/powerpoint/2010/main" val="29239963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9C20-A2AA-4BBB-B946-E56AFECF550B}"/>
              </a:ext>
            </a:extLst>
          </p:cNvPr>
          <p:cNvSpPr>
            <a:spLocks noGrp="1"/>
          </p:cNvSpPr>
          <p:nvPr>
            <p:ph type="title"/>
          </p:nvPr>
        </p:nvSpPr>
        <p:spPr>
          <a:xfrm>
            <a:off x="812800" y="100584"/>
            <a:ext cx="11303000" cy="503236"/>
          </a:xfrm>
        </p:spPr>
        <p:txBody>
          <a:bodyPr/>
          <a:lstStyle/>
          <a:p>
            <a:r>
              <a:rPr lang="en-US" dirty="0"/>
              <a:t>Lab Hoods or BSCs – Work Practices and Tips</a:t>
            </a:r>
          </a:p>
        </p:txBody>
      </p:sp>
      <p:pic>
        <p:nvPicPr>
          <p:cNvPr id="10" name="Picture Placeholder 9" descr="Biosafety cabinet with padded edge">
            <a:extLst>
              <a:ext uri="{FF2B5EF4-FFF2-40B4-BE49-F238E27FC236}">
                <a16:creationId xmlns:a16="http://schemas.microsoft.com/office/drawing/2014/main" id="{D7A391AB-35BA-457D-ABE1-C0FB0B3F7D35}"/>
              </a:ext>
            </a:extLst>
          </p:cNvPr>
          <p:cNvPicPr>
            <a:picLocks noGrp="1" noChangeAspect="1" noChangeArrowheads="1"/>
          </p:cNvPicPr>
          <p:nvPr>
            <p:ph type="pic" sz="quarter" idx="10"/>
          </p:nvPr>
        </p:nvPicPr>
        <p:blipFill rotWithShape="1">
          <a:blip r:embed="rId4">
            <a:extLst>
              <a:ext uri="{28A0092B-C50C-407E-A947-70E740481C1C}">
                <a14:useLocalDpi xmlns:a14="http://schemas.microsoft.com/office/drawing/2010/main" val="0"/>
              </a:ext>
            </a:extLst>
          </a:blip>
          <a:srcRect l="15862" r="15862"/>
          <a:stretch/>
        </p:blipFill>
        <p:spPr bwMode="auto">
          <a:xfrm>
            <a:off x="6248400" y="990600"/>
            <a:ext cx="5791200" cy="464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5C9CF63E-9DD0-4D10-A7DA-256C801488BC}"/>
              </a:ext>
            </a:extLst>
          </p:cNvPr>
          <p:cNvSpPr>
            <a:spLocks noGrp="1"/>
          </p:cNvSpPr>
          <p:nvPr>
            <p:ph type="body" idx="1"/>
          </p:nvPr>
        </p:nvSpPr>
        <p:spPr>
          <a:xfrm>
            <a:off x="817033" y="990601"/>
            <a:ext cx="5278967" cy="4648199"/>
          </a:xfrm>
        </p:spPr>
        <p:txBody>
          <a:bodyPr/>
          <a:lstStyle/>
          <a:p>
            <a:pPr lvl="0"/>
            <a:r>
              <a:rPr lang="en-US" dirty="0"/>
              <a:t>Reduce contact stress to forearms &amp; wrists</a:t>
            </a:r>
          </a:p>
          <a:p>
            <a:pPr lvl="1"/>
            <a:r>
              <a:rPr lang="en-US" dirty="0"/>
              <a:t>Apply closed-cell foam padding to the front edge of lab hood or BSC</a:t>
            </a:r>
          </a:p>
          <a:p>
            <a:pPr lvl="1"/>
            <a:r>
              <a:rPr lang="en-US" dirty="0"/>
              <a:t>Make sure padding can be decontaminated</a:t>
            </a:r>
          </a:p>
          <a:p>
            <a:pPr lvl="0"/>
            <a:r>
              <a:rPr lang="en-US" dirty="0"/>
              <a:t>Armrests</a:t>
            </a:r>
          </a:p>
          <a:p>
            <a:pPr lvl="1"/>
            <a:r>
              <a:rPr lang="en-US" dirty="0"/>
              <a:t>Support arms at correct height and angle</a:t>
            </a:r>
          </a:p>
          <a:p>
            <a:pPr lvl="1"/>
            <a:r>
              <a:rPr lang="en-US" dirty="0"/>
              <a:t>Do not restrict air flow</a:t>
            </a:r>
          </a:p>
          <a:p>
            <a:pPr lvl="1"/>
            <a:r>
              <a:rPr lang="en-US" dirty="0"/>
              <a:t>Bubble wrap that is disposable and inexpensive </a:t>
            </a:r>
          </a:p>
        </p:txBody>
      </p:sp>
    </p:spTree>
    <p:custDataLst>
      <p:tags r:id="rId1"/>
    </p:custDataLst>
    <p:extLst>
      <p:ext uri="{BB962C8B-B14F-4D97-AF65-F5344CB8AC3E}">
        <p14:creationId xmlns:p14="http://schemas.microsoft.com/office/powerpoint/2010/main" val="19458962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9C20-A2AA-4BBB-B946-E56AFECF550B}"/>
              </a:ext>
            </a:extLst>
          </p:cNvPr>
          <p:cNvSpPr>
            <a:spLocks noGrp="1"/>
          </p:cNvSpPr>
          <p:nvPr>
            <p:ph type="title"/>
          </p:nvPr>
        </p:nvSpPr>
        <p:spPr/>
        <p:txBody>
          <a:bodyPr/>
          <a:lstStyle/>
          <a:p>
            <a:r>
              <a:rPr lang="en-US" dirty="0"/>
              <a:t>Lab Hoods or BSCs – Work Practices and Tips</a:t>
            </a:r>
          </a:p>
        </p:txBody>
      </p:sp>
      <p:sp>
        <p:nvSpPr>
          <p:cNvPr id="3" name="Text Placeholder 2">
            <a:extLst>
              <a:ext uri="{FF2B5EF4-FFF2-40B4-BE49-F238E27FC236}">
                <a16:creationId xmlns:a16="http://schemas.microsoft.com/office/drawing/2014/main" id="{5C9CF63E-9DD0-4D10-A7DA-256C801488BC}"/>
              </a:ext>
            </a:extLst>
          </p:cNvPr>
          <p:cNvSpPr>
            <a:spLocks noGrp="1"/>
          </p:cNvSpPr>
          <p:nvPr>
            <p:ph type="body" idx="1"/>
          </p:nvPr>
        </p:nvSpPr>
        <p:spPr>
          <a:xfrm>
            <a:off x="817034" y="990601"/>
            <a:ext cx="5077262" cy="4648199"/>
          </a:xfrm>
          <a:prstGeom prst="rect">
            <a:avLst/>
          </a:prstGeom>
        </p:spPr>
        <p:txBody>
          <a:bodyPr/>
          <a:lstStyle/>
          <a:p>
            <a:pPr marR="0" lvl="0" rtl="0"/>
            <a:r>
              <a:rPr lang="en-US" b="1" i="0" u="none" strike="noStrike" baseline="0" dirty="0">
                <a:latin typeface="Arial" panose="020B0604020202020204" pitchFamily="34" charset="0"/>
              </a:rPr>
              <a:t>Seated at BSC</a:t>
            </a:r>
          </a:p>
          <a:p>
            <a:pPr marR="0" lvl="1" rtl="0">
              <a:spcBef>
                <a:spcPts val="0"/>
              </a:spcBef>
            </a:pPr>
            <a:r>
              <a:rPr lang="en-US" b="0" i="0" u="none" strike="noStrike" baseline="0" dirty="0">
                <a:latin typeface="Arial" panose="020B0604020202020204" pitchFamily="34" charset="0"/>
              </a:rPr>
              <a:t>Fully adjustable chair or stool </a:t>
            </a:r>
          </a:p>
          <a:p>
            <a:pPr marR="0" lvl="1" rtl="0">
              <a:spcBef>
                <a:spcPts val="0"/>
              </a:spcBef>
            </a:pPr>
            <a:r>
              <a:rPr lang="en-US" b="0" i="0" u="none" strike="noStrike" baseline="0" dirty="0">
                <a:latin typeface="Arial" panose="020B0604020202020204" pitchFamily="34" charset="0"/>
              </a:rPr>
              <a:t>Provides adequate back support, adjustable seat angle, and height adjustability</a:t>
            </a:r>
          </a:p>
          <a:p>
            <a:pPr marR="0" lvl="1" rtl="0">
              <a:spcBef>
                <a:spcPts val="0"/>
              </a:spcBef>
            </a:pPr>
            <a:r>
              <a:rPr lang="en-US" b="0" i="0" u="none" strike="noStrike" baseline="0" dirty="0">
                <a:latin typeface="Arial" panose="020B0604020202020204" pitchFamily="34" charset="0"/>
              </a:rPr>
              <a:t>Adequate leg and thigh clearance under cabinets</a:t>
            </a:r>
          </a:p>
          <a:p>
            <a:pPr marR="0" lvl="1" rtl="0">
              <a:spcBef>
                <a:spcPts val="0"/>
              </a:spcBef>
            </a:pPr>
            <a:r>
              <a:rPr lang="en-US" b="0" i="0" u="none" strike="noStrike" baseline="0" dirty="0">
                <a:latin typeface="Arial" panose="020B0604020202020204" pitchFamily="34" charset="0"/>
              </a:rPr>
              <a:t>Raise cabinet couple of inches if necessary and possible</a:t>
            </a:r>
          </a:p>
          <a:p>
            <a:pPr marR="0" lvl="1" rtl="0">
              <a:spcBef>
                <a:spcPts val="0"/>
              </a:spcBef>
            </a:pPr>
            <a:r>
              <a:rPr lang="en-US" b="0" i="0" u="none" strike="noStrike" baseline="0" dirty="0">
                <a:latin typeface="Arial" panose="020B0604020202020204" pitchFamily="34" charset="0"/>
              </a:rPr>
              <a:t>Use footrest to provide stability in leaning forward from hips </a:t>
            </a:r>
          </a:p>
          <a:p>
            <a:pPr marR="0" lvl="0" rtl="0"/>
            <a:r>
              <a:rPr lang="en-US" b="1" i="0" u="none" strike="noStrike" baseline="0" dirty="0">
                <a:latin typeface="Arial" panose="020B0604020202020204" pitchFamily="34" charset="0"/>
              </a:rPr>
              <a:t>Chair/stool options</a:t>
            </a:r>
          </a:p>
          <a:p>
            <a:pPr marR="0" lvl="1" rtl="0"/>
            <a:r>
              <a:rPr lang="en-US" b="0" i="0" u="none" strike="noStrike" baseline="0" dirty="0">
                <a:latin typeface="Arial" panose="020B0604020202020204" pitchFamily="34" charset="0"/>
              </a:rPr>
              <a:t>Sit-stand stools (Salli or Bambach)</a:t>
            </a:r>
            <a:endParaRPr lang="en-US" dirty="0"/>
          </a:p>
        </p:txBody>
      </p:sp>
      <p:pic>
        <p:nvPicPr>
          <p:cNvPr id="4" name="Picture 5" descr="Biosafety cabinet">
            <a:extLst>
              <a:ext uri="{FF2B5EF4-FFF2-40B4-BE49-F238E27FC236}">
                <a16:creationId xmlns:a16="http://schemas.microsoft.com/office/drawing/2014/main" id="{ACF2DB9A-0A97-47E1-BE64-3C38227EFE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235158"/>
            <a:ext cx="3352800" cy="484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stool&#10;&#10;">
            <a:extLst>
              <a:ext uri="{FF2B5EF4-FFF2-40B4-BE49-F238E27FC236}">
                <a16:creationId xmlns:a16="http://schemas.microsoft.com/office/drawing/2014/main" id="{7602D7B7-1C18-4CDB-9CEE-0053515EC48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058400" y="3200400"/>
            <a:ext cx="1775866" cy="2264229"/>
          </a:xfrm>
          <a:prstGeom prst="rect">
            <a:avLst/>
          </a:prstGeom>
        </p:spPr>
      </p:pic>
    </p:spTree>
    <p:custDataLst>
      <p:tags r:id="rId1"/>
    </p:custDataLst>
    <p:extLst>
      <p:ext uri="{BB962C8B-B14F-4D97-AF65-F5344CB8AC3E}">
        <p14:creationId xmlns:p14="http://schemas.microsoft.com/office/powerpoint/2010/main" val="2171439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66809-6DA6-47F4-A581-CC710B39B657}"/>
              </a:ext>
            </a:extLst>
          </p:cNvPr>
          <p:cNvSpPr>
            <a:spLocks noGrp="1"/>
          </p:cNvSpPr>
          <p:nvPr>
            <p:ph type="title"/>
          </p:nvPr>
        </p:nvSpPr>
        <p:spPr>
          <a:xfrm>
            <a:off x="812800" y="100584"/>
            <a:ext cx="11303000" cy="503236"/>
          </a:xfrm>
        </p:spPr>
        <p:txBody>
          <a:bodyPr/>
          <a:lstStyle/>
          <a:p>
            <a:r>
              <a:rPr lang="en-US" dirty="0"/>
              <a:t>Newer BSCs</a:t>
            </a:r>
          </a:p>
        </p:txBody>
      </p:sp>
      <p:pic>
        <p:nvPicPr>
          <p:cNvPr id="10" name="Picture Placeholder 9" descr="Biosafety cabinet">
            <a:extLst>
              <a:ext uri="{FF2B5EF4-FFF2-40B4-BE49-F238E27FC236}">
                <a16:creationId xmlns:a16="http://schemas.microsoft.com/office/drawing/2014/main" id="{5C5BF059-140B-44D7-BB1D-95A583204056}"/>
              </a:ext>
            </a:extLst>
          </p:cNvPr>
          <p:cNvPicPr>
            <a:picLocks noGrp="1" noChangeAspect="1"/>
          </p:cNvPicPr>
          <p:nvPr>
            <p:ph type="pic" sz="quarter" idx="10"/>
          </p:nvPr>
        </p:nvPicPr>
        <p:blipFill rotWithShape="1">
          <a:blip r:embed="rId4"/>
          <a:srcRect l="17105" t="9868" r="15789" b="9868"/>
          <a:stretch/>
        </p:blipFill>
        <p:spPr>
          <a:xfrm>
            <a:off x="7543800" y="1104900"/>
            <a:ext cx="4419600" cy="5286188"/>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4537488A-8EF0-4C85-9CB7-7DD970AB617F}"/>
              </a:ext>
            </a:extLst>
          </p:cNvPr>
          <p:cNvSpPr>
            <a:spLocks noGrp="1"/>
          </p:cNvSpPr>
          <p:nvPr>
            <p:ph type="body" idx="1"/>
          </p:nvPr>
        </p:nvSpPr>
        <p:spPr>
          <a:xfrm>
            <a:off x="817033" y="990601"/>
            <a:ext cx="5278967" cy="4648199"/>
          </a:xfrm>
        </p:spPr>
        <p:txBody>
          <a:bodyPr/>
          <a:lstStyle/>
          <a:p>
            <a:pPr lvl="0"/>
            <a:r>
              <a:rPr lang="en-US" dirty="0"/>
              <a:t>Height adjustable tables with downdraft or backdraft </a:t>
            </a:r>
          </a:p>
          <a:p>
            <a:pPr lvl="1"/>
            <a:r>
              <a:rPr lang="en-US" dirty="0"/>
              <a:t>Eliminate bent, forward posture of traditional BSCs</a:t>
            </a:r>
          </a:p>
          <a:p>
            <a:pPr lvl="0"/>
            <a:r>
              <a:rPr lang="en-US" dirty="0"/>
              <a:t>Other improvements</a:t>
            </a:r>
          </a:p>
          <a:p>
            <a:pPr lvl="1"/>
            <a:r>
              <a:rPr lang="en-US" dirty="0"/>
              <a:t>Perforated front grill reduced by 1-2 inches allows work platform to be closer to worker</a:t>
            </a:r>
          </a:p>
          <a:p>
            <a:pPr lvl="1"/>
            <a:r>
              <a:rPr lang="en-US" dirty="0"/>
              <a:t>Non-glare glass on sash window</a:t>
            </a:r>
          </a:p>
          <a:p>
            <a:pPr lvl="1"/>
            <a:r>
              <a:rPr lang="en-US" dirty="0"/>
              <a:t>Adjustable plexiglass barriers</a:t>
            </a:r>
          </a:p>
          <a:p>
            <a:pPr lvl="1"/>
            <a:r>
              <a:rPr lang="en-US" dirty="0"/>
              <a:t>Platform with wells for placement of tall containers to reduce reaching</a:t>
            </a:r>
          </a:p>
        </p:txBody>
      </p:sp>
    </p:spTree>
    <p:custDataLst>
      <p:tags r:id="rId1"/>
    </p:custDataLst>
    <p:extLst>
      <p:ext uri="{BB962C8B-B14F-4D97-AF65-F5344CB8AC3E}">
        <p14:creationId xmlns:p14="http://schemas.microsoft.com/office/powerpoint/2010/main" val="26387941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0C69-36BD-4E28-A4AA-752DD655F7B1}"/>
              </a:ext>
            </a:extLst>
          </p:cNvPr>
          <p:cNvSpPr>
            <a:spLocks noGrp="1"/>
          </p:cNvSpPr>
          <p:nvPr>
            <p:ph type="title"/>
          </p:nvPr>
        </p:nvSpPr>
        <p:spPr>
          <a:xfrm>
            <a:off x="812800" y="100584"/>
            <a:ext cx="11303000" cy="503236"/>
          </a:xfrm>
        </p:spPr>
        <p:txBody>
          <a:bodyPr/>
          <a:lstStyle/>
          <a:p>
            <a:r>
              <a:rPr lang="en-US" dirty="0"/>
              <a:t>Test Tube Handling Tips</a:t>
            </a:r>
          </a:p>
        </p:txBody>
      </p:sp>
      <p:pic>
        <p:nvPicPr>
          <p:cNvPr id="10" name="Picture Placeholder 9" descr="A close up of a person wearing glasses looking at a test tube">
            <a:extLst>
              <a:ext uri="{FF2B5EF4-FFF2-40B4-BE49-F238E27FC236}">
                <a16:creationId xmlns:a16="http://schemas.microsoft.com/office/drawing/2014/main" id="{A38F6577-7142-488F-AB81-B998A87FF4C3}"/>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1222" r="21222"/>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042D5E50-9FAF-41E5-A3EA-6A312CAA0050}"/>
              </a:ext>
            </a:extLst>
          </p:cNvPr>
          <p:cNvSpPr>
            <a:spLocks noGrp="1"/>
          </p:cNvSpPr>
          <p:nvPr>
            <p:ph type="body" idx="1"/>
          </p:nvPr>
        </p:nvSpPr>
        <p:spPr>
          <a:xfrm>
            <a:off x="817033" y="990601"/>
            <a:ext cx="5278967" cy="4648199"/>
          </a:xfrm>
        </p:spPr>
        <p:txBody>
          <a:bodyPr/>
          <a:lstStyle/>
          <a:p>
            <a:pPr lvl="0"/>
            <a:r>
              <a:rPr lang="en-US" dirty="0"/>
              <a:t>Body posture</a:t>
            </a:r>
          </a:p>
          <a:p>
            <a:pPr lvl="1"/>
            <a:r>
              <a:rPr lang="en-US" dirty="0"/>
              <a:t>Adjust chair properly to provide adequate back support</a:t>
            </a:r>
          </a:p>
          <a:p>
            <a:pPr lvl="1"/>
            <a:r>
              <a:rPr lang="en-US" dirty="0"/>
              <a:t>Remove chair arms if interfere with ability to get close to work</a:t>
            </a:r>
          </a:p>
          <a:p>
            <a:pPr lvl="0"/>
            <a:r>
              <a:rPr lang="en-US" dirty="0"/>
              <a:t>Arrange tubes </a:t>
            </a:r>
          </a:p>
          <a:p>
            <a:pPr lvl="0"/>
            <a:r>
              <a:rPr lang="en-US" dirty="0"/>
              <a:t>Open/close test tubes</a:t>
            </a:r>
          </a:p>
          <a:p>
            <a:pPr lvl="1"/>
            <a:r>
              <a:rPr lang="en-US" dirty="0"/>
              <a:t>Use both hands to open and close </a:t>
            </a:r>
          </a:p>
          <a:p>
            <a:pPr lvl="1"/>
            <a:r>
              <a:rPr lang="en-US" dirty="0"/>
              <a:t>Rotate cap in one direction with one hand while rotating tube in opposite direction with other hand</a:t>
            </a:r>
          </a:p>
        </p:txBody>
      </p:sp>
    </p:spTree>
    <p:custDataLst>
      <p:tags r:id="rId1"/>
    </p:custDataLst>
    <p:extLst>
      <p:ext uri="{BB962C8B-B14F-4D97-AF65-F5344CB8AC3E}">
        <p14:creationId xmlns:p14="http://schemas.microsoft.com/office/powerpoint/2010/main" val="1405471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0C69-36BD-4E28-A4AA-752DD655F7B1}"/>
              </a:ext>
            </a:extLst>
          </p:cNvPr>
          <p:cNvSpPr>
            <a:spLocks noGrp="1"/>
          </p:cNvSpPr>
          <p:nvPr>
            <p:ph type="title"/>
          </p:nvPr>
        </p:nvSpPr>
        <p:spPr>
          <a:xfrm>
            <a:off x="812800" y="100584"/>
            <a:ext cx="11303000" cy="503236"/>
          </a:xfrm>
        </p:spPr>
        <p:txBody>
          <a:bodyPr/>
          <a:lstStyle/>
          <a:p>
            <a:r>
              <a:rPr lang="en-US" dirty="0"/>
              <a:t>Test Tube Handling Tips</a:t>
            </a:r>
          </a:p>
        </p:txBody>
      </p:sp>
      <p:pic>
        <p:nvPicPr>
          <p:cNvPr id="13" name="Picture 9" descr="Gilson's Jimmy Microtube Opener">
            <a:hlinkClick r:id="rId4"/>
            <a:extLst>
              <a:ext uri="{FF2B5EF4-FFF2-40B4-BE49-F238E27FC236}">
                <a16:creationId xmlns:a16="http://schemas.microsoft.com/office/drawing/2014/main" id="{407AFD8E-6DB8-42FD-8E69-417C870BDEDB}"/>
              </a:ext>
            </a:extLst>
          </p:cNvPr>
          <p:cNvPicPr>
            <a:picLocks noGrp="1" noChangeAspect="1" noChangeArrowheads="1"/>
          </p:cNvPicPr>
          <p:nvPr>
            <p:ph type="pic" sz="quarter" idx="10"/>
          </p:nvPr>
        </p:nvPicPr>
        <p:blipFill rotWithShape="1">
          <a:blip r:embed="rId5">
            <a:extLst>
              <a:ext uri="{28A0092B-C50C-407E-A947-70E740481C1C}">
                <a14:useLocalDpi xmlns:a14="http://schemas.microsoft.com/office/drawing/2010/main" val="0"/>
              </a:ext>
            </a:extLst>
          </a:blip>
          <a:srcRect t="19455" b="19455"/>
          <a:stretch/>
        </p:blipFill>
        <p:spPr bwMode="auto">
          <a:xfrm>
            <a:off x="6320118" y="990600"/>
            <a:ext cx="579120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Placeholder 13" descr="Powered capping/decapping equipment">
            <a:extLst>
              <a:ext uri="{FF2B5EF4-FFF2-40B4-BE49-F238E27FC236}">
                <a16:creationId xmlns:a16="http://schemas.microsoft.com/office/drawing/2014/main" id="{A357CFC8-C491-4C59-B22A-98A369EBB4D4}"/>
              </a:ext>
            </a:extLst>
          </p:cNvPr>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t="18971" b="18971"/>
          <a:stretch/>
        </p:blipFill>
        <p:spPr>
          <a:xfrm>
            <a:off x="6306671" y="3644153"/>
            <a:ext cx="5791200" cy="22860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042D5E50-9FAF-41E5-A3EA-6A312CAA0050}"/>
              </a:ext>
            </a:extLst>
          </p:cNvPr>
          <p:cNvSpPr>
            <a:spLocks noGrp="1"/>
          </p:cNvSpPr>
          <p:nvPr>
            <p:ph type="body" idx="1"/>
          </p:nvPr>
        </p:nvSpPr>
        <p:spPr>
          <a:xfrm>
            <a:off x="817033" y="990601"/>
            <a:ext cx="5278967" cy="4648199"/>
          </a:xfrm>
        </p:spPr>
        <p:txBody>
          <a:bodyPr/>
          <a:lstStyle/>
          <a:p>
            <a:pPr lvl="0"/>
            <a:r>
              <a:rPr lang="en-US" dirty="0"/>
              <a:t>Cap Removers</a:t>
            </a:r>
          </a:p>
          <a:p>
            <a:pPr lvl="1"/>
            <a:r>
              <a:rPr lang="en-US" dirty="0"/>
              <a:t>Use cap removers to minimize pinch grip and stress on fingers</a:t>
            </a:r>
          </a:p>
          <a:p>
            <a:pPr lvl="1"/>
            <a:r>
              <a:rPr lang="en-US" dirty="0"/>
              <a:t>Example is Gilson's Jimmy microtube opener</a:t>
            </a:r>
          </a:p>
          <a:p>
            <a:pPr lvl="1"/>
            <a:r>
              <a:rPr lang="en-US" dirty="0">
                <a:hlinkClick r:id="rId7">
                  <a:extLst>
                    <a:ext uri="{A12FA001-AC4F-418D-AE19-62706E023703}">
                      <ahyp:hlinkClr xmlns:ahyp="http://schemas.microsoft.com/office/drawing/2018/hyperlinkcolor" val="tx"/>
                    </a:ext>
                  </a:extLst>
                </a:hlinkClick>
              </a:rPr>
              <a:t>https://www.pipettesupplies.com/product/jimmy-microtube-opener-for-pipetman-pipettes-3-pack-gilson/</a:t>
            </a:r>
            <a:endParaRPr lang="en-US" dirty="0"/>
          </a:p>
          <a:p>
            <a:pPr lvl="0"/>
            <a:r>
              <a:rPr lang="en-US" dirty="0"/>
              <a:t>Automatic/powered capping/decapping equipment</a:t>
            </a:r>
          </a:p>
          <a:p>
            <a:pPr lvl="1"/>
            <a:r>
              <a:rPr lang="en-US" dirty="0"/>
              <a:t>If screwing many similar microtubes, automatic/powered capping and de-capping equipment  may be appropriate</a:t>
            </a:r>
          </a:p>
        </p:txBody>
      </p:sp>
    </p:spTree>
    <p:custDataLst>
      <p:tags r:id="rId1"/>
    </p:custDataLst>
    <p:extLst>
      <p:ext uri="{BB962C8B-B14F-4D97-AF65-F5344CB8AC3E}">
        <p14:creationId xmlns:p14="http://schemas.microsoft.com/office/powerpoint/2010/main" val="32996810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B9429-AE58-4ACD-BE5F-2410D2F867D4}"/>
              </a:ext>
            </a:extLst>
          </p:cNvPr>
          <p:cNvSpPr>
            <a:spLocks noGrp="1"/>
          </p:cNvSpPr>
          <p:nvPr>
            <p:ph type="title"/>
          </p:nvPr>
        </p:nvSpPr>
        <p:spPr/>
        <p:txBody>
          <a:bodyPr/>
          <a:lstStyle/>
          <a:p>
            <a:r>
              <a:rPr lang="en-US" dirty="0"/>
              <a:t>Micro-manipulation &amp; Fine Motor Skills</a:t>
            </a:r>
          </a:p>
        </p:txBody>
      </p:sp>
      <p:sp>
        <p:nvSpPr>
          <p:cNvPr id="3" name="Text Placeholder 2">
            <a:extLst>
              <a:ext uri="{FF2B5EF4-FFF2-40B4-BE49-F238E27FC236}">
                <a16:creationId xmlns:a16="http://schemas.microsoft.com/office/drawing/2014/main" id="{25B8C3E9-7DE7-4CCC-9D71-DB9047766FCF}"/>
              </a:ext>
            </a:extLst>
          </p:cNvPr>
          <p:cNvSpPr>
            <a:spLocks noGrp="1"/>
          </p:cNvSpPr>
          <p:nvPr>
            <p:ph type="body" idx="1"/>
          </p:nvPr>
        </p:nvSpPr>
        <p:spPr>
          <a:prstGeom prst="rect">
            <a:avLst/>
          </a:prstGeom>
        </p:spPr>
        <p:txBody>
          <a:bodyPr/>
          <a:lstStyle/>
          <a:p>
            <a:pPr marR="0" lvl="0" rtl="0"/>
            <a:r>
              <a:rPr lang="en-US" b="1" i="0" u="none" strike="noStrike" baseline="0" dirty="0">
                <a:latin typeface="Arial" panose="020B0604020202020204" pitchFamily="34" charset="0"/>
              </a:rPr>
              <a:t>Considerations</a:t>
            </a:r>
          </a:p>
          <a:p>
            <a:pPr marR="0" lvl="1" rtl="0"/>
            <a:r>
              <a:rPr lang="en-US" b="0" i="0" u="none" strike="noStrike" baseline="0" dirty="0">
                <a:latin typeface="Arial" panose="020B0604020202020204" pitchFamily="34" charset="0"/>
              </a:rPr>
              <a:t>Use plastic vials with fewer threads to reduce twisting motions during capping and uncapping lids</a:t>
            </a:r>
          </a:p>
          <a:p>
            <a:pPr lvl="1"/>
            <a:r>
              <a:rPr lang="en-US" b="0" i="0" u="none" strike="noStrike" baseline="0" dirty="0">
                <a:latin typeface="Arial" panose="020B0604020202020204" pitchFamily="34" charset="0"/>
              </a:rPr>
              <a:t>Tilt storage bins toward you to reduce wrist flexion while reaching for supplies</a:t>
            </a:r>
          </a:p>
          <a:p>
            <a:pPr lvl="1"/>
            <a:r>
              <a:rPr lang="en-US" dirty="0">
                <a:latin typeface="Arial" panose="020B0604020202020204" pitchFamily="34" charset="0"/>
              </a:rPr>
              <a:t>For forceps manipulation, use small pieces of foam, like type used on pencils and pens </a:t>
            </a:r>
          </a:p>
          <a:p>
            <a:pPr lvl="1"/>
            <a:r>
              <a:rPr lang="en-US" dirty="0">
                <a:latin typeface="Arial" panose="020B0604020202020204" pitchFamily="34" charset="0"/>
              </a:rPr>
              <a:t>Practice using forceps between index and middle fingers instead of using thumb and index finger</a:t>
            </a:r>
          </a:p>
          <a:p>
            <a:pPr marR="0" lvl="1" rtl="0"/>
            <a:endParaRPr lang="en-US" b="0" i="0" u="none" strike="noStrike" baseline="0" dirty="0">
              <a:latin typeface="Arial" panose="020B0604020202020204" pitchFamily="34" charset="0"/>
            </a:endParaRPr>
          </a:p>
        </p:txBody>
      </p:sp>
      <p:pic>
        <p:nvPicPr>
          <p:cNvPr id="4" name="Picture 2" descr="Rack for test tubes">
            <a:extLst>
              <a:ext uri="{FF2B5EF4-FFF2-40B4-BE49-F238E27FC236}">
                <a16:creationId xmlns:a16="http://schemas.microsoft.com/office/drawing/2014/main" id="{02453FF5-013D-4560-93EC-A01337313F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322545" y="1122678"/>
            <a:ext cx="3009949" cy="23063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Rack for test tubes">
            <a:extLst>
              <a:ext uri="{FF2B5EF4-FFF2-40B4-BE49-F238E27FC236}">
                <a16:creationId xmlns:a16="http://schemas.microsoft.com/office/drawing/2014/main" id="{C519BBBB-3C5A-447F-9CE1-3CEDA3C621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6364" y="3737752"/>
            <a:ext cx="3075095" cy="2306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Forceps technique">
            <a:extLst>
              <a:ext uri="{FF2B5EF4-FFF2-40B4-BE49-F238E27FC236}">
                <a16:creationId xmlns:a16="http://schemas.microsoft.com/office/drawing/2014/main" id="{2ED084D7-3036-48CA-B210-4981526C3F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09483" y="1095784"/>
            <a:ext cx="2362200" cy="4182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8522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3116-E45F-4D9E-8DC6-FA6D9758FA99}"/>
              </a:ext>
            </a:extLst>
          </p:cNvPr>
          <p:cNvSpPr>
            <a:spLocks noGrp="1"/>
          </p:cNvSpPr>
          <p:nvPr>
            <p:ph type="title"/>
          </p:nvPr>
        </p:nvSpPr>
        <p:spPr>
          <a:xfrm>
            <a:off x="812800" y="100584"/>
            <a:ext cx="11303000" cy="503236"/>
          </a:xfrm>
        </p:spPr>
        <p:txBody>
          <a:bodyPr/>
          <a:lstStyle/>
          <a:p>
            <a:r>
              <a:rPr lang="en-US" dirty="0"/>
              <a:t>Objectives</a:t>
            </a:r>
          </a:p>
        </p:txBody>
      </p:sp>
      <p:pic>
        <p:nvPicPr>
          <p:cNvPr id="9" name="Picture Placeholder 8" descr="People on a treadmill.">
            <a:extLst>
              <a:ext uri="{FF2B5EF4-FFF2-40B4-BE49-F238E27FC236}">
                <a16:creationId xmlns:a16="http://schemas.microsoft.com/office/drawing/2014/main" id="{C04A7BA6-0ACC-40B4-B1C6-5B9BA1090805}"/>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1931" r="11931"/>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EBB79503-4D7B-41EB-9D57-666BB1532007}"/>
              </a:ext>
            </a:extLst>
          </p:cNvPr>
          <p:cNvSpPr>
            <a:spLocks noGrp="1"/>
          </p:cNvSpPr>
          <p:nvPr>
            <p:ph type="body" idx="1"/>
          </p:nvPr>
        </p:nvSpPr>
        <p:spPr/>
        <p:txBody>
          <a:bodyPr/>
          <a:lstStyle/>
          <a:p>
            <a:pPr lvl="0"/>
            <a:r>
              <a:rPr lang="en-US" dirty="0"/>
              <a:t>Personal performance and comfort</a:t>
            </a:r>
          </a:p>
          <a:p>
            <a:pPr lvl="1"/>
            <a:r>
              <a:rPr lang="en-US" dirty="0"/>
              <a:t>Warmup and stretching</a:t>
            </a:r>
          </a:p>
          <a:p>
            <a:pPr lvl="1"/>
            <a:r>
              <a:rPr lang="en-US" dirty="0"/>
              <a:t>Physical fitness</a:t>
            </a:r>
          </a:p>
          <a:p>
            <a:pPr lvl="1"/>
            <a:r>
              <a:rPr lang="en-US" dirty="0"/>
              <a:t>Health and wellness</a:t>
            </a:r>
          </a:p>
          <a:p>
            <a:pPr lvl="0"/>
            <a:r>
              <a:rPr lang="en-US" dirty="0"/>
              <a:t>Apply this assessment process to other work or even home environments	</a:t>
            </a:r>
          </a:p>
        </p:txBody>
      </p:sp>
    </p:spTree>
    <p:custDataLst>
      <p:tags r:id="rId1"/>
    </p:custDataLst>
    <p:extLst>
      <p:ext uri="{BB962C8B-B14F-4D97-AF65-F5344CB8AC3E}">
        <p14:creationId xmlns:p14="http://schemas.microsoft.com/office/powerpoint/2010/main" val="3840459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SPRING_QUIZ_SHAPE1">
            <a:extLst>
              <a:ext uri="{FF2B5EF4-FFF2-40B4-BE49-F238E27FC236}">
                <a16:creationId xmlns:a16="http://schemas.microsoft.com/office/drawing/2014/main" id="{2658CC99-15C9-458E-A47A-C71AD2F7B50D}"/>
              </a:ext>
            </a:extLst>
          </p:cNvPr>
          <p:cNvPicPr>
            <a:picLocks/>
          </p:cNvPicPr>
          <p:nvPr/>
        </p:nvPicPr>
        <p:blipFill rotWithShape="1">
          <a:blip r:embed="rId4"/>
          <a:srcRect l="6753" t="1209" r="2572" b="38286"/>
          <a:stretch/>
        </p:blipFill>
        <p:spPr>
          <a:xfrm>
            <a:off x="457200" y="381000"/>
            <a:ext cx="11353800" cy="4263004"/>
          </a:xfrm>
          <a:prstGeom prst="rect">
            <a:avLst/>
          </a:prstGeom>
          <a:effectLst/>
        </p:spPr>
      </p:pic>
    </p:spTree>
    <p:custDataLst>
      <p:tags r:id="rId1"/>
    </p:custDataLst>
    <p:extLst>
      <p:ext uri="{BB962C8B-B14F-4D97-AF65-F5344CB8AC3E}">
        <p14:creationId xmlns:p14="http://schemas.microsoft.com/office/powerpoint/2010/main" val="430233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E7116-8FAE-483E-8ED8-EC760B458BE9}"/>
              </a:ext>
            </a:extLst>
          </p:cNvPr>
          <p:cNvSpPr>
            <a:spLocks noGrp="1"/>
          </p:cNvSpPr>
          <p:nvPr>
            <p:ph type="title"/>
          </p:nvPr>
        </p:nvSpPr>
        <p:spPr>
          <a:xfrm>
            <a:off x="812800" y="100584"/>
            <a:ext cx="11303000" cy="503236"/>
          </a:xfrm>
        </p:spPr>
        <p:txBody>
          <a:bodyPr/>
          <a:lstStyle/>
          <a:p>
            <a:r>
              <a:rPr lang="en-US" dirty="0"/>
              <a:t>Material and Equipment Handling</a:t>
            </a:r>
          </a:p>
        </p:txBody>
      </p:sp>
      <p:pic>
        <p:nvPicPr>
          <p:cNvPr id="13" name="Picture Placeholder 12" descr="Overhead lift">
            <a:extLst>
              <a:ext uri="{FF2B5EF4-FFF2-40B4-BE49-F238E27FC236}">
                <a16:creationId xmlns:a16="http://schemas.microsoft.com/office/drawing/2014/main" id="{93A76FBD-C8CF-40D2-ACCD-4A599584FE2B}"/>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0997" b="20997"/>
          <a:stretch/>
        </p:blipFill>
        <p:spPr>
          <a:xfrm>
            <a:off x="6248400" y="990600"/>
            <a:ext cx="5791200" cy="2286000"/>
          </a:xfrm>
          <a:prstGeom prst="rect">
            <a:avLst/>
          </a:prstGeom>
          <a:ln>
            <a:noFill/>
          </a:ln>
          <a:effectLst>
            <a:outerShdw blurRad="292100" dist="139700" dir="2700000" algn="tl" rotWithShape="0">
              <a:srgbClr val="333333">
                <a:alpha val="65000"/>
              </a:srgbClr>
            </a:outerShdw>
          </a:effectLst>
        </p:spPr>
      </p:pic>
      <p:pic>
        <p:nvPicPr>
          <p:cNvPr id="14" name="Picture Placeholder 13" descr="Overhead lift">
            <a:extLst>
              <a:ext uri="{FF2B5EF4-FFF2-40B4-BE49-F238E27FC236}">
                <a16:creationId xmlns:a16="http://schemas.microsoft.com/office/drawing/2014/main" id="{60E06A59-C489-40B4-93E3-146805A7BC4E}"/>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t="12472" b="12472"/>
          <a:stretch/>
        </p:blipFill>
        <p:spPr>
          <a:xfrm>
            <a:off x="6248400" y="3352800"/>
            <a:ext cx="5791200" cy="22860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43D90654-ED5F-409B-AE50-FB2E0BC6A663}"/>
              </a:ext>
            </a:extLst>
          </p:cNvPr>
          <p:cNvSpPr>
            <a:spLocks noGrp="1"/>
          </p:cNvSpPr>
          <p:nvPr>
            <p:ph type="body" idx="1"/>
          </p:nvPr>
        </p:nvSpPr>
        <p:spPr>
          <a:xfrm>
            <a:off x="817033" y="990601"/>
            <a:ext cx="5278967" cy="4648199"/>
          </a:xfrm>
        </p:spPr>
        <p:txBody>
          <a:bodyPr/>
          <a:lstStyle/>
          <a:p>
            <a:pPr lvl="0"/>
            <a:r>
              <a:rPr lang="en-US" dirty="0"/>
              <a:t>What is very first guideline for safe material handling?</a:t>
            </a:r>
          </a:p>
          <a:p>
            <a:pPr lvl="0"/>
            <a:r>
              <a:rPr lang="en-US" dirty="0"/>
              <a:t>What is the safest lift you can do? </a:t>
            </a:r>
          </a:p>
          <a:p>
            <a:pPr lvl="1"/>
            <a:r>
              <a:rPr lang="en-US" dirty="0"/>
              <a:t>It’s the one you don’t do! </a:t>
            </a:r>
          </a:p>
          <a:p>
            <a:pPr lvl="1"/>
            <a:r>
              <a:rPr lang="en-US" dirty="0"/>
              <a:t>As appropriate, make sure you use equipment available to assist with or accomplish lift	</a:t>
            </a:r>
          </a:p>
        </p:txBody>
      </p:sp>
    </p:spTree>
    <p:custDataLst>
      <p:tags r:id="rId1"/>
    </p:custDataLst>
    <p:extLst>
      <p:ext uri="{BB962C8B-B14F-4D97-AF65-F5344CB8AC3E}">
        <p14:creationId xmlns:p14="http://schemas.microsoft.com/office/powerpoint/2010/main" val="2455068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8BBB-9E14-441B-BADC-FEA4175A42F2}"/>
              </a:ext>
            </a:extLst>
          </p:cNvPr>
          <p:cNvSpPr>
            <a:spLocks noGrp="1"/>
          </p:cNvSpPr>
          <p:nvPr>
            <p:ph type="title"/>
          </p:nvPr>
        </p:nvSpPr>
        <p:spPr>
          <a:xfrm>
            <a:off x="812800" y="100584"/>
            <a:ext cx="11303000" cy="503236"/>
          </a:xfrm>
        </p:spPr>
        <p:txBody>
          <a:bodyPr/>
          <a:lstStyle/>
          <a:p>
            <a:r>
              <a:rPr lang="en-US" dirty="0"/>
              <a:t>Material and Equipment Handling</a:t>
            </a:r>
          </a:p>
        </p:txBody>
      </p:sp>
      <p:sp>
        <p:nvSpPr>
          <p:cNvPr id="3" name="Text Placeholder 2">
            <a:extLst>
              <a:ext uri="{FF2B5EF4-FFF2-40B4-BE49-F238E27FC236}">
                <a16:creationId xmlns:a16="http://schemas.microsoft.com/office/drawing/2014/main" id="{104EB8C4-A0E8-4C57-82AD-AD34C94A32B9}"/>
              </a:ext>
            </a:extLst>
          </p:cNvPr>
          <p:cNvSpPr>
            <a:spLocks noGrp="1"/>
          </p:cNvSpPr>
          <p:nvPr>
            <p:ph type="body" idx="1"/>
          </p:nvPr>
        </p:nvSpPr>
        <p:spPr>
          <a:xfrm>
            <a:off x="817033" y="990601"/>
            <a:ext cx="5278967" cy="4648199"/>
          </a:xfrm>
        </p:spPr>
        <p:txBody>
          <a:bodyPr/>
          <a:lstStyle/>
          <a:p>
            <a:pPr lvl="0"/>
            <a:r>
              <a:rPr lang="en-US" dirty="0"/>
              <a:t>Lift cart </a:t>
            </a:r>
          </a:p>
          <a:p>
            <a:pPr lvl="1"/>
            <a:r>
              <a:rPr lang="en-US" dirty="0"/>
              <a:t>Pneumatic lift for heavy objects to move around the lab</a:t>
            </a:r>
          </a:p>
        </p:txBody>
      </p:sp>
      <p:pic>
        <p:nvPicPr>
          <p:cNvPr id="7" name="Picture Placeholder 6" descr="A picture containing floor, indoor&#10;&#10;Description automatically generated">
            <a:extLst>
              <a:ext uri="{FF2B5EF4-FFF2-40B4-BE49-F238E27FC236}">
                <a16:creationId xmlns:a16="http://schemas.microsoft.com/office/drawing/2014/main" id="{A3CD502A-D885-4D23-A011-7059F20644A5}"/>
              </a:ext>
            </a:extLst>
          </p:cNvPr>
          <p:cNvPicPr>
            <a:picLocks noGrp="1" noChangeAspect="1"/>
          </p:cNvPicPr>
          <p:nvPr>
            <p:ph type="pic" sz="quarter" idx="10"/>
          </p:nvPr>
        </p:nvPicPr>
        <p:blipFill rotWithShape="1">
          <a:blip r:embed="rId4"/>
          <a:srcRect l="-1074" t="7377" r="-1074" b="25410"/>
          <a:stretch/>
        </p:blipFill>
        <p:spPr>
          <a:xfrm>
            <a:off x="6324600" y="1143000"/>
            <a:ext cx="5755341" cy="491602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049135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8BBB-9E14-441B-BADC-FEA4175A42F2}"/>
              </a:ext>
            </a:extLst>
          </p:cNvPr>
          <p:cNvSpPr>
            <a:spLocks noGrp="1"/>
          </p:cNvSpPr>
          <p:nvPr>
            <p:ph type="title"/>
          </p:nvPr>
        </p:nvSpPr>
        <p:spPr>
          <a:xfrm>
            <a:off x="812800" y="100584"/>
            <a:ext cx="11303000" cy="503236"/>
          </a:xfrm>
        </p:spPr>
        <p:txBody>
          <a:bodyPr/>
          <a:lstStyle/>
          <a:p>
            <a:r>
              <a:rPr lang="en-US" dirty="0"/>
              <a:t>Material and Equipment Handling</a:t>
            </a:r>
          </a:p>
        </p:txBody>
      </p:sp>
      <p:pic>
        <p:nvPicPr>
          <p:cNvPr id="10" name="Picture Placeholder 9" descr="Overhead lift system">
            <a:extLst>
              <a:ext uri="{FF2B5EF4-FFF2-40B4-BE49-F238E27FC236}">
                <a16:creationId xmlns:a16="http://schemas.microsoft.com/office/drawing/2014/main" id="{20A8B2A2-18A5-49F0-9DCF-678B3B3836E3}"/>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418" r="1418"/>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104EB8C4-A0E8-4C57-82AD-AD34C94A32B9}"/>
              </a:ext>
            </a:extLst>
          </p:cNvPr>
          <p:cNvSpPr>
            <a:spLocks noGrp="1"/>
          </p:cNvSpPr>
          <p:nvPr>
            <p:ph type="body" idx="1"/>
          </p:nvPr>
        </p:nvSpPr>
        <p:spPr>
          <a:xfrm>
            <a:off x="817033" y="990601"/>
            <a:ext cx="5278967" cy="4648199"/>
          </a:xfrm>
        </p:spPr>
        <p:txBody>
          <a:bodyPr/>
          <a:lstStyle/>
          <a:p>
            <a:pPr lvl="0"/>
            <a:r>
              <a:rPr lang="en-US" dirty="0"/>
              <a:t>Assistive devices that may be appropriate</a:t>
            </a:r>
          </a:p>
          <a:p>
            <a:pPr lvl="1"/>
            <a:r>
              <a:rPr lang="en-US" dirty="0"/>
              <a:t>Better to have a device do the lift than the human</a:t>
            </a:r>
          </a:p>
        </p:txBody>
      </p:sp>
    </p:spTree>
    <p:custDataLst>
      <p:tags r:id="rId1"/>
    </p:custDataLst>
    <p:extLst>
      <p:ext uri="{BB962C8B-B14F-4D97-AF65-F5344CB8AC3E}">
        <p14:creationId xmlns:p14="http://schemas.microsoft.com/office/powerpoint/2010/main" val="654906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8BBB-9E14-441B-BADC-FEA4175A42F2}"/>
              </a:ext>
            </a:extLst>
          </p:cNvPr>
          <p:cNvSpPr>
            <a:spLocks noGrp="1"/>
          </p:cNvSpPr>
          <p:nvPr>
            <p:ph type="title"/>
          </p:nvPr>
        </p:nvSpPr>
        <p:spPr>
          <a:xfrm>
            <a:off x="812800" y="100584"/>
            <a:ext cx="11303000" cy="503236"/>
          </a:xfrm>
        </p:spPr>
        <p:txBody>
          <a:bodyPr/>
          <a:lstStyle/>
          <a:p>
            <a:r>
              <a:rPr lang="en-US" dirty="0"/>
              <a:t>Material and Equipment Handling – Tools</a:t>
            </a:r>
          </a:p>
        </p:txBody>
      </p:sp>
      <p:sp>
        <p:nvSpPr>
          <p:cNvPr id="3" name="Text Placeholder 2">
            <a:extLst>
              <a:ext uri="{FF2B5EF4-FFF2-40B4-BE49-F238E27FC236}">
                <a16:creationId xmlns:a16="http://schemas.microsoft.com/office/drawing/2014/main" id="{104EB8C4-A0E8-4C57-82AD-AD34C94A32B9}"/>
              </a:ext>
            </a:extLst>
          </p:cNvPr>
          <p:cNvSpPr>
            <a:spLocks noGrp="1"/>
          </p:cNvSpPr>
          <p:nvPr>
            <p:ph type="body" idx="1"/>
          </p:nvPr>
        </p:nvSpPr>
        <p:spPr>
          <a:xfrm>
            <a:off x="817033" y="990601"/>
            <a:ext cx="5278967" cy="4648199"/>
          </a:xfrm>
        </p:spPr>
        <p:txBody>
          <a:bodyPr/>
          <a:lstStyle/>
          <a:p>
            <a:pPr lvl="0"/>
            <a:r>
              <a:rPr lang="en-US" dirty="0"/>
              <a:t>Correct tool for the job</a:t>
            </a:r>
          </a:p>
          <a:p>
            <a:pPr lvl="1"/>
            <a:r>
              <a:rPr lang="en-US" dirty="0"/>
              <a:t>Compressed gas cylinder wrench</a:t>
            </a:r>
          </a:p>
        </p:txBody>
      </p:sp>
      <p:pic>
        <p:nvPicPr>
          <p:cNvPr id="7" name="Picture Placeholder 6" descr="A picture containing wall, indoor, person&#10;&#10;Description automatically generated">
            <a:extLst>
              <a:ext uri="{FF2B5EF4-FFF2-40B4-BE49-F238E27FC236}">
                <a16:creationId xmlns:a16="http://schemas.microsoft.com/office/drawing/2014/main" id="{D5E4B454-B5B8-488C-BDD2-F000F8FCF80D}"/>
              </a:ext>
            </a:extLst>
          </p:cNvPr>
          <p:cNvPicPr>
            <a:picLocks noGrp="1" noChangeAspect="1"/>
          </p:cNvPicPr>
          <p:nvPr>
            <p:ph type="pic" sz="quarter" idx="10"/>
          </p:nvPr>
        </p:nvPicPr>
        <p:blipFill rotWithShape="1">
          <a:blip r:embed="rId4"/>
          <a:srcRect t="9868" b="9868"/>
          <a:stretch>
            <a:fillRect/>
          </a:stretch>
        </p:blipFill>
        <p:spPr/>
      </p:pic>
    </p:spTree>
    <p:custDataLst>
      <p:tags r:id="rId1"/>
    </p:custDataLst>
    <p:extLst>
      <p:ext uri="{BB962C8B-B14F-4D97-AF65-F5344CB8AC3E}">
        <p14:creationId xmlns:p14="http://schemas.microsoft.com/office/powerpoint/2010/main" val="653490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93504-30B4-49AD-A194-CFF7F54B6725}"/>
              </a:ext>
            </a:extLst>
          </p:cNvPr>
          <p:cNvSpPr>
            <a:spLocks noGrp="1"/>
          </p:cNvSpPr>
          <p:nvPr>
            <p:ph type="title"/>
          </p:nvPr>
        </p:nvSpPr>
        <p:spPr>
          <a:xfrm>
            <a:off x="812800" y="100584"/>
            <a:ext cx="11303000" cy="503236"/>
          </a:xfrm>
        </p:spPr>
        <p:txBody>
          <a:bodyPr/>
          <a:lstStyle/>
          <a:p>
            <a:r>
              <a:rPr lang="en-US" dirty="0"/>
              <a:t>Up-front Planning with Manual Handling</a:t>
            </a:r>
          </a:p>
        </p:txBody>
      </p:sp>
      <p:pic>
        <p:nvPicPr>
          <p:cNvPr id="10" name="Picture Placeholder 9" descr="Person lifting a box">
            <a:extLst>
              <a:ext uri="{FF2B5EF4-FFF2-40B4-BE49-F238E27FC236}">
                <a16:creationId xmlns:a16="http://schemas.microsoft.com/office/drawing/2014/main" id="{8F1C51D8-6CB5-4A99-BE52-BA6E7E01CFBC}"/>
              </a:ext>
            </a:extLst>
          </p:cNvPr>
          <p:cNvPicPr>
            <a:picLocks noGrp="1" noChangeAspect="1"/>
          </p:cNvPicPr>
          <p:nvPr>
            <p:ph type="pic" sz="quarter" idx="10"/>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194" r="1194"/>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76B3321A-2DD6-4939-A74E-05A53ED1931C}"/>
              </a:ext>
            </a:extLst>
          </p:cNvPr>
          <p:cNvSpPr>
            <a:spLocks noGrp="1"/>
          </p:cNvSpPr>
          <p:nvPr>
            <p:ph type="body" idx="1"/>
          </p:nvPr>
        </p:nvSpPr>
        <p:spPr>
          <a:xfrm>
            <a:off x="817033" y="990601"/>
            <a:ext cx="5278967" cy="4648199"/>
          </a:xfrm>
        </p:spPr>
        <p:txBody>
          <a:bodyPr/>
          <a:lstStyle/>
          <a:p>
            <a:pPr lvl="0"/>
            <a:r>
              <a:rPr lang="en-US" dirty="0"/>
              <a:t>Front planning minimizes stress and strain</a:t>
            </a:r>
          </a:p>
          <a:p>
            <a:pPr lvl="1"/>
            <a:r>
              <a:rPr lang="en-US" dirty="0"/>
              <a:t>Allows you to get assistance if you need it</a:t>
            </a:r>
          </a:p>
          <a:p>
            <a:pPr lvl="0"/>
            <a:r>
              <a:rPr lang="en-US" dirty="0"/>
              <a:t>Understand your personal physical performance limit </a:t>
            </a:r>
          </a:p>
          <a:p>
            <a:pPr lvl="1"/>
            <a:r>
              <a:rPr lang="en-US" dirty="0"/>
              <a:t>If you exceed your limit, significantly increase risk of injury</a:t>
            </a:r>
          </a:p>
          <a:p>
            <a:pPr lvl="1"/>
            <a:r>
              <a:rPr lang="en-US" dirty="0"/>
              <a:t>Literally takes only a quarter of a second for a life-changing injury to take place </a:t>
            </a:r>
          </a:p>
          <a:p>
            <a:pPr lvl="0"/>
            <a:r>
              <a:rPr lang="en-US" dirty="0"/>
              <a:t>If you need help. . . get it!  	</a:t>
            </a:r>
          </a:p>
        </p:txBody>
      </p:sp>
    </p:spTree>
    <p:custDataLst>
      <p:tags r:id="rId1"/>
    </p:custDataLst>
    <p:extLst>
      <p:ext uri="{BB962C8B-B14F-4D97-AF65-F5344CB8AC3E}">
        <p14:creationId xmlns:p14="http://schemas.microsoft.com/office/powerpoint/2010/main" val="965836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EC884-1964-4F16-8C9B-9015AA632C82}"/>
              </a:ext>
            </a:extLst>
          </p:cNvPr>
          <p:cNvSpPr>
            <a:spLocks noGrp="1"/>
          </p:cNvSpPr>
          <p:nvPr>
            <p:ph type="title"/>
          </p:nvPr>
        </p:nvSpPr>
        <p:spPr>
          <a:xfrm>
            <a:off x="812800" y="100584"/>
            <a:ext cx="11303000" cy="503236"/>
          </a:xfrm>
        </p:spPr>
        <p:txBody>
          <a:bodyPr/>
          <a:lstStyle/>
          <a:p>
            <a:r>
              <a:rPr lang="en-US" dirty="0"/>
              <a:t>Power Lift Technique</a:t>
            </a:r>
          </a:p>
        </p:txBody>
      </p:sp>
      <p:pic>
        <p:nvPicPr>
          <p:cNvPr id="10" name="Picture Placeholder 9" descr="Power lift technique">
            <a:extLst>
              <a:ext uri="{FF2B5EF4-FFF2-40B4-BE49-F238E27FC236}">
                <a16:creationId xmlns:a16="http://schemas.microsoft.com/office/drawing/2014/main" id="{90AF4A1B-0C32-4A35-A23A-11ABFEB8D2CA}"/>
              </a:ext>
            </a:extLst>
          </p:cNvPr>
          <p:cNvPicPr>
            <a:picLocks noGrp="1" noChangeAspect="1"/>
          </p:cNvPicPr>
          <p:nvPr>
            <p:ph type="pic" sz="quarter" idx="10"/>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18499" b="18499"/>
          <a:stretch/>
        </p:blipFill>
        <p:spPr>
          <a:xfrm>
            <a:off x="6248400" y="990600"/>
            <a:ext cx="5791200" cy="464820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C8A83ABF-9C01-40F1-AFF1-39FEDE5B8A5A}"/>
              </a:ext>
            </a:extLst>
          </p:cNvPr>
          <p:cNvSpPr>
            <a:spLocks noGrp="1"/>
          </p:cNvSpPr>
          <p:nvPr>
            <p:ph type="body" idx="1"/>
          </p:nvPr>
        </p:nvSpPr>
        <p:spPr>
          <a:xfrm>
            <a:off x="817033" y="990601"/>
            <a:ext cx="5278967" cy="4648199"/>
          </a:xfrm>
        </p:spPr>
        <p:txBody>
          <a:bodyPr/>
          <a:lstStyle/>
          <a:p>
            <a:pPr lvl="0"/>
            <a:r>
              <a:rPr lang="en-US" dirty="0"/>
              <a:t>Task within your personal performance limit </a:t>
            </a:r>
          </a:p>
          <a:p>
            <a:pPr lvl="0"/>
            <a:r>
              <a:rPr lang="en-US" dirty="0"/>
              <a:t>What is best technique?</a:t>
            </a:r>
          </a:p>
          <a:p>
            <a:pPr lvl="1"/>
            <a:r>
              <a:rPr lang="en-US" dirty="0"/>
              <a:t>Professional weightlifters</a:t>
            </a:r>
          </a:p>
          <a:p>
            <a:pPr lvl="1"/>
            <a:r>
              <a:rPr lang="en-US" dirty="0"/>
              <a:t>Power Lift makes use of Power Position</a:t>
            </a:r>
          </a:p>
          <a:p>
            <a:pPr lvl="0"/>
            <a:r>
              <a:rPr lang="en-US" dirty="0"/>
              <a:t>Up-front planning</a:t>
            </a:r>
          </a:p>
          <a:p>
            <a:pPr lvl="1"/>
            <a:r>
              <a:rPr lang="en-US" dirty="0"/>
              <a:t>Need to use mechanical equipment or get someone to help you </a:t>
            </a:r>
          </a:p>
          <a:p>
            <a:pPr lvl="1"/>
            <a:r>
              <a:rPr lang="en-US" dirty="0"/>
              <a:t>You have thought through where material is going to end up</a:t>
            </a:r>
          </a:p>
          <a:p>
            <a:pPr lvl="1"/>
            <a:r>
              <a:rPr lang="en-US" dirty="0"/>
              <a:t>You have anticipated any surprises	</a:t>
            </a:r>
          </a:p>
        </p:txBody>
      </p:sp>
    </p:spTree>
    <p:custDataLst>
      <p:tags r:id="rId1"/>
    </p:custDataLst>
    <p:extLst>
      <p:ext uri="{BB962C8B-B14F-4D97-AF65-F5344CB8AC3E}">
        <p14:creationId xmlns:p14="http://schemas.microsoft.com/office/powerpoint/2010/main" val="3393876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E0C5-C6C3-4EB2-B64C-C5B62C6691C8}"/>
              </a:ext>
            </a:extLst>
          </p:cNvPr>
          <p:cNvSpPr>
            <a:spLocks noGrp="1"/>
          </p:cNvSpPr>
          <p:nvPr>
            <p:ph type="title"/>
          </p:nvPr>
        </p:nvSpPr>
        <p:spPr>
          <a:xfrm>
            <a:off x="812800" y="100584"/>
            <a:ext cx="11303000" cy="503236"/>
          </a:xfrm>
        </p:spPr>
        <p:txBody>
          <a:bodyPr/>
          <a:lstStyle/>
          <a:p>
            <a:r>
              <a:rPr lang="en-US" dirty="0"/>
              <a:t>Power Lift – Step-By-Step Details </a:t>
            </a:r>
          </a:p>
        </p:txBody>
      </p:sp>
      <p:sp>
        <p:nvSpPr>
          <p:cNvPr id="3" name="Text Placeholder 2">
            <a:extLst>
              <a:ext uri="{FF2B5EF4-FFF2-40B4-BE49-F238E27FC236}">
                <a16:creationId xmlns:a16="http://schemas.microsoft.com/office/drawing/2014/main" id="{60BA1AEC-0EAB-4F60-94CA-E50EC92E1CA9}"/>
              </a:ext>
            </a:extLst>
          </p:cNvPr>
          <p:cNvSpPr>
            <a:spLocks noGrp="1"/>
          </p:cNvSpPr>
          <p:nvPr>
            <p:ph type="body" idx="1"/>
          </p:nvPr>
        </p:nvSpPr>
        <p:spPr>
          <a:xfrm>
            <a:off x="817564" y="990600"/>
            <a:ext cx="4770384" cy="4648200"/>
          </a:xfrm>
        </p:spPr>
        <p:txBody>
          <a:bodyPr/>
          <a:lstStyle/>
          <a:p>
            <a:r>
              <a:rPr lang="en-US" dirty="0"/>
              <a:t>Power Lift </a:t>
            </a:r>
          </a:p>
          <a:p>
            <a:pPr lvl="1"/>
            <a:r>
              <a:rPr lang="en-US" dirty="0"/>
              <a:t>Approach object with feet slightly wider than shoulder width</a:t>
            </a:r>
          </a:p>
          <a:p>
            <a:pPr lvl="1"/>
            <a:r>
              <a:rPr lang="en-US" dirty="0"/>
              <a:t>Good footing</a:t>
            </a:r>
          </a:p>
          <a:p>
            <a:pPr lvl="1"/>
            <a:r>
              <a:rPr lang="en-US" dirty="0"/>
              <a:t>Straddle object </a:t>
            </a:r>
          </a:p>
          <a:p>
            <a:pPr lvl="1"/>
            <a:r>
              <a:rPr lang="en-US" dirty="0"/>
              <a:t>Bend hips and knees somewhat, reach hands to object</a:t>
            </a:r>
          </a:p>
          <a:p>
            <a:pPr lvl="1"/>
            <a:r>
              <a:rPr lang="en-US" dirty="0"/>
              <a:t>Grip object, might be at a diagonal</a:t>
            </a:r>
          </a:p>
          <a:p>
            <a:pPr lvl="1"/>
            <a:r>
              <a:rPr lang="en-US" dirty="0"/>
              <a:t>Build “bridge” with elbow on knee to unload back </a:t>
            </a:r>
          </a:p>
          <a:p>
            <a:pPr lvl="0"/>
            <a:endParaRPr lang="en-US" dirty="0"/>
          </a:p>
        </p:txBody>
      </p:sp>
      <p:pic>
        <p:nvPicPr>
          <p:cNvPr id="6" name="Picture 5" descr="Power lift technique">
            <a:extLst>
              <a:ext uri="{FF2B5EF4-FFF2-40B4-BE49-F238E27FC236}">
                <a16:creationId xmlns:a16="http://schemas.microsoft.com/office/drawing/2014/main" id="{725FC829-555F-4F1D-A2B9-97297C742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999" y="1056337"/>
            <a:ext cx="2158949" cy="2560320"/>
          </a:xfrm>
          <a:prstGeom prst="rect">
            <a:avLst/>
          </a:prstGeom>
          <a:ln>
            <a:noFill/>
          </a:ln>
          <a:effectLst>
            <a:outerShdw blurRad="292100" dist="139700" dir="2700000" algn="tl" rotWithShape="0">
              <a:srgbClr val="333333">
                <a:alpha val="65000"/>
              </a:srgbClr>
            </a:outerShdw>
          </a:effectLst>
        </p:spPr>
      </p:pic>
      <p:pic>
        <p:nvPicPr>
          <p:cNvPr id="8" name="Picture 7" descr="Power lift technique">
            <a:extLst>
              <a:ext uri="{FF2B5EF4-FFF2-40B4-BE49-F238E27FC236}">
                <a16:creationId xmlns:a16="http://schemas.microsoft.com/office/drawing/2014/main" id="{FF82FF5E-4280-4301-98F7-60788DE3F3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1038140"/>
            <a:ext cx="1982184" cy="2560320"/>
          </a:xfrm>
          <a:prstGeom prst="rect">
            <a:avLst/>
          </a:prstGeom>
          <a:ln>
            <a:noFill/>
          </a:ln>
          <a:effectLst>
            <a:outerShdw blurRad="292100" dist="139700" dir="2700000" algn="tl" rotWithShape="0">
              <a:srgbClr val="333333">
                <a:alpha val="65000"/>
              </a:srgbClr>
            </a:outerShdw>
          </a:effectLst>
        </p:spPr>
      </p:pic>
      <p:pic>
        <p:nvPicPr>
          <p:cNvPr id="10" name="Picture 9" descr="Power lift technique">
            <a:extLst>
              <a:ext uri="{FF2B5EF4-FFF2-40B4-BE49-F238E27FC236}">
                <a16:creationId xmlns:a16="http://schemas.microsoft.com/office/drawing/2014/main" id="{97EF183C-4773-41AB-B1BD-B9CF44146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3757" y="1042689"/>
            <a:ext cx="1953277" cy="256032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62149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E0C5-C6C3-4EB2-B64C-C5B62C6691C8}"/>
              </a:ext>
            </a:extLst>
          </p:cNvPr>
          <p:cNvSpPr>
            <a:spLocks noGrp="1"/>
          </p:cNvSpPr>
          <p:nvPr>
            <p:ph type="title"/>
          </p:nvPr>
        </p:nvSpPr>
        <p:spPr>
          <a:xfrm>
            <a:off x="812800" y="100584"/>
            <a:ext cx="11303000" cy="503236"/>
          </a:xfrm>
        </p:spPr>
        <p:txBody>
          <a:bodyPr/>
          <a:lstStyle/>
          <a:p>
            <a:r>
              <a:rPr lang="en-US" dirty="0"/>
              <a:t>Power Lift – Step-By-Step Details </a:t>
            </a:r>
          </a:p>
        </p:txBody>
      </p:sp>
      <p:sp>
        <p:nvSpPr>
          <p:cNvPr id="3" name="Text Placeholder 2">
            <a:extLst>
              <a:ext uri="{FF2B5EF4-FFF2-40B4-BE49-F238E27FC236}">
                <a16:creationId xmlns:a16="http://schemas.microsoft.com/office/drawing/2014/main" id="{60BA1AEC-0EAB-4F60-94CA-E50EC92E1CA9}"/>
              </a:ext>
            </a:extLst>
          </p:cNvPr>
          <p:cNvSpPr>
            <a:spLocks noGrp="1"/>
          </p:cNvSpPr>
          <p:nvPr>
            <p:ph type="body" idx="1"/>
          </p:nvPr>
        </p:nvSpPr>
        <p:spPr>
          <a:xfrm>
            <a:off x="817563" y="990600"/>
            <a:ext cx="4753527" cy="4648200"/>
          </a:xfrm>
        </p:spPr>
        <p:txBody>
          <a:bodyPr/>
          <a:lstStyle/>
          <a:p>
            <a:r>
              <a:rPr lang="en-US" dirty="0"/>
              <a:t>Power Lift</a:t>
            </a:r>
          </a:p>
          <a:p>
            <a:pPr lvl="1"/>
            <a:r>
              <a:rPr lang="en-US" dirty="0"/>
              <a:t>Keep object as close as possible</a:t>
            </a:r>
          </a:p>
          <a:p>
            <a:pPr lvl="1"/>
            <a:r>
              <a:rPr lang="en-US" dirty="0"/>
              <a:t>Tighten up stomach muscles</a:t>
            </a:r>
          </a:p>
          <a:p>
            <a:pPr lvl="1"/>
            <a:r>
              <a:rPr lang="en-US" dirty="0"/>
              <a:t>At moment of exertion . . . LOOK UP!</a:t>
            </a:r>
          </a:p>
          <a:p>
            <a:pPr lvl="1"/>
            <a:r>
              <a:rPr lang="en-US" dirty="0"/>
              <a:t>Why LOOK UP</a:t>
            </a:r>
          </a:p>
          <a:p>
            <a:pPr lvl="2"/>
            <a:r>
              <a:rPr lang="en-US" dirty="0"/>
              <a:t>Automatically puts you into Power Position</a:t>
            </a:r>
          </a:p>
          <a:p>
            <a:pPr lvl="2"/>
            <a:r>
              <a:rPr lang="en-US" dirty="0"/>
              <a:t>Use large muscles of legs and thighs to accomplish lift</a:t>
            </a:r>
          </a:p>
          <a:p>
            <a:pPr lvl="2"/>
            <a:r>
              <a:rPr lang="en-US" dirty="0"/>
              <a:t>Back muscles work with stomach muscles to stabilize your spine</a:t>
            </a:r>
          </a:p>
        </p:txBody>
      </p:sp>
      <p:pic>
        <p:nvPicPr>
          <p:cNvPr id="6" name="Picture 5" descr="Power lift technique">
            <a:extLst>
              <a:ext uri="{FF2B5EF4-FFF2-40B4-BE49-F238E27FC236}">
                <a16:creationId xmlns:a16="http://schemas.microsoft.com/office/drawing/2014/main" id="{715492A9-8D23-4DB3-B21F-548514522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2421" y="1021624"/>
            <a:ext cx="1994849" cy="2560320"/>
          </a:xfrm>
          <a:prstGeom prst="rect">
            <a:avLst/>
          </a:prstGeom>
          <a:ln>
            <a:noFill/>
          </a:ln>
          <a:effectLst>
            <a:outerShdw blurRad="292100" dist="139700" dir="2700000" algn="tl" rotWithShape="0">
              <a:srgbClr val="333333">
                <a:alpha val="65000"/>
              </a:srgbClr>
            </a:outerShdw>
          </a:effectLst>
        </p:spPr>
      </p:pic>
      <p:pic>
        <p:nvPicPr>
          <p:cNvPr id="8" name="Picture 7" descr="Power lift technique">
            <a:extLst>
              <a:ext uri="{FF2B5EF4-FFF2-40B4-BE49-F238E27FC236}">
                <a16:creationId xmlns:a16="http://schemas.microsoft.com/office/drawing/2014/main" id="{B0ECDB43-B8D9-4E7E-A050-96EC9244F7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1" y="1025036"/>
            <a:ext cx="2009714" cy="2560320"/>
          </a:xfrm>
          <a:prstGeom prst="rect">
            <a:avLst/>
          </a:prstGeom>
          <a:ln>
            <a:noFill/>
          </a:ln>
          <a:effectLst>
            <a:outerShdw blurRad="292100" dist="139700" dir="2700000" algn="tl" rotWithShape="0">
              <a:srgbClr val="333333">
                <a:alpha val="65000"/>
              </a:srgbClr>
            </a:outerShdw>
          </a:effectLst>
        </p:spPr>
      </p:pic>
      <p:pic>
        <p:nvPicPr>
          <p:cNvPr id="10" name="Picture 9" descr="Power lift technique">
            <a:extLst>
              <a:ext uri="{FF2B5EF4-FFF2-40B4-BE49-F238E27FC236}">
                <a16:creationId xmlns:a16="http://schemas.microsoft.com/office/drawing/2014/main" id="{B7BEC79F-A984-47D4-8749-D3B2F38BA5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7306" y="1036204"/>
            <a:ext cx="1832875" cy="256032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644291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4"/>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A70D-455F-479E-A0C4-469503B1417B}"/>
              </a:ext>
            </a:extLst>
          </p:cNvPr>
          <p:cNvSpPr>
            <a:spLocks noGrp="1"/>
          </p:cNvSpPr>
          <p:nvPr>
            <p:ph type="title"/>
          </p:nvPr>
        </p:nvSpPr>
        <p:spPr>
          <a:xfrm>
            <a:off x="812800" y="100584"/>
            <a:ext cx="11303000" cy="503236"/>
          </a:xfrm>
        </p:spPr>
        <p:txBody>
          <a:bodyPr/>
          <a:lstStyle/>
          <a:p>
            <a:r>
              <a:rPr lang="en-US" dirty="0"/>
              <a:t>Practice Power Lift</a:t>
            </a:r>
          </a:p>
        </p:txBody>
      </p:sp>
      <p:sp>
        <p:nvSpPr>
          <p:cNvPr id="3" name="Text Placeholder 2">
            <a:extLst>
              <a:ext uri="{FF2B5EF4-FFF2-40B4-BE49-F238E27FC236}">
                <a16:creationId xmlns:a16="http://schemas.microsoft.com/office/drawing/2014/main" id="{EFD1A3B7-F92E-4602-8EAF-C5DB5B563F30}"/>
              </a:ext>
            </a:extLst>
          </p:cNvPr>
          <p:cNvSpPr>
            <a:spLocks noGrp="1"/>
          </p:cNvSpPr>
          <p:nvPr>
            <p:ph type="body" idx="1"/>
          </p:nvPr>
        </p:nvSpPr>
        <p:spPr>
          <a:xfrm>
            <a:off x="817563" y="990600"/>
            <a:ext cx="4364037" cy="4648200"/>
          </a:xfrm>
        </p:spPr>
        <p:txBody>
          <a:bodyPr/>
          <a:lstStyle/>
          <a:p>
            <a:pPr lvl="0"/>
            <a:r>
              <a:rPr lang="en-US" dirty="0"/>
              <a:t>Practice Power Lift technique to get comfortable with it</a:t>
            </a:r>
          </a:p>
          <a:p>
            <a:pPr lvl="1"/>
            <a:r>
              <a:rPr lang="en-US" dirty="0"/>
              <a:t>May seem a bit strange at first</a:t>
            </a:r>
          </a:p>
          <a:p>
            <a:pPr lvl="1"/>
            <a:r>
              <a:rPr lang="en-US" dirty="0"/>
              <a:t>Make it a habit and you will be amazed at the difference it makes</a:t>
            </a:r>
          </a:p>
          <a:p>
            <a:pPr lvl="0"/>
            <a:r>
              <a:rPr lang="en-US" dirty="0"/>
              <a:t>Feel stronger and more powerful using technique</a:t>
            </a:r>
          </a:p>
          <a:p>
            <a:pPr lvl="0"/>
            <a:r>
              <a:rPr lang="en-US" dirty="0"/>
              <a:t>That must be why it’s called the “Power Lift”!	</a:t>
            </a:r>
          </a:p>
        </p:txBody>
      </p:sp>
      <p:pic>
        <p:nvPicPr>
          <p:cNvPr id="13" name="Picture 12">
            <a:extLst>
              <a:ext uri="{FF2B5EF4-FFF2-40B4-BE49-F238E27FC236}">
                <a16:creationId xmlns:a16="http://schemas.microsoft.com/office/drawing/2014/main" id="{021F482D-E26C-4146-B79E-BF125F70C4FA}"/>
              </a:ext>
            </a:extLst>
          </p:cNvPr>
          <p:cNvPicPr>
            <a:picLocks noChangeAspect="1"/>
          </p:cNvPicPr>
          <p:nvPr/>
        </p:nvPicPr>
        <p:blipFill>
          <a:blip r:embed="rId4"/>
          <a:stretch>
            <a:fillRect/>
          </a:stretch>
        </p:blipFill>
        <p:spPr>
          <a:xfrm>
            <a:off x="5181600" y="914400"/>
            <a:ext cx="7274238" cy="3429000"/>
          </a:xfrm>
          <a:prstGeom prst="rect">
            <a:avLst/>
          </a:prstGeom>
        </p:spPr>
      </p:pic>
    </p:spTree>
    <p:custDataLst>
      <p:tags r:id="rId1"/>
    </p:custDataLst>
    <p:extLst>
      <p:ext uri="{BB962C8B-B14F-4D97-AF65-F5344CB8AC3E}">
        <p14:creationId xmlns:p14="http://schemas.microsoft.com/office/powerpoint/2010/main" val="1704511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ESENTATION_COURSE_TITLE" val="APHIS Laboratory Ergonomics PowerPoint Transfer to SCORM Uncompressed"/>
  <p:tag name="ISPRING_UUID" val="{8A4EA02A-5F54-4FB2-AA78-229F238D5096}"/>
  <p:tag name="ISPRING_PROJECT_VERSION" val="9.3"/>
  <p:tag name="ISPRING_PROJECT_FOLDER_UPDATED" val="1"/>
  <p:tag name="ISPRING_WEBLINKS_TARGET" val="_blank"/>
  <p:tag name="ISPRING_WEBLINKS_TARGETMJT" val="_self"/>
  <p:tag name="ISPRING_LMS_API_VERSION" val="SCORM 2004 (2nd edition)"/>
  <p:tag name="ISPRING_ULTRA_SCORM_COURSE_ID" val="C9850E74-F0DE-4E35-9941-BA571EB09288"/>
  <p:tag name="ISPRING_CMI5_LAUNCH_METHOD" val="any window"/>
  <p:tag name="ISPRINGCLOUDFOLDERID" val="1"/>
  <p:tag name="ISPRINGONLINEFOLDERID" val="1"/>
  <p:tag name="ISPRING_SCORM_RATE_SLIDES" val="0"/>
  <p:tag name="ISPRING_CURRENT_PLAYER_ID" val="universal"/>
  <p:tag name="ISPRING_SCORM_PASSING_SCORE" val="80.000000"/>
  <p:tag name="ISPRING_RESOURCE_FOLDER" val="H:\Clients\FOH\APHIS Lab Ergonomics\APHIS Lab Ergonomics PPT with VO\APHIS Lab PPT with Quizes 3-11-21\APHIS Laboratory Ergonomics PowerPoint Uncompressed with QUIZ Demo 3-16-21\"/>
  <p:tag name="ISPRING_PRESENTATION_PATH" val="H:\Clients\FOH\APHIS Lab Ergonomics\APHIS Lab Ergonomics PPT with VO\APHIS Lab PPT with Quizes 3-11-21\APHIS Laboratory Ergonomics PowerPoint Uncompressed with QUIZ Demo 3-16-21.pptx"/>
  <p:tag name="ISPRING_SCREEN_RECS_UPDATED" val="H:\Clients\FOH\APHIS Lab Ergonomics\APHIS Lab Ergonomics PPT with VO\APHIS Lab PPT with Quizes 3-11-21\APHIS Laboratory Ergonomics PowerPoint Uncompressed with QUIZ Demo 3-16-21\"/>
  <p:tag name="FLASHSPRING_ZOOM_TAG" val="89"/>
  <p:tag name="ISPRING_PRESENTATION_INFO_2" val="&lt;?xml version=&quot;1.0&quot; encoding=&quot;UTF-8&quot; standalone=&quot;no&quot; ?&gt;&#10;&lt;presentation2&gt;&#10;&#10;  &lt;slides&gt;&#10;    &lt;slide id=&quot;{67F81CC1-0E04-424A-808F-AA4F13A5BC3A}&quot; pptId=&quot;256&quot;/&gt;&#10;    &lt;slide id=&quot;{6EB16ADE-8B76-4A57-B8A4-59FFCC6B9321}&quot; pptId=&quot;532&quot;/&gt;&#10;    &lt;slide id=&quot;{A227B7E2-5F54-42C6-9E56-03BBB54C36A5}&quot; pptId=&quot;418&quot;/&gt;&#10;    &lt;slide id=&quot;{051CE265-67A0-43B0-95C4-DEEC2A642884}&quot; pptId=&quot;419&quot;/&gt;&#10;    &lt;slide id=&quot;{220F5CB2-EE41-4EE7-9BF5-02C08337863A}&quot; pptId=&quot;420&quot;/&gt;&#10;    &lt;slide id=&quot;{B81D087A-D777-493F-ACAB-CEE89243552B}&quot; pptId=&quot;421&quot;/&gt;&#10;    &lt;slide id=&quot;{7A8A735D-AB27-493C-BFDD-C4A78100C384}&quot; pptId=&quot;422&quot;/&gt;&#10;    &lt;slide id=&quot;{941DC18A-29BF-47FE-845F-CF5552A402EE}&quot; pptId=&quot;423&quot;/&gt;&#10;    &lt;slide id=&quot;{F9645BE5-ABCC-4A9A-AFC9-B143E82A060E}&quot; pptId=&quot;560&quot;/&gt;&#10;    &lt;slide id=&quot;{61EEA679-1DDC-4770-BA7C-8991C2E5687D}&quot; pptId=&quot;424&quot;/&gt;&#10;    &lt;slide id=&quot;{CFEE9F45-72D3-4608-9DF1-0DC135E5146C}&quot; pptId=&quot;425&quot;/&gt;&#10;    &lt;slide id=&quot;{4A43E915-90A7-4220-8606-64B7750936D0}&quot; pptId=&quot;426&quot;/&gt;&#10;    &lt;slide id=&quot;{8B22AA9D-E237-46A5-A61C-B51CA4E28F87}&quot; pptId=&quot;427&quot;/&gt;&#10;    &lt;slide id=&quot;{5717FA02-EF76-4D01-A8CD-EE05F4B70BE5}&quot; pptId=&quot;428&quot;/&gt;&#10;    &lt;slide id=&quot;{9C266DF5-9913-4AAB-930B-58BFB5D6580C}&quot; pptId=&quot;558&quot;/&gt;&#10;    &lt;slide id=&quot;{AD3709F0-38B2-44DF-8838-313B4BA378BB}&quot; pptId=&quot;430&quot;/&gt;&#10;    &lt;slide id=&quot;{85CD9815-2F8E-480E-A97D-4E416198B5EE}&quot; pptId=&quot;431&quot;/&gt;&#10;    &lt;slide id=&quot;{C5F28815-67B4-4D98-91B7-9EA2401D726A}&quot; pptId=&quot;432&quot;/&gt;&#10;    &lt;slide id=&quot;{FC49F614-9052-4D83-BD6D-D4FCD7B58C71}&quot; pptId=&quot;433&quot;/&gt;&#10;    &lt;slide id=&quot;{3ED3C159-2BF2-4EEF-917E-5194CDFDEAD1}&quot; pptId=&quot;434&quot;/&gt;&#10;    &lt;slide id=&quot;{397781BC-821D-40EE-B781-C05135328A16}&quot; pptId=&quot;435&quot;/&gt;&#10;    &lt;slide id=&quot;{F2ACC964-5D7D-4310-AF32-261100B2A1AC}&quot; pptId=&quot;436&quot;/&gt;&#10;    &lt;slide id=&quot;{ADA4822D-F23E-477C-80D9-A8B63250A1BD}&quot; pptId=&quot;437&quot;/&gt;&#10;    &lt;slide id=&quot;{61CC551E-1559-474E-B642-81E416510083}&quot; pptId=&quot;438&quot;/&gt;&#10;    &lt;slide id=&quot;{DDA84241-9D6E-4D75-8FC9-CFA4E7981AE6}&quot; pptId=&quot;439&quot;/&gt;&#10;    &lt;slide id=&quot;{3BA391B5-C8C9-4741-B8CD-5882857ACD70}&quot; pptId=&quot;442&quot;/&gt;&#10;    &lt;slide id=&quot;{306736B9-E70C-4AF3-861A-14BB297DD57F}&quot; pptId=&quot;440&quot;/&gt;&#10;    &lt;slide id=&quot;{2C1AA9B8-CDD8-439C-99ED-8B4A976D3E48}&quot; pptId=&quot;554&quot;/&gt;&#10;    &lt;slide id=&quot;{69F535C1-A145-4C87-8B94-AFDE92FBAD72}&quot; pptId=&quot;561&quot;/&gt;&#10;    &lt;slide id=&quot;{CA5B2845-CF54-40A5-82F4-BE9562597420}&quot; pptId=&quot;444&quot;/&gt;&#10;    &lt;slide id=&quot;{05595B96-E746-479E-BFF2-E6133F55455B}&quot; pptId=&quot;443&quot;/&gt;&#10;    &lt;slide id=&quot;{953E77D5-D60F-4362-B9D9-B064D842EAC7}&quot; pptId=&quot;282&quot;/&gt;&#10;    &lt;slide id=&quot;{6D4CF6D7-665D-46E9-8FEA-B05D23D7B95A}&quot; pptId=&quot;445&quot;/&gt;&#10;    &lt;slide id=&quot;{B4CD0436-62C4-47BB-9CF8-B3DA55A4865E}&quot; pptId=&quot;446&quot;/&gt;&#10;    &lt;slide id=&quot;{9A964814-3F39-43A2-8A8F-BF9310FBF150}&quot; pptId=&quot;562&quot;/&gt;&#10;    &lt;slide id=&quot;{AFE544E7-A09F-4F96-B27C-9957AECA2010}&quot; pptId=&quot;447&quot;/&gt;&#10;    &lt;slide id=&quot;{C3D58A22-3C7A-4661-9A9C-CBD44E6EDDC1}&quot; pptId=&quot;448&quot;/&gt;&#10;    &lt;slide id=&quot;{576DD47B-F3B4-479E-A81F-ACC1BA85476F}&quot; pptId=&quot;449&quot;/&gt;&#10;    &lt;slide id=&quot;{333DB880-F3AB-434D-9A00-0C13F09A78D7}&quot; pptId=&quot;450&quot;/&gt;&#10;    &lt;slide id=&quot;{5F6E9B5E-B0EB-4AE0-BEFE-092CAD8ABB9A}&quot; pptId=&quot;563&quot;/&gt;&#10;    &lt;slide id=&quot;{ADD835CB-E794-42E7-8EC7-C8CE185F13A2}&quot; pptId=&quot;451&quot;/&gt;&#10;    &lt;slide id=&quot;{EDBAF38B-E3B4-43EA-99E6-11CFC4544F2E}&quot; pptId=&quot;288&quot;/&gt;&#10;    &lt;slide id=&quot;{261CD0BA-AD16-49F5-8638-CC84F7158C0B}&quot; pptId=&quot;452&quot;/&gt;&#10;    &lt;slide id=&quot;{AC08CD00-5625-491E-90AD-B4360A7187D3}&quot; pptId=&quot;572&quot;/&gt;&#10;    &lt;slide id=&quot;{343AB126-00E1-44E3-A5D9-224135072103}&quot; pptId=&quot;453&quot;/&gt;&#10;    &lt;slide id=&quot;{054CC554-0E2B-46AF-87E8-B2669B8976E4}&quot; pptId=&quot;290&quot;/&gt;&#10;    &lt;slide id=&quot;{ABF3CA36-4B14-42C0-821B-5DADC967C0C3}&quot; pptId=&quot;454&quot;/&gt;&#10;    &lt;slide id=&quot;{4109DE10-67EB-46A4-96B0-D25677D52503}&quot; pptId=&quot;457&quot;/&gt;&#10;    &lt;slide id=&quot;{A22A9DAF-B5B6-48CE-9B00-805142E1E905}&quot; pptId=&quot;455&quot;/&gt;&#10;    &lt;slide id=&quot;{0C5B2FE6-7971-4C5E-8555-C98EEBC25D88}&quot; pptId=&quot;456&quot;/&gt;&#10;    &lt;slide id=&quot;{EC07DD18-AE6E-4E29-BFDE-CA0B8A0D2E1E}&quot; pptId=&quot;458&quot;/&gt;&#10;    &lt;slide id=&quot;{0545141B-F8CB-402C-B926-03DE465C1B8A}&quot; pptId=&quot;459&quot;/&gt;&#10;    &lt;slide id=&quot;{CBB57E8F-A9AC-4BB9-BACB-E4AE41CC4FD3}&quot; pptId=&quot;460&quot;/&gt;&#10;    &lt;slide id=&quot;{F6003D35-41DA-4A94-AE33-401CAAD98AB2}&quot; pptId=&quot;565&quot;/&gt;&#10;    &lt;slide id=&quot;{776DF3DC-B3A3-4FEF-8C5F-12B3085AE83E}&quot; pptId=&quot;461&quot;/&gt;&#10;    &lt;slide id=&quot;{DFCC0759-C5C3-4675-BF76-F51D02EF89C2}&quot; pptId=&quot;462&quot;/&gt;&#10;    &lt;slide id=&quot;{A2C2EF44-C4BF-46D1-8B13-2032BC2ED9FF}&quot; pptId=&quot;463&quot;/&gt;&#10;    &lt;slide id=&quot;{4EEB79AE-BE22-4960-B47B-848F761B2F60}&quot; pptId=&quot;464&quot;/&gt;&#10;    &lt;slide id=&quot;{A3FD462D-30A1-481A-B01D-45750A7B45C8}&quot; pptId=&quot;299&quot;/&gt;&#10;    &lt;slide id=&quot;{6480CA0E-F8BA-4202-AA19-1BD6348D442C}&quot; pptId=&quot;465&quot;/&gt;&#10;    &lt;slide id=&quot;{DF5EB48F-2CA6-45D0-9C30-11203477A286}&quot; pptId=&quot;467&quot;/&gt;&#10;    &lt;slide id=&quot;{F5E643E6-4F02-4EEA-877D-7517D2D6A560}&quot; pptId=&quot;466&quot;/&gt;&#10;    &lt;slide id=&quot;{4CA6B59E-F19C-4FD8-A74F-D7297A3B4F8A}&quot; pptId=&quot;468&quot;/&gt;&#10;    &lt;slide id=&quot;{9E03DB71-DDA8-4113-AC45-A663991B8C1D}&quot; pptId=&quot;302&quot;/&gt;&#10;    &lt;slide id=&quot;{1F56FE59-3E5A-4FBB-92F3-CE8F953EB614}&quot; pptId=&quot;469&quot;/&gt;&#10;    &lt;slide id=&quot;{7886C69B-86B6-4B2C-A640-F52C13ED7AB8}&quot; pptId=&quot;471&quot;/&gt;&#10;    &lt;slide id=&quot;{D7AF249D-014D-4415-85CB-38F24B5C1549}&quot; pptId=&quot;470&quot;/&gt;&#10;    &lt;slide id=&quot;{18BD1038-DDBB-4555-BE82-837A45A9E518}&quot; pptId=&quot;472&quot;/&gt;&#10;    &lt;slide id=&quot;{F76DD9DC-894C-4EB6-A027-3202A080572A}&quot; pptId=&quot;473&quot;/&gt;&#10;    &lt;slide id=&quot;{A1A13EC0-030A-4DA3-8D3A-1D27683B224D}&quot; pptId=&quot;566&quot;/&gt;&#10;    &lt;slide id=&quot;{B700FEE1-0A7A-4073-9F36-81A9C315C41C}&quot; pptId=&quot;306&quot;/&gt;&#10;    &lt;slide id=&quot;{9E692EF2-E982-4E23-807C-01E068C5301E}&quot; pptId=&quot;474&quot;/&gt;&#10;    &lt;slide id=&quot;{CEF3B6C9-FB3F-4295-BCF7-AB9E7E7EB6C0}&quot; pptId=&quot;476&quot;/&gt;&#10;    &lt;slide id=&quot;{E3EA4BCD-3F26-4EED-9D55-4247A5968D91}&quot; pptId=&quot;475&quot;/&gt;&#10;    &lt;slide id=&quot;{BCBEADF0-1098-411B-AAE7-7E5F2D3E246B}&quot; pptId=&quot;478&quot;/&gt;&#10;    &lt;slide id=&quot;{87DA685A-F52F-4DE2-8764-48C3A25EB1BB}&quot; pptId=&quot;477&quot;/&gt;&#10;    &lt;slide id=&quot;{169F6FD7-08BA-4DE3-84BA-910A9985D9D7}&quot; pptId=&quot;479&quot;/&gt;&#10;    &lt;slide id=&quot;{15B37773-1E20-41F2-A10C-B8134420C744}&quot; pptId=&quot;480&quot;/&gt;&#10;    &lt;slide id=&quot;{96D3F513-436D-4F1D-8092-548B37EF7323}&quot; pptId=&quot;567&quot;/&gt;&#10;    &lt;slide id=&quot;{A2624E7C-469C-4E15-88A0-AD6DDE0AA223}&quot; pptId=&quot;481&quot;/&gt;&#10;    &lt;slide id=&quot;{01B2E7BF-077B-4EC2-908C-51F86E5004DD}&quot; pptId=&quot;313&quot;/&gt;&#10;    &lt;slide id=&quot;{6C235C03-B939-4795-AE11-621E34E7BCE6}&quot; pptId=&quot;482&quot;/&gt;&#10;    &lt;slide id=&quot;{4219461F-D553-445A-983E-EBA39F7A6CF0}&quot; pptId=&quot;483&quot;/&gt;&#10;    &lt;slide id=&quot;{4550767F-A913-411A-B35B-EF81D6B8726A}&quot; pptId=&quot;484&quot;/&gt;&#10;    &lt;slide id=&quot;{907F1ED4-0CD1-4817-B0E5-469568B6B60F}&quot; pptId=&quot;486&quot;/&gt;&#10;    &lt;slide id=&quot;{668034B5-697F-4D0F-9CCE-F41E94265587}&quot; pptId=&quot;485&quot;/&gt;&#10;    &lt;slide id=&quot;{4900EDA8-E8CE-480E-BAED-BC529F7FFCD2}&quot; pptId=&quot;487&quot;/&gt;&#10;    &lt;slide id=&quot;{0D24E5E9-85CD-40F5-BBC6-514758AB4E62}&quot; pptId=&quot;319&quot;/&gt;&#10;    &lt;slide id=&quot;{F200BD93-42EE-404E-894C-5EFEB57CEFAA}&quot; pptId=&quot;490&quot;/&gt;&#10;    &lt;slide id=&quot;{87E33FCE-1761-4B41-A0F0-2CE26E53FB3C}&quot; pptId=&quot;488&quot;/&gt;&#10;    &lt;slide id=&quot;{D3414569-1AB7-4A4B-B702-C41803F53BE2}&quot; pptId=&quot;568&quot;/&gt;&#10;    &lt;slide id=&quot;{E72B0D31-C306-4DCC-A394-39F9B7F7C23D}&quot; pptId=&quot;489&quot;/&gt;&#10;    &lt;slide id=&quot;{71E979FF-5FC9-4A3F-BB33-7B9E19AA7565}&quot; pptId=&quot;491&quot;/&gt;&#10;    &lt;slide id=&quot;{50808F0E-0623-4146-A559-80880D398F33}&quot; pptId=&quot;494&quot;/&gt;&#10;    &lt;slide id=&quot;{70115212-CA32-460A-9AE4-F12B183E90C0}&quot; pptId=&quot;493&quot;/&gt;&#10;    &lt;slide id=&quot;{D48FF552-8A43-4496-85CC-959DFDB37BB0}&quot; pptId=&quot;492&quot;/&gt;&#10;    &lt;slide id=&quot;{7C3F7A24-D3FA-4088-A131-02513169ECFE}&quot; pptId=&quot;569&quot;/&gt;&#10;    &lt;slide id=&quot;{FCB1C7CC-99AD-4A1A-9A84-FAB1E144F2A9}&quot; pptId=&quot;495&quot;/&gt;&#10;    &lt;slide id=&quot;{D6D4761E-3A51-4A45-A1D7-6853C35BB6F2}&quot; pptId=&quot;496&quot;/&gt;&#10;    &lt;slide id=&quot;{F50EC105-00BE-411B-B4A5-547A52AB65ED}&quot; pptId=&quot;325&quot;/&gt;&#10;    &lt;slide id=&quot;{30F5D899-F2E4-47B0-8A7F-2284A7B39F61}&quot; pptId=&quot;570&quot;/&gt;&#10;    &lt;slide id=&quot;{DA044BFA-D8ED-46D3-A116-5B24404D5FBF}&quot; pptId=&quot;326&quot;/&gt;&#10;    &lt;slide id=&quot;{15CF5356-D41A-4C3E-99C1-35AD0DFE386B}&quot; pptId=&quot;497&quot;/&gt;&#10;    &lt;slide id=&quot;{03928C1F-8E7F-4977-B662-ED91D2CC2D33}&quot; pptId=&quot;498&quot;/&gt;&#10;    &lt;slide id=&quot;{7F3AB22E-5E30-41D4-864C-34978561579E}&quot; pptId=&quot;499&quot;/&gt;&#10;    &lt;slide id=&quot;{BC90768F-EA42-4783-AD49-1791216DEE2B}&quot; pptId=&quot;501&quot;/&gt;&#10;    &lt;slide id=&quot;{C5DEACAB-772B-410F-B20F-FE4D4333DE83}&quot; pptId=&quot;500&quot;/&gt;&#10;    &lt;slide id=&quot;{1339F192-F8A1-41DC-A1AD-4FD47E7AD496}&quot; pptId=&quot;417&quot;/&gt;&#10;    &lt;slide id=&quot;{22E9CBF0-2707-4511-88E3-20FF6B4AB75B}&quot; pptId=&quot;502&quot;/&gt;&#10;    &lt;slide id=&quot;{16B8AC09-84CE-4A5B-AF7A-A343567DA824}&quot; pptId=&quot;333&quot;/&gt;&#10;    &lt;slide id=&quot;{82C55C23-2F1A-4B2D-82CA-CB3C08EEB8A9}&quot; pptId=&quot;571&quot;/&gt;&#10;    &lt;slide id=&quot;{140809C1-5562-41D3-A6D2-D6BB2159A498}&quot; pptId=&quot;503&quot;/&gt;&#10;    &lt;slide id=&quot;{22D90A37-1F05-4DF6-972C-A1CA7D686BFE}&quot; pptId=&quot;335&quot;/&gt;&#10;    &lt;slide id=&quot;{056A82A6-98C3-4340-A4CB-9EA3BC6802F0}&quot; pptId=&quot;504&quot;/&gt;&#10;    &lt;slide id=&quot;{4C9FCBFB-677D-4F35-8021-5EDB5EF05A88}&quot; pptId=&quot;416&quot;/&gt;&#10;    &lt;slide id=&quot;{8AD84DE5-A293-47FA-AC91-1818D8DABB62}&quot; pptId=&quot;530&quot;/&gt;&#10;  &lt;/slides&gt;&#10;&#10;  &lt;narration&gt;&#10;    &lt;audioTracks&gt;&#10;      &lt;audioTrack muted=&quot;false&quot; name=&quot;S03&quot; resource=&quot;13bc79d0&quot; slideId=&quot;{051CE265-67A0-43B0-95C4-DEEC2A642884}&quot; startTime=&quot;1&quot; stepIndex=&quot;0&quot; volume=&quot;1&quot;&gt;&#10;        &lt;audio channels=&quot;2&quot; format=&quot;fltp&quot; sampleRate=&quot;48000&quot;/&gt;&#10;      &lt;/audioTrack&gt;&#10;      &lt;audioTrack muted=&quot;false&quot; name=&quot;S04&quot; resource=&quot;8df2bd3f&quot; slideId=&quot;{220F5CB2-EE41-4EE7-9BF5-02C08337863A}&quot; startTime=&quot;0&quot; stepIndex=&quot;0&quot; volume=&quot;1&quot;&gt;&#10;        &lt;audio channels=&quot;2&quot; format=&quot;fltp&quot; sampleRate=&quot;48000&quot;/&gt;&#10;      &lt;/audioTrack&gt;&#10;      &lt;audioTrack muted=&quot;false&quot; name=&quot;S01Title&quot; resource=&quot;e7f036b9&quot; slideId=&quot;{67F81CC1-0E04-424A-808F-AA4F13A5BC3A}&quot; startTime=&quot;0&quot; stepIndex=&quot;0&quot; volume=&quot;1&quot;&gt;&#10;        &lt;audio channels=&quot;1&quot; format=&quot;fltp&quot; sampleRate=&quot;44100&quot;/&gt;&#10;      &lt;/audioTrack&gt;&#10;      &lt;audioTrack muted=&quot;false&quot; name=&quot;S02Menu&quot; resource=&quot;1fbc480e&quot; slideId=&quot;{6EB16ADE-8B76-4A57-B8A4-59FFCC6B9321}&quot; startTime=&quot;0&quot; stepIndex=&quot;0&quot; volume=&quot;1&quot;&gt;&#10;        &lt;audio channels=&quot;1&quot; format=&quot;fltp&quot; sampleRate=&quot;44100&quot;/&gt;&#10;      &lt;/audioTrack&gt;&#10;      &lt;audioTrack muted=&quot;false&quot; name=&quot;S03WelcomeGuide&quot; resource=&quot;417466ea&quot; slideId=&quot;{A227B7E2-5F54-42C6-9E56-03BBB54C36A5}&quot; startTime=&quot;0&quot; stepIndex=&quot;0&quot; volume=&quot;1&quot;&gt;&#10;        &lt;audio channels=&quot;1&quot; format=&quot;fltp&quot; sampleRate=&quot;44100&quot;/&gt;&#10;      &lt;/audioTrack&gt;&#10;      &lt;audioTrack muted=&quot;false&quot; name=&quot;S06&quot; resource=&quot;cb388baf&quot; slideId=&quot;{B81D087A-D777-493F-ACAB-CEE89243552B}&quot; startTime=&quot;0&quot; stepIndex=&quot;0&quot; volume=&quot;1&quot;&gt;&#10;        &lt;audio channels=&quot;2&quot; format=&quot;fltp&quot; sampleRate=&quot;48000&quot;/&gt;&#10;      &lt;/audioTrack&gt;&#10;      &lt;audioTrack muted=&quot;false&quot; name=&quot;S07&quot; resource=&quot;767239cb&quot; slideId=&quot;{7A8A735D-AB27-493C-BFDD-C4A78100C384}&quot; startTime=&quot;0&quot; stepIndex=&quot;0&quot; volume=&quot;1&quot;&gt;&#10;        &lt;audio channels=&quot;2&quot; format=&quot;fltp&quot; sampleRate=&quot;48000&quot;/&gt;&#10;      &lt;/audioTrack&gt;&#10;      &lt;audioTrack muted=&quot;false&quot; name=&quot;S08&quot; resource=&quot;6ba7026e&quot; slideId=&quot;{941DC18A-29BF-47FE-845F-CF5552A402EE}&quot; startTime=&quot;0&quot; stepIndex=&quot;0&quot; volume=&quot;1&quot;&gt;&#10;        &lt;audio channels=&quot;2&quot; format=&quot;fltp&quot; sampleRate=&quot;48000&quot;/&gt;&#10;      &lt;/audioTrack&gt;&#10;      &lt;audioTrack muted=&quot;false&quot; name=&quot;S10&quot; resource=&quot;7bae9dea&quot; slideId=&quot;{61EEA679-1DDC-4770-BA7C-8991C2E5687D}&quot; startTime=&quot;0&quot; stepIndex=&quot;0&quot; volume=&quot;1&quot;&gt;&#10;        &lt;audio channels=&quot;2&quot; format=&quot;fltp&quot; sampleRate=&quot;48000&quot;/&gt;&#10;      &lt;/audioTrack&gt;&#10;      &lt;audioTrack muted=&quot;false&quot; name=&quot;S11&quot; resource=&quot;7bbe8828&quot; slideId=&quot;{CFEE9F45-72D3-4608-9DF1-0DC135E5146C}&quot; startTime=&quot;0&quot; stepIndex=&quot;0&quot; volume=&quot;1&quot;&gt;&#10;        &lt;audio channels=&quot;2&quot; format=&quot;fltp&quot; sampleRate=&quot;48000&quot;/&gt;&#10;      &lt;/audioTrack&gt;&#10;      &lt;audioTrack muted=&quot;false&quot; name=&quot;S12&quot; resource=&quot;4af619f4&quot; slideId=&quot;{4A43E915-90A7-4220-8606-64B7750936D0}&quot; startTime=&quot;0&quot; stepIndex=&quot;0&quot; volume=&quot;1&quot;&gt;&#10;        &lt;audio channels=&quot;2&quot; format=&quot;fltp&quot; sampleRate=&quot;48000&quot;/&gt;&#10;      &lt;/audioTrack&gt;&#10;      &lt;audioTrack muted=&quot;false&quot; name=&quot;S13&quot; resource=&quot;86191b73&quot; slideId=&quot;{8B22AA9D-E237-46A5-A61C-B51CA4E28F87}&quot; startTime=&quot;0&quot; stepIndex=&quot;0&quot; volume=&quot;1&quot;&gt;&#10;        &lt;audio channels=&quot;2&quot; format=&quot;fltp&quot; sampleRate=&quot;48000&quot;/&gt;&#10;      &lt;/audioTrack&gt;&#10;      &lt;audioTrack muted=&quot;false&quot; name=&quot;S14&quot; resource=&quot;6a7475bd&quot; slideId=&quot;{5717FA02-EF76-4D01-A8CD-EE05F4B70BE5}&quot; startTime=&quot;0&quot; stepIndex=&quot;0&quot; volume=&quot;1&quot;&gt;&#10;        &lt;audio channels=&quot;2&quot; format=&quot;fltp&quot; sampleRate=&quot;48000&quot;/&gt;&#10;      &lt;/audioTrack&gt;&#10;      &lt;audioTrack muted=&quot;false&quot; name=&quot;S15&quot; resource=&quot;cedca068&quot; slideId=&quot;{9C266DF5-9913-4AAB-930B-58BFB5D6580C}&quot; startTime=&quot;0&quot; stepIndex=&quot;0&quot; volume=&quot;1&quot;&gt;&#10;        &lt;audio channels=&quot;2&quot; format=&quot;fltp&quot; sampleRate=&quot;48000&quot;/&gt;&#10;      &lt;/audioTrack&gt;&#10;      &lt;audioTrack muted=&quot;false&quot; name=&quot;S16&quot; resource=&quot;96a43e34&quot; slideId=&quot;{AD3709F0-38B2-44DF-8838-313B4BA378BB}&quot; startTime=&quot;0&quot; stepIndex=&quot;0&quot; volume=&quot;1&quot;&gt;&#10;        &lt;audio channels=&quot;2&quot; format=&quot;fltp&quot; sampleRate=&quot;48000&quot;/&gt;&#10;      &lt;/audioTrack&gt;&#10;      &lt;audioTrack muted=&quot;false&quot; name=&quot;S17&quot; resource=&quot;6cf500e6&quot; slideId=&quot;{85CD9815-2F8E-480E-A97D-4E416198B5EE}&quot; startTime=&quot;0&quot; stepIndex=&quot;0&quot; volume=&quot;1&quot;&gt;&#10;        &lt;audio channels=&quot;2&quot; format=&quot;fltp&quot; sampleRate=&quot;48000&quot;/&gt;&#10;      &lt;/audioTrack&gt;&#10;      &lt;audioTrack muted=&quot;false&quot; name=&quot;S18&quot; resource=&quot;8cc1686c&quot; slideId=&quot;{C5F28815-67B4-4D98-91B7-9EA2401D726A}&quot; startTime=&quot;0&quot; stepIndex=&quot;0&quot; volume=&quot;1&quot;&gt;&#10;        &lt;audio channels=&quot;2&quot; format=&quot;fltp&quot; sampleRate=&quot;48000&quot;/&gt;&#10;      &lt;/audioTrack&gt;&#10;      &lt;audioTrack muted=&quot;false&quot; name=&quot;S19&quot; resource=&quot;b64b9e4a&quot; slideId=&quot;{FC49F614-9052-4D83-BD6D-D4FCD7B58C71}&quot; startTime=&quot;0&quot; stepIndex=&quot;0&quot; volume=&quot;1&quot;&gt;&#10;        &lt;audio channels=&quot;2&quot; format=&quot;fltp&quot; sampleRate=&quot;48000&quot;/&gt;&#10;      &lt;/audioTrack&gt;&#10;      &lt;audioTrack muted=&quot;false&quot; name=&quot;S20&quot; resource=&quot;2f692d4d&quot; slideId=&quot;{3ED3C159-2BF2-4EEF-917E-5194CDFDEAD1}&quot; startTime=&quot;0&quot; stepIndex=&quot;0&quot; volume=&quot;1&quot;&gt;&#10;        &lt;audio channels=&quot;2&quot; format=&quot;fltp&quot; sampleRate=&quot;48000&quot;/&gt;&#10;      &lt;/audioTrack&gt;&#10;      &lt;audioTrack muted=&quot;false&quot; name=&quot;S21&quot; resource=&quot;56426572&quot; slideId=&quot;{397781BC-821D-40EE-B781-C05135328A16}&quot; startTime=&quot;0&quot; stepIndex=&quot;0&quot; volume=&quot;1&quot;&gt;&#10;        &lt;audio channels=&quot;2&quot; format=&quot;fltp&quot; sampleRate=&quot;48000&quot;/&gt;&#10;      &lt;/audioTrack&gt;&#10;      &lt;audioTrack muted=&quot;false&quot; name=&quot;S22&quot; resource=&quot;312885b0&quot; slideId=&quot;{F2ACC964-5D7D-4310-AF32-261100B2A1AC}&quot; startTime=&quot;0&quot; stepIndex=&quot;0&quot; volume=&quot;1&quot;&gt;&#10;        &lt;audio channels=&quot;2&quot; format=&quot;fltp&quot; sampleRate=&quot;48000&quot;/&gt;&#10;      &lt;/audioTrack&gt;&#10;      &lt;audioTrack muted=&quot;false&quot; name=&quot;S23&quot; resource=&quot;77528f8a&quot; slideId=&quot;{ADA4822D-F23E-477C-80D9-A8B63250A1BD}&quot; startTime=&quot;0&quot; stepIndex=&quot;0&quot; volume=&quot;1&quot;&gt;&#10;        &lt;audio channels=&quot;2&quot; format=&quot;fltp&quot; sampleRate=&quot;48000&quot;/&gt;&#10;      &lt;/audioTrack&gt;&#10;      &lt;audioTrack muted=&quot;false&quot; name=&quot;S24&quot; resource=&quot;5ac14706&quot; slideId=&quot;{61CC551E-1559-474E-B642-81E416510083}&quot; startTime=&quot;0&quot; stepIndex=&quot;0&quot; volume=&quot;1&quot;&gt;&#10;        &lt;audio channels=&quot;2&quot; format=&quot;fltp&quot; sampleRate=&quot;48000&quot;/&gt;&#10;      &lt;/audioTrack&gt;&#10;      &lt;audioTrack muted=&quot;false&quot; name=&quot;S25&quot; resource=&quot;4e3a9991&quot; slideId=&quot;{DDA84241-9D6E-4D75-8FC9-CFA4E7981AE6}&quot; startTime=&quot;0&quot; stepIndex=&quot;0&quot; volume=&quot;1&quot;&gt;&#10;        &lt;audio channels=&quot;2&quot; format=&quot;fltp&quot; sampleRate=&quot;48000&quot;/&gt;&#10;      &lt;/audioTrack&gt;&#10;      &lt;audioTrack muted=&quot;false&quot; name=&quot;S26&quot; resource=&quot;23966637&quot; slideId=&quot;{3BA391B5-C8C9-4741-B8CD-5882857ACD70}&quot; startTime=&quot;0&quot; stepIndex=&quot;0&quot; volume=&quot;1&quot;&gt;&#10;        &lt;audio channels=&quot;2&quot; format=&quot;fltp&quot; sampleRate=&quot;48000&quot;/&gt;&#10;      &lt;/audioTrack&gt;&#10;      &lt;audioTrack muted=&quot;false&quot; name=&quot;S27&quot; resource=&quot;5abf0a89&quot; slideId=&quot;{306736B9-E70C-4AF3-861A-14BB297DD57F}&quot; startTime=&quot;0&quot; stepIndex=&quot;0&quot; volume=&quot;1&quot;&gt;&#10;        &lt;audio channels=&quot;2&quot; format=&quot;fltp&quot; sampleRate=&quot;48000&quot;/&gt;&#10;      &lt;/audioTrack&gt;&#10;      &lt;audioTrack muted=&quot;false&quot; name=&quot;S30&quot; resource=&quot;809bd587&quot; slideId=&quot;{CA5B2845-CF54-40A5-82F4-BE9562597420}&quot; startTime=&quot;0&quot; stepIndex=&quot;0&quot; volume=&quot;1&quot;&gt;&#10;        &lt;audio channels=&quot;2&quot; format=&quot;fltp&quot; sampleRate=&quot;48000&quot;/&gt;&#10;      &lt;/audioTrack&gt;&#10;      &lt;audioTrack muted=&quot;false&quot; name=&quot;S28 (2)&quot; resource=&quot;ad1856f3&quot; slideId=&quot;{2C1AA9B8-CDD8-439C-99ED-8B4A976D3E48}&quot; startTime=&quot;0&quot; stepIndex=&quot;0&quot; volume=&quot;1&quot;&gt;&#10;        &lt;audio channels=&quot;2&quot; format=&quot;fltp&quot; sampleRate=&quot;48000&quot;/&gt;&#10;      &lt;/audioTrack&gt;&#10;      &lt;audioTrack muted=&quot;false&quot; name=&quot;S31&quot; resource=&quot;478e8623&quot; slideId=&quot;{05595B96-E746-479E-BFF2-E6133F55455B}&quot; startTime=&quot;0&quot; stepIndex=&quot;0&quot; volume=&quot;1&quot;&gt;&#10;        &lt;audio channels=&quot;2&quot; format=&quot;fltp&quot; sampleRate=&quot;48000&quot;/&gt;&#10;      &lt;/audioTrack&gt;&#10;      &lt;audioTrack muted=&quot;false&quot; name=&quot;S32&quot; resource=&quot;4afae787&quot; slideId=&quot;{953E77D5-D60F-4362-B9D9-B064D842EAC7}&quot; startTime=&quot;0&quot; stepIndex=&quot;0&quot; volume=&quot;1&quot;&gt;&#10;        &lt;audio channels=&quot;2&quot; format=&quot;fltp&quot; sampleRate=&quot;48000&quot;/&gt;&#10;      &lt;/audioTrack&gt;&#10;      &lt;audioTrack muted=&quot;false&quot; name=&quot;S33&quot; resource=&quot;072c394f&quot; slideId=&quot;{6D4CF6D7-665D-46E9-8FEA-B05D23D7B95A}&quot; startTime=&quot;0&quot; stepIndex=&quot;0&quot; volume=&quot;1&quot;&gt;&#10;        &lt;audio channels=&quot;2&quot; format=&quot;fltp&quot; sampleRate=&quot;48000&quot;/&gt;&#10;      &lt;/audioTrack&gt;&#10;      &lt;audioTrack muted=&quot;false&quot; name=&quot;S34&quot; resource=&quot;a90cb4fe&quot; slideId=&quot;{B4CD0436-62C4-47BB-9CF8-B3DA55A4865E}&quot; startTime=&quot;0&quot; stepIndex=&quot;0&quot; volume=&quot;1&quot;&gt;&#10;        &lt;audio channels=&quot;2&quot; format=&quot;fltp&quot; sampleRate=&quot;48000&quot;/&gt;&#10;      &lt;/audioTrack&gt;&#10;      &lt;audioTrack muted=&quot;false&quot; name=&quot;S36&quot; resource=&quot;bb221284&quot; slideId=&quot;{AFE544E7-A09F-4F96-B27C-9957AECA2010}&quot; startTime=&quot;0&quot; stepIndex=&quot;0&quot; volume=&quot;1&quot;&gt;&#10;        &lt;audio channels=&quot;2&quot; format=&quot;fltp&quot; sampleRate=&quot;48000&quot;/&gt;&#10;      &lt;/audioTrack&gt;&#10;      &lt;audioTrack muted=&quot;false&quot; name=&quot;S37&quot; resource=&quot;59441883&quot; slideId=&quot;{C3D58A22-3C7A-4661-9A9C-CBD44E6EDDC1}&quot; startTime=&quot;0&quot; stepIndex=&quot;0&quot; volume=&quot;1&quot;&gt;&#10;        &lt;audio channels=&quot;2&quot; format=&quot;fltp&quot; sampleRate=&quot;48000&quot;/&gt;&#10;      &lt;/audioTrack&gt;&#10;      &lt;audioTrack muted=&quot;false&quot; name=&quot;S38&quot; resource=&quot;b286efad&quot; slideId=&quot;{576DD47B-F3B4-479E-A81F-ACC1BA85476F}&quot; startTime=&quot;0&quot; stepIndex=&quot;0&quot; volume=&quot;1&quot;&gt;&#10;        &lt;audio channels=&quot;2&quot; format=&quot;fltp&quot; sampleRate=&quot;48000&quot;/&gt;&#10;      &lt;/audioTrack&gt;&#10;      &lt;audioTrack muted=&quot;false&quot; name=&quot;S39&quot; resource=&quot;fe90d14a&quot; slideId=&quot;{333DB880-F3AB-434D-9A00-0C13F09A78D7}&quot; startTime=&quot;0&quot; stepIndex=&quot;0&quot; volume=&quot;1&quot;&gt;&#10;        &lt;audio channels=&quot;1&quot; format=&quot;fltp&quot; sampleRate=&quot;44100&quot;/&gt;&#10;      &lt;/audioTrack&gt;&#10;      &lt;audioTrack muted=&quot;false&quot; name=&quot;S41&quot; resource=&quot;8e5a7281&quot; slideId=&quot;{ADD835CB-E794-42E7-8EC7-C8CE185F13A2}&quot; startTime=&quot;0&quot; stepIndex=&quot;1&quot; volume=&quot;1&quot;&gt;&#10;        &lt;audio channels=&quot;2&quot; format=&quot;fltp&quot; sampleRate=&quot;48000&quot;/&gt;&#10;      &lt;/audioTrack&gt;&#10;      &lt;audioTrack muted=&quot;false&quot; name=&quot;S42&quot; resource=&quot;58fe6124&quot; slideId=&quot;{EDBAF38B-E3B4-43EA-99E6-11CFC4544F2E}&quot; startTime=&quot;0&quot; stepIndex=&quot;0&quot; volume=&quot;1&quot;&gt;&#10;        &lt;audio channels=&quot;2&quot; format=&quot;fltp&quot; sampleRate=&quot;48000&quot;/&gt;&#10;      &lt;/audioTrack&gt;&#10;      &lt;audioTrack muted=&quot;false&quot; name=&quot;S43&quot; resource=&quot;5562b5d3&quot; slideId=&quot;{261CD0BA-AD16-49F5-8638-CC84F7158C0B}&quot; startTime=&quot;0&quot; stepIndex=&quot;0&quot; volume=&quot;1&quot;&gt;&#10;        &lt;audio channels=&quot;2&quot; format=&quot;fltp&quot; sampleRate=&quot;48000&quot;/&gt;&#10;      &lt;/audioTrack&gt;&#10;      &lt;audioTrack muted=&quot;false&quot; name=&quot;S45&quot; resource=&quot;40855267&quot; slideId=&quot;{343AB126-00E1-44E3-A5D9-224135072103}&quot; startTime=&quot;0&quot; stepIndex=&quot;0&quot; volume=&quot;1&quot;&gt;&#10;        &lt;audio channels=&quot;2&quot; format=&quot;fltp&quot; sampleRate=&quot;48000&quot;/&gt;&#10;      &lt;/audioTrack&gt;&#10;      &lt;audioTrack muted=&quot;false&quot; name=&quot;S46&quot; resource=&quot;879a44cd&quot; slideId=&quot;{054CC554-0E2B-46AF-87E8-B2669B8976E4}&quot; startTime=&quot;0&quot; stepIndex=&quot;0&quot; volume=&quot;1&quot;&gt;&#10;        &lt;audio channels=&quot;2&quot; format=&quot;fltp&quot; sampleRate=&quot;48000&quot;/&gt;&#10;      &lt;/audioTrack&gt;&#10;      &lt;audioTrack muted=&quot;false&quot; name=&quot;S47&quot; resource=&quot;e4560bec&quot; slideId=&quot;{ABF3CA36-4B14-42C0-821B-5DADC967C0C3}&quot; startTime=&quot;0&quot; stepIndex=&quot;0&quot; volume=&quot;1&quot;&gt;&#10;        &lt;audio channels=&quot;2&quot; format=&quot;fltp&quot; sampleRate=&quot;48000&quot;/&gt;&#10;      &lt;/audioTrack&gt;&#10;      &lt;audioTrack muted=&quot;false&quot; name=&quot;S48&quot; resource=&quot;d0a58a83&quot; slideId=&quot;{4109DE10-67EB-46A4-96B0-D25677D52503}&quot; startTime=&quot;0&quot; stepIndex=&quot;0&quot; volume=&quot;1&quot;&gt;&#10;        &lt;audio channels=&quot;2&quot; format=&quot;fltp&quot; sampleRate=&quot;48000&quot;/&gt;&#10;      &lt;/audioTrack&gt;&#10;      &lt;audioTrack muted=&quot;false&quot; name=&quot;S49&quot; resource=&quot;42d0e267&quot; slideId=&quot;{A22A9DAF-B5B6-48CE-9B00-805142E1E905}&quot; startTime=&quot;0&quot; stepIndex=&quot;0&quot; volume=&quot;1&quot;&gt;&#10;        &lt;audio channels=&quot;2&quot; format=&quot;fltp&quot; sampleRate=&quot;48000&quot;/&gt;&#10;      &lt;/audioTrack&gt;&#10;      &lt;audioTrack muted=&quot;false&quot; name=&quot;S50&quot; resource=&quot;a15279ca&quot; slideId=&quot;{0C5B2FE6-7971-4C5E-8555-C98EEBC25D88}&quot; startTime=&quot;0&quot; stepIndex=&quot;0&quot; volume=&quot;1&quot;&gt;&#10;        &lt;audio channels=&quot;2&quot; format=&quot;fltp&quot; sampleRate=&quot;48000&quot;/&gt;&#10;      &lt;/audioTrack&gt;&#10;      &lt;audioTrack muted=&quot;false&quot; name=&quot;S51&quot; resource=&quot;079569da&quot; slideId=&quot;{EC07DD18-AE6E-4E29-BFDE-CA0B8A0D2E1E}&quot; startTime=&quot;0&quot; stepIndex=&quot;0&quot; volume=&quot;1&quot;&gt;&#10;        &lt;audio channels=&quot;2&quot; format=&quot;fltp&quot; sampleRate=&quot;48000&quot;/&gt;&#10;      &lt;/audioTrack&gt;&#10;      &lt;audioTrack muted=&quot;false&quot; name=&quot;S52&quot; resource=&quot;ffc24b9e&quot; slideId=&quot;{0545141B-F8CB-402C-B926-03DE465C1B8A}&quot; startTime=&quot;0&quot; stepIndex=&quot;0&quot; volume=&quot;1&quot;&gt;&#10;        &lt;audio channels=&quot;2&quot; format=&quot;fltp&quot; sampleRate=&quot;48000&quot;/&gt;&#10;      &lt;/audioTrack&gt;&#10;      &lt;audioTrack muted=&quot;false&quot; name=&quot;S53&quot; resource=&quot;0dcb17af&quot; slideId=&quot;{CBB57E8F-A9AC-4BB9-BACB-E4AE41CC4FD3}&quot; startTime=&quot;0&quot; stepIndex=&quot;0&quot; volume=&quot;1&quot;&gt;&#10;        &lt;audio channels=&quot;1&quot; format=&quot;fltp&quot; sampleRate=&quot;44100&quot;/&gt;&#10;      &lt;/audioTrack&gt;&#10;      &lt;audioTrack muted=&quot;false&quot; name=&quot;S55&quot; resource=&quot;f1df8a7f&quot; slideId=&quot;{776DF3DC-B3A3-4FEF-8C5F-12B3085AE83E}&quot; startTime=&quot;0&quot; stepIndex=&quot;0&quot; volume=&quot;1&quot;&gt;&#10;        &lt;audio channels=&quot;2&quot; format=&quot;fltp&quot; sampleRate=&quot;48000&quot;/&gt;&#10;      &lt;/audioTrack&gt;&#10;      &lt;audioTrack muted=&quot;false&quot; name=&quot;S56&quot; resource=&quot;482e0480&quot; slideId=&quot;{DFCC0759-C5C3-4675-BF76-F51D02EF89C2}&quot; startTime=&quot;0&quot; stepIndex=&quot;0&quot; volume=&quot;1&quot;&gt;&#10;        &lt;audio channels=&quot;2&quot; format=&quot;fltp&quot; sampleRate=&quot;48000&quot;/&gt;&#10;      &lt;/audioTrack&gt;&#10;      &lt;audioTrack muted=&quot;false&quot; name=&quot;S57&quot; resource=&quot;20b82b88&quot; slideId=&quot;{A2C2EF44-C4BF-46D1-8B13-2032BC2ED9FF}&quot; startTime=&quot;0&quot; stepIndex=&quot;0&quot; volume=&quot;1&quot;&gt;&#10;        &lt;audio channels=&quot;2&quot; format=&quot;fltp&quot; sampleRate=&quot;48000&quot;/&gt;&#10;      &lt;/audioTrack&gt;&#10;      &lt;audioTrack muted=&quot;false&quot; name=&quot;S58&quot; resource=&quot;38406508&quot; slideId=&quot;{4EEB79AE-BE22-4960-B47B-848F761B2F60}&quot; startTime=&quot;0&quot; stepIndex=&quot;0&quot; volume=&quot;1&quot;&gt;&#10;        &lt;audio channels=&quot;2&quot; format=&quot;fltp&quot; sampleRate=&quot;48000&quot;/&gt;&#10;      &lt;/audioTrack&gt;&#10;      &lt;audioTrack muted=&quot;false&quot; name=&quot;S59&quot; resource=&quot;37f4609a&quot; slideId=&quot;{A3FD462D-30A1-481A-B01D-45750A7B45C8}&quot; startTime=&quot;0&quot; stepIndex=&quot;0&quot; volume=&quot;1&quot;&gt;&#10;        &lt;audio channels=&quot;2&quot; format=&quot;fltp&quot; sampleRate=&quot;48000&quot;/&gt;&#10;      &lt;/audioTrack&gt;&#10;      &lt;audioTrack muted=&quot;false&quot; name=&quot;S60&quot; resource=&quot;43f248c8&quot; slideId=&quot;{6480CA0E-F8BA-4202-AA19-1BD6348D442C}&quot; startTime=&quot;0&quot; stepIndex=&quot;0&quot; volume=&quot;1&quot;&gt;&#10;        &lt;audio channels=&quot;2&quot; format=&quot;fltp&quot; sampleRate=&quot;48000&quot;/&gt;&#10;      &lt;/audioTrack&gt;&#10;      &lt;audioTrack muted=&quot;false&quot; name=&quot;S61&quot; resource=&quot;6543c36f&quot; slideId=&quot;{DF5EB48F-2CA6-45D0-9C30-11203477A286}&quot; startTime=&quot;0&quot; stepIndex=&quot;0&quot; volume=&quot;1&quot;&gt;&#10;        &lt;audio channels=&quot;2&quot; format=&quot;fltp&quot; sampleRate=&quot;48000&quot;/&gt;&#10;      &lt;/audioTrack&gt;&#10;      &lt;audioTrack muted=&quot;false&quot; name=&quot;S62&quot; resource=&quot;7ed4aa2c&quot; slideId=&quot;{F5E643E6-4F02-4EEA-877D-7517D2D6A560}&quot; startTime=&quot;0&quot; stepIndex=&quot;0&quot; volume=&quot;1&quot;&gt;&#10;        &lt;audio channels=&quot;2&quot; format=&quot;fltp&quot; sampleRate=&quot;48000&quot;/&gt;&#10;      &lt;/audioTrack&gt;&#10;      &lt;audioTrack muted=&quot;false&quot; name=&quot;S63&quot; resource=&quot;77d6b382&quot; slideId=&quot;{4CA6B59E-F19C-4FD8-A74F-D7297A3B4F8A}&quot; startTime=&quot;0&quot; stepIndex=&quot;0&quot; volume=&quot;1&quot;&gt;&#10;        &lt;audio channels=&quot;2&quot; format=&quot;fltp&quot; sampleRate=&quot;48000&quot;/&gt;&#10;      &lt;/audioTrack&gt;&#10;      &lt;audioTrack muted=&quot;false&quot; name=&quot;S64&quot; resource=&quot;9569cf47&quot; slideId=&quot;{9E03DB71-DDA8-4113-AC45-A663991B8C1D}&quot; startTime=&quot;0&quot; stepIndex=&quot;0&quot; volume=&quot;1&quot;&gt;&#10;        &lt;audio channels=&quot;2&quot; format=&quot;fltp&quot; sampleRate=&quot;48000&quot;/&gt;&#10;      &lt;/audioTrack&gt;&#10;      &lt;audioTrack muted=&quot;false&quot; name=&quot;S65&quot; resource=&quot;45fed424&quot; slideId=&quot;{1F56FE59-3E5A-4FBB-92F3-CE8F953EB614}&quot; startTime=&quot;0&quot; stepIndex=&quot;0&quot; volume=&quot;1&quot;&gt;&#10;        &lt;audio channels=&quot;2&quot; format=&quot;fltp&quot; sampleRate=&quot;48000&quot;/&gt;&#10;      &lt;/audioTrack&gt;&#10;      &lt;audioTrack muted=&quot;false&quot; name=&quot;S66&quot; resource=&quot;28500cf6&quot; slideId=&quot;{7886C69B-86B6-4B2C-A640-F52C13ED7AB8}&quot; startTime=&quot;0&quot; stepIndex=&quot;0&quot; volume=&quot;1&quot;&gt;&#10;        &lt;audio channels=&quot;2&quot; format=&quot;fltp&quot; sampleRate=&quot;48000&quot;/&gt;&#10;      &lt;/audioTrack&gt;&#10;      &lt;audioTrack muted=&quot;false&quot; name=&quot;S67&quot; resource=&quot;c134c49a&quot; slideId=&quot;{D7AF249D-014D-4415-85CB-38F24B5C1549}&quot; startTime=&quot;0&quot; stepIndex=&quot;0&quot; volume=&quot;1&quot;&gt;&#10;        &lt;audio channels=&quot;2&quot; format=&quot;fltp&quot; sampleRate=&quot;48000&quot;/&gt;&#10;      &lt;/audioTrack&gt;&#10;      &lt;audioTrack muted=&quot;false&quot; name=&quot;S68&quot; resource=&quot;39d4de0f&quot; slideId=&quot;{18BD1038-DDBB-4555-BE82-837A45A9E518}&quot; startTime=&quot;0&quot; stepIndex=&quot;0&quot; volume=&quot;1&quot;&gt;&#10;        &lt;audio channels=&quot;2&quot; format=&quot;fltp&quot; sampleRate=&quot;48000&quot;/&gt;&#10;      &lt;/audioTrack&gt;&#10;      &lt;audioTrack muted=&quot;false&quot; name=&quot;S69&quot; resource=&quot;38dc0a5b&quot; slideId=&quot;{F76DD9DC-894C-4EB6-A027-3202A080572A}&quot; startTime=&quot;0&quot; stepIndex=&quot;0&quot; volume=&quot;1&quot;&gt;&#10;        &lt;audio channels=&quot;2&quot; format=&quot;fltp&quot; sampleRate=&quot;48000&quot;/&gt;&#10;      &lt;/audioTrack&gt;&#10;      &lt;audioTrack muted=&quot;false&quot; name=&quot;S71&quot; resource=&quot;010a5831&quot; slideId=&quot;{B700FEE1-0A7A-4073-9F36-81A9C315C41C}&quot; startTime=&quot;0&quot; stepIndex=&quot;0&quot; volume=&quot;1&quot;&gt;&#10;        &lt;audio channels=&quot;2&quot; format=&quot;fltp&quot; sampleRate=&quot;48000&quot;/&gt;&#10;      &lt;/audioTrack&gt;&#10;      &lt;audioTrack muted=&quot;false&quot; name=&quot;S72&quot; resource=&quot;b700697f&quot; slideId=&quot;{9E692EF2-E982-4E23-807C-01E068C5301E}&quot; startTime=&quot;0&quot; stepIndex=&quot;0&quot; volume=&quot;1&quot;&gt;&#10;        &lt;audio channels=&quot;2&quot; format=&quot;fltp&quot; sampleRate=&quot;48000&quot;/&gt;&#10;      &lt;/audioTrack&gt;&#10;      &lt;audioTrack muted=&quot;false&quot; name=&quot;S73&quot; resource=&quot;8fcd71bb&quot; slideId=&quot;{CEF3B6C9-FB3F-4295-BCF7-AB9E7E7EB6C0}&quot; startTime=&quot;0&quot; stepIndex=&quot;0&quot; volume=&quot;1&quot;&gt;&#10;        &lt;audio channels=&quot;2&quot; format=&quot;fltp&quot; sampleRate=&quot;48000&quot;/&gt;&#10;      &lt;/audioTrack&gt;&#10;      &lt;audioTrack muted=&quot;false&quot; name=&quot;S74&quot; resource=&quot;f7ec83d4&quot; slideId=&quot;{E3EA4BCD-3F26-4EED-9D55-4247A5968D91}&quot; startTime=&quot;0&quot; stepIndex=&quot;0&quot; volume=&quot;1&quot;&gt;&#10;        &lt;audio channels=&quot;2&quot; format=&quot;fltp&quot; sampleRate=&quot;48000&quot;/&gt;&#10;      &lt;/audioTrack&gt;&#10;      &lt;audioTrack muted=&quot;false&quot; name=&quot;S75&quot; resource=&quot;2d4e2d2b&quot; slideId=&quot;{BCBEADF0-1098-411B-AAE7-7E5F2D3E246B}&quot; startTime=&quot;0&quot; stepIndex=&quot;0&quot; volume=&quot;1&quot;&gt;&#10;        &lt;audio channels=&quot;2&quot; format=&quot;fltp&quot; sampleRate=&quot;48000&quot;/&gt;&#10;      &lt;/audioTrack&gt;&#10;      &lt;audioTrack muted=&quot;false&quot; name=&quot;S76&quot; resource=&quot;89d7d121&quot; slideId=&quot;{87DA685A-F52F-4DE2-8764-48C3A25EB1BB}&quot; startTime=&quot;0&quot; stepIndex=&quot;0&quot; volume=&quot;1&quot;&gt;&#10;        &lt;audio channels=&quot;2&quot; format=&quot;fltp&quot; sampleRate=&quot;48000&quot;/&gt;&#10;      &lt;/audioTrack&gt;&#10;      &lt;audioTrack muted=&quot;false&quot; name=&quot;S77&quot; resource=&quot;6f8fccbe&quot; slideId=&quot;{169F6FD7-08BA-4DE3-84BA-910A9985D9D7}&quot; startTime=&quot;0&quot; stepIndex=&quot;0&quot; volume=&quot;1&quot;&gt;&#10;        &lt;audio channels=&quot;2&quot; format=&quot;fltp&quot; sampleRate=&quot;48000&quot;/&gt;&#10;      &lt;/audioTrack&gt;&#10;      &lt;audioTrack muted=&quot;false&quot; name=&quot;S78&quot; resource=&quot;6410bbea&quot; slideId=&quot;{15B37773-1E20-41F2-A10C-B8134420C744}&quot; startTime=&quot;0&quot; stepIndex=&quot;0&quot; volume=&quot;1&quot;&gt;&#10;        &lt;audio channels=&quot;2&quot; format=&quot;fltp&quot; sampleRate=&quot;48000&quot;/&gt;&#10;      &lt;/audioTrack&gt;&#10;      &lt;audioTrack muted=&quot;false&quot; name=&quot;S80&quot; resource=&quot;3360b3c4&quot; slideId=&quot;{A2624E7C-469C-4E15-88A0-AD6DDE0AA223}&quot; startTime=&quot;0&quot; stepIndex=&quot;0&quot; volume=&quot;1&quot;&gt;&#10;        &lt;audio channels=&quot;2&quot; format=&quot;fltp&quot; sampleRate=&quot;48000&quot;/&gt;&#10;      &lt;/audioTrack&gt;&#10;      &lt;audioTrack muted=&quot;false&quot; name=&quot;S81&quot; resource=&quot;94c719b1&quot; slideId=&quot;{01B2E7BF-077B-4EC2-908C-51F86E5004DD}&quot; startTime=&quot;0&quot; stepIndex=&quot;0&quot; volume=&quot;1&quot;&gt;&#10;        &lt;audio channels=&quot;2&quot; format=&quot;fltp&quot; sampleRate=&quot;48000&quot;/&gt;&#10;      &lt;/audioTrack&gt;&#10;      &lt;audioTrack muted=&quot;false&quot; name=&quot;S82&quot; resource=&quot;7c47d3a1&quot; slideId=&quot;{6C235C03-B939-4795-AE11-621E34E7BCE6}&quot; startTime=&quot;0&quot; stepIndex=&quot;0&quot; volume=&quot;1&quot;&gt;&#10;        &lt;audio channels=&quot;2&quot; format=&quot;fltp&quot; sampleRate=&quot;48000&quot;/&gt;&#10;      &lt;/audioTrack&gt;&#10;      &lt;audioTrack muted=&quot;false&quot; name=&quot;S83&quot; resource=&quot;b6836d5e&quot; slideId=&quot;{4219461F-D553-445A-983E-EBA39F7A6CF0}&quot; startTime=&quot;0&quot; stepIndex=&quot;0&quot; volume=&quot;1&quot;&gt;&#10;        &lt;audio channels=&quot;2&quot; format=&quot;fltp&quot; sampleRate=&quot;48000&quot;/&gt;&#10;      &lt;/audioTrack&gt;&#10;      &lt;audioTrack muted=&quot;false&quot; name=&quot;S84&quot; resource=&quot;03bbceab&quot; slideId=&quot;{4550767F-A913-411A-B35B-EF81D6B8726A}&quot; startTime=&quot;0&quot; stepIndex=&quot;0&quot; volume=&quot;1&quot;&gt;&#10;        &lt;audio channels=&quot;2&quot; format=&quot;fltp&quot; sampleRate=&quot;48000&quot;/&gt;&#10;      &lt;/audioTrack&gt;&#10;      &lt;audioTrack muted=&quot;false&quot; name=&quot;S85&quot; resource=&quot;91fbcd5c&quot; slideId=&quot;{907F1ED4-0CD1-4817-B0E5-469568B6B60F}&quot; startTime=&quot;0&quot; stepIndex=&quot;0&quot; volume=&quot;1&quot;&gt;&#10;        &lt;audio channels=&quot;2&quot; format=&quot;fltp&quot; sampleRate=&quot;48000&quot;/&gt;&#10;      &lt;/audioTrack&gt;&#10;      &lt;audioTrack muted=&quot;false&quot; name=&quot;S86&quot; resource=&quot;85d08a55&quot; slideId=&quot;{668034B5-697F-4D0F-9CCE-F41E94265587}&quot; startTime=&quot;0&quot; stepIndex=&quot;0&quot; volume=&quot;1&quot;&gt;&#10;        &lt;audio channels=&quot;2&quot; format=&quot;fltp&quot; sampleRate=&quot;48000&quot;/&gt;&#10;      &lt;/audioTrack&gt;&#10;      &lt;audioTrack muted=&quot;false&quot; name=&quot;S87&quot; resource=&quot;491783f8&quot; slideId=&quot;{4900EDA8-E8CE-480E-BAED-BC529F7FFCD2}&quot; startTime=&quot;0&quot; stepIndex=&quot;0&quot; volume=&quot;1&quot;&gt;&#10;        &lt;audio channels=&quot;2&quot; format=&quot;fltp&quot; sampleRate=&quot;48000&quot;/&gt;&#10;      &lt;/audioTrack&gt;&#10;      &lt;audioTrack muted=&quot;false&quot; name=&quot;S88&quot; resource=&quot;2781810b&quot; slideId=&quot;{0D24E5E9-85CD-40F5-BBC6-514758AB4E62}&quot; startTime=&quot;0&quot; stepIndex=&quot;0&quot; volume=&quot;1&quot;&gt;&#10;        &lt;audio channels=&quot;2&quot; format=&quot;fltp&quot; sampleRate=&quot;48000&quot;/&gt;&#10;      &lt;/audioTrack&gt;&#10;      &lt;audioTrack muted=&quot;false&quot; name=&quot;S89&quot; resource=&quot;f8ea7f0f&quot; slideId=&quot;{F200BD93-42EE-404E-894C-5EFEB57CEFAA}&quot; startTime=&quot;0&quot; stepIndex=&quot;0&quot; volume=&quot;1&quot;&gt;&#10;        &lt;audio channels=&quot;2&quot; format=&quot;fltp&quot; sampleRate=&quot;48000&quot;/&gt;&#10;      &lt;/audioTrack&gt;&#10;      &lt;audioTrack muted=&quot;false&quot; name=&quot;S90&quot; resource=&quot;df51508b&quot; slideId=&quot;{87E33FCE-1761-4B41-A0F0-2CE26E53FB3C}&quot; startTime=&quot;0&quot; stepIndex=&quot;0&quot; volume=&quot;1&quot;&gt;&#10;        &lt;audio channels=&quot;2&quot; format=&quot;fltp&quot; sampleRate=&quot;48000&quot;/&gt;&#10;      &lt;/audioTrack&gt;&#10;      &lt;audioTrack muted=&quot;false&quot; name=&quot;S92&quot; resource=&quot;84c833f6&quot; slideId=&quot;{E72B0D31-C306-4DCC-A394-39F9B7F7C23D}&quot; startTime=&quot;0&quot; stepIndex=&quot;0&quot; volume=&quot;1&quot;&gt;&#10;        &lt;audio channels=&quot;2&quot; format=&quot;fltp&quot; sampleRate=&quot;48000&quot;/&gt;&#10;      &lt;/audioTrack&gt;&#10;      &lt;audioTrack muted=&quot;false&quot; name=&quot;S93&quot; resource=&quot;7fe7aff3&quot; slideId=&quot;{71E979FF-5FC9-4A3F-BB33-7B9E19AA7565}&quot; startTime=&quot;0&quot; stepIndex=&quot;0&quot; volume=&quot;1&quot;&gt;&#10;        &lt;audio channels=&quot;2&quot; format=&quot;fltp&quot; sampleRate=&quot;48000&quot;/&gt;&#10;      &lt;/audioTrack&gt;&#10;      &lt;audioTrack muted=&quot;false&quot; name=&quot;S94&quot; resource=&quot;e45e2bb6&quot; slideId=&quot;{50808F0E-0623-4146-A559-80880D398F33}&quot; startTime=&quot;0&quot; stepIndex=&quot;0&quot; volume=&quot;1&quot;&gt;&#10;        &lt;audio channels=&quot;2&quot; format=&quot;fltp&quot; sampleRate=&quot;48000&quot;/&gt;&#10;      &lt;/audioTrack&gt;&#10;      &lt;audioTrack muted=&quot;false&quot; name=&quot;S95&quot; resource=&quot;eb1bfb94&quot; slideId=&quot;{70115212-CA32-460A-9AE4-F12B183E90C0}&quot; startTime=&quot;0&quot; stepIndex=&quot;0&quot; volume=&quot;1&quot;&gt;&#10;        &lt;audio channels=&quot;2&quot; format=&quot;fltp&quot; sampleRate=&quot;48000&quot;/&gt;&#10;      &lt;/audioTrack&gt;&#10;      &lt;audioTrack muted=&quot;false&quot; name=&quot;S96&quot; resource=&quot;fb98845f&quot; slideId=&quot;{D48FF552-8A43-4496-85CC-959DFDB37BB0}&quot; startTime=&quot;0&quot; stepIndex=&quot;1&quot; volume=&quot;1&quot;&gt;&#10;        &lt;audio channels=&quot;2&quot; format=&quot;fltp&quot; sampleRate=&quot;48000&quot;/&gt;&#10;      &lt;/audioTrack&gt;&#10;      &lt;audioTrack muted=&quot;false&quot; name=&quot;S98&quot; resource=&quot;1449d862&quot; slideId=&quot;{FCB1C7CC-99AD-4A1A-9A84-FAB1E144F2A9}&quot; startTime=&quot;0&quot; stepIndex=&quot;0&quot; volume=&quot;1&quot;&gt;&#10;        &lt;audio channels=&quot;2&quot; format=&quot;fltp&quot; sampleRate=&quot;48000&quot;/&gt;&#10;      &lt;/audioTrack&gt;&#10;      &lt;audioTrack muted=&quot;false&quot; name=&quot;S99&quot; resource=&quot;2aad53fe&quot; slideId=&quot;{D6D4761E-3A51-4A45-A1D7-6853C35BB6F2}&quot; startTime=&quot;0&quot; stepIndex=&quot;0&quot; volume=&quot;1&quot;&gt;&#10;        &lt;audio channels=&quot;2&quot; format=&quot;fltp&quot; sampleRate=&quot;48000&quot;/&gt;&#10;      &lt;/audioTrack&gt;&#10;      &lt;audioTrack muted=&quot;false&quot; name=&quot;S100&quot; resource=&quot;fa01649c&quot; slideId=&quot;{F50EC105-00BE-411B-B4A5-547A52AB65ED}&quot; startTime=&quot;1&quot; stepIndex=&quot;0&quot; volume=&quot;1&quot;&gt;&#10;        &lt;audio channels=&quot;2&quot; format=&quot;fltp&quot; sampleRate=&quot;48000&quot;/&gt;&#10;      &lt;/audioTrack&gt;&#10;      &lt;audioTrack muted=&quot;false&quot; name=&quot;S102&quot; resource=&quot;1754deea&quot; slideId=&quot;{DA044BFA-D8ED-46D3-A116-5B24404D5FBF}&quot; startTime=&quot;0&quot; stepIndex=&quot;0&quot; volume=&quot;1&quot;&gt;&#10;        &lt;audio channels=&quot;2&quot; format=&quot;fltp&quot; sampleRate=&quot;48000&quot;/&gt;&#10;      &lt;/audioTrack&gt;&#10;      &lt;audioTrack muted=&quot;false&quot; name=&quot;S103&quot; resource=&quot;9e2f879a&quot; slideId=&quot;{15CF5356-D41A-4C3E-99C1-35AD0DFE386B}&quot; startTime=&quot;0&quot; stepIndex=&quot;0&quot; volume=&quot;1&quot;&gt;&#10;        &lt;audio channels=&quot;2&quot; format=&quot;fltp&quot; sampleRate=&quot;48000&quot;/&gt;&#10;      &lt;/audioTrack&gt;&#10;      &lt;audioTrack muted=&quot;false&quot; name=&quot;S104&quot; resource=&quot;45c80c57&quot; slideId=&quot;{03928C1F-8E7F-4977-B662-ED91D2CC2D33}&quot; startTime=&quot;0&quot; stepIndex=&quot;0&quot; volume=&quot;1&quot;&gt;&#10;        &lt;audio channels=&quot;2&quot; format=&quot;fltp&quot; sampleRate=&quot;48000&quot;/&gt;&#10;      &lt;/audioTrack&gt;&#10;      &lt;audioTrack muted=&quot;false&quot; name=&quot;S105&quot; resource=&quot;d1412d52&quot; slideId=&quot;{7F3AB22E-5E30-41D4-864C-34978561579E}&quot; startTime=&quot;0&quot; stepIndex=&quot;0&quot; volume=&quot;1&quot;&gt;&#10;        &lt;audio channels=&quot;2&quot; format=&quot;fltp&quot; sampleRate=&quot;48000&quot;/&gt;&#10;      &lt;/audioTrack&gt;&#10;      &lt;audioTrack muted=&quot;false&quot; name=&quot;S106&quot; resource=&quot;3e43613f&quot; slideId=&quot;{BC90768F-EA42-4783-AD49-1791216DEE2B}&quot; startTime=&quot;0&quot; stepIndex=&quot;0&quot; volume=&quot;1&quot;&gt;&#10;        &lt;audio channels=&quot;2&quot; format=&quot;fltp&quot; sampleRate=&quot;48000&quot;/&gt;&#10;      &lt;/audioTrack&gt;&#10;      &lt;audioTrack muted=&quot;false&quot; name=&quot;S107&quot; resource=&quot;e6164b20&quot; slideId=&quot;{C5DEACAB-772B-410F-B20F-FE4D4333DE83}&quot; startTime=&quot;0&quot; stepIndex=&quot;0&quot; volume=&quot;1&quot;&gt;&#10;        &lt;audio channels=&quot;2&quot; format=&quot;fltp&quot; sampleRate=&quot;48000&quot;/&gt;&#10;      &lt;/audioTrack&gt;&#10;      &lt;audioTrack muted=&quot;false&quot; name=&quot;S108&quot; resource=&quot;86bdc321&quot; slideId=&quot;{1339F192-F8A1-41DC-A1AD-4FD47E7AD496}&quot; startTime=&quot;0&quot; stepIndex=&quot;0&quot; volume=&quot;1&quot;&gt;&#10;        &lt;audio channels=&quot;2&quot; format=&quot;fltp&quot; sampleRate=&quot;48000&quot;/&gt;&#10;      &lt;/audioTrack&gt;&#10;      &lt;audioTrack muted=&quot;false&quot; name=&quot;S109&quot; resource=&quot;27020432&quot; slideId=&quot;{22E9CBF0-2707-4511-88E3-20FF6B4AB75B}&quot; startTime=&quot;0&quot; stepIndex=&quot;0&quot; volume=&quot;1&quot;&gt;&#10;        &lt;audio channels=&quot;2&quot; format=&quot;fltp&quot; sampleRate=&quot;48000&quot;/&gt;&#10;      &lt;/audioTrack&gt;&#10;      &lt;audioTrack muted=&quot;false&quot; name=&quot;S110&quot; resource=&quot;f448240f&quot; slideId=&quot;{16B8AC09-84CE-4A5B-AF7A-A343567DA824}&quot; startTime=&quot;0&quot; stepIndex=&quot;0&quot; volume=&quot;1&quot;&gt;&#10;        &lt;audio channels=&quot;2&quot; format=&quot;fltp&quot; sampleRate=&quot;48000&quot;/&gt;&#10;      &lt;/audioTrack&gt;&#10;      &lt;audioTrack muted=&quot;false&quot; name=&quot;S112&quot; resource=&quot;6c131320&quot; slideId=&quot;{140809C1-5562-41D3-A6D2-D6BB2159A498}&quot; startTime=&quot;0&quot; stepIndex=&quot;0&quot; volume=&quot;1&quot;&gt;&#10;        &lt;audio channels=&quot;2&quot; format=&quot;fltp&quot; sampleRate=&quot;48000&quot;/&gt;&#10;      &lt;/audioTrack&gt;&#10;      &lt;audioTrack muted=&quot;false&quot; name=&quot;S113&quot; resource=&quot;04f63d35&quot; slideId=&quot;{22D90A37-1F05-4DF6-972C-A1CA7D686BFE}&quot; startTime=&quot;0&quot; stepIndex=&quot;0&quot; volume=&quot;1&quot;&gt;&#10;        &lt;audio channels=&quot;2&quot; format=&quot;fltp&quot; sampleRate=&quot;48000&quot;/&gt;&#10;      &lt;/audioTrack&gt;&#10;      &lt;audioTrack muted=&quot;false&quot; name=&quot;S114&quot; resource=&quot;a890f921&quot; slideId=&quot;{056A82A6-98C3-4340-A4CB-9EA3BC6802F0}&quot; startTime=&quot;0&quot; stepIndex=&quot;0&quot; volume=&quot;1&quot;&gt;&#10;        &lt;audio channels=&quot;2&quot; format=&quot;fltp&quot; sampleRate=&quot;48000&quot;/&gt;&#10;      &lt;/audioTrack&gt;&#10;      &lt;audioTrack muted=&quot;false&quot; name=&quot;S115&quot; resource=&quot;ff360f11&quot; slideId=&quot;{4C9FCBFB-677D-4F35-8021-5EDB5EF05A88}&quot; startTime=&quot;0&quot; stepIndex=&quot;0&quot; volume=&quot;1&quot;&gt;&#10;        &lt;audio channels=&quot;2&quot; format=&quot;fltp&quot; sampleRate=&quot;48000&quot;/&gt;&#10;      &lt;/audioTrack&gt;&#10;    &lt;/audioTracks&gt;&#10;    &lt;videoTracks/&gt;&#10;  &lt;/narration&gt;&#10;&#10;&lt;/presentation2&gt;&#10;"/>
  <p:tag name="FLASHSPRING_PRESENTATION_REFERENCES" val="F&#10;USDA APHIS Laboratory Ergonomics Assessment Worksheet.pdf&#10;H:\Clients\FOH\APHIS Lab Ergonomics\APHIS Lab Ergonomics PPT with VO\APHIS Lab PPT with Quizes 3-11-21\APHIS Laboratory Ergonomics PowerPoint Uncompressed with QUIZ Demo 3-16-21\attachment\att1\USDA APHIS Laboratory Ergonomics Assessment Worksheet.pdf&#10;_blank&#10;|&#10;F&#10;APHIS Lab Ergonomics Tips.pdf&#10;H:\Clients\FOH\APHIS Lab Ergonomics\APHIS Lab Ergonomics PPT with VO\APHIS Lab PPT with Quizes 3-11-21\APHIS Laboratory Ergonomics PowerPoint Uncompressed with QUIZ Demo 3-16-21\attachment\att2\APHIS Lab Ergonomics Tips.pdf&#10;_blank&#10;|&#10;F&#10;Lab-Stretches Anachem.pdf&#10;H:\Clients\FOH\APHIS Lab Ergonomics\APHIS Lab Ergonomics PPT with VO\APHIS Lab PPT with Quizes 3-11-21\APHIS Laboratory Ergonomics PowerPoint Uncompressed with QUIZ Demo 3-16-21\attachment\att3\Lab-Stretches Anachem.pdf&#10;_blank&#10;|&#10;F&#10;APHIS Lab Ergonomics Questions.pdf&#10;H:\Clients\FOH\APHIS Lab Ergonomics\APHIS Lab Ergonomics PPT with VO\APHIS Lab PPT with Quizes 3-11-21\APHIS Laboratory Ergonomics PowerPoint Uncompressed with QUIZ Demo 3-16-21\attachment\att4\APHIS Lab Ergonomics Questions.pdf&#10;_blank&#10;|&#10;"/>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TRUE&quot;,&quot;language&quot;:&quot;EN&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1&quot;}}"/>
  <p:tag name="ISPRING_ULTRA_SCORM_SLIDE_COUNT" val="1"/>
  <p:tag name="ISPRING_PLAYERS_CUSTOMIZATION_2" val="UEsDBBQAAgAIAKJVRFI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OXnBSGGrEqhc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1B6wqx0JlvdZjzAcKObhaYwpGuUa6lqhwaCCbLRCDywLXe+qDqix/IzOaQNhhOeH4HaZ0plRR9UMwGajkB8/rYPd6BVGUis16RP6+o6gkzZxpi2zYXQrCScN6/q3uIGA6cUXMzlKhlZzBrjD2oGl/giViWfQF9QvYXPvpSw1wguIrri+r//vm3zb6+JGxyMqS9+vkx6W2+rtv7p8JccZ+9Objx/h9QSwMEFAACAAgAzl5wUh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DOXnBSK4C6sIMEAADgFgAAJwAAAHVuaXZlcnNhbC9mbGFzaF9wdWJsaXNoaW5nX3NldHRpbmdzLnhtbOVY3VLjNhS+z1No3NnLjWGBLsskYWjiDJkNCbXNdplOh1FsJVaRJdeSk81e9Wn6YH2SHlnBJBBAYUmHdi+YYOmc7xydn+/Ibhx/SRmaklxSwZvObn3HQYRHIqZ80nQuwu7bQwdJhXmMmeCk6XDhoONWrZEVI0ZlEhClQFQigOHyKFNNJ1EqO3Ld2WxWpzLL9a5ghQJ8WY9E6mY5kYQrkrsZw3P4UfOMSGeBYAEAf6ngC7VWrYZQwyCdibhgBNEYPOdUHwqzLsMycVwjNsLR9SQXBY/bgokc5ZNR0/mh7XV2O3s3MgaqQ1PCdUxkCxb1sjrCcUy1F5gF9CtBCaGTBNzd3dl30IzGKmk6ezvvNA7Iu/dxSnRzeKxx2gKiwNXCQEoUjrHC5tFYzMmY5JAOIlsqLwiArqwtSSryRVULZimec5zSKIQdpGPVdDrhle91Pd8btL2rC79vXLXWCHth37PSCfq9jnc1GIZecHUanvU3Vgq9z+EGSpt6Zg1/ennu+f3e4ONVOBz2w975rVaZjKWwN9zVDDYg06LIl/OkkiIdcUwZdM2dZEmioO8YzickFF0KZTXGTBIH/Z6Ryc8FZlTNdalBe14Tkp3IjETK12XUdHRpOLdwBhAcg9qqivTgQ1Wj7w9Xju4a67fHWutlAyuFowSKWd3U4vLKjRTVfY0jRafQKeTOGccFY0GRZSJXt+W8vFi58ABMYyz4SuD0MxoJFlfhIumIxAOckiUKCK4p74LkroPGkGIGgRxmhKMAc6AdqiC4UQUgi5FUVJV0011In+QUMwR4wIsEnQX3gh0lOJcrOa3yqls9av06EIrI30ywzdKDogGjYEVXlpX8L6JgMZqLAjF6DXoCQeEVKfyXELRMN2ici7RcBUpUSJZmppTMSHxsY+gSTKQFaAL/ZowoY+GPgn5FIzIWOeASPAW2hnUqDX59I+AMS3kLim98fGOatjfoeJ/f6APieIqBADcDh3Ilaaa2go/niAt1owfhiHAhSZmUmMblns3Z6s9PQ9UxkOcXysYKvqRpwfBLwlcBWYLeYsq3Y2WTxD/pgbXZBE/LRtfNW0JDi1NIicGEjQjYjvIFw1oARpgjwdkc4QjmldS0MaWikLBiCMJAy+d7aPShTMunCTAzWMxjkltB7uy+29s/+PH94Yejuvv3n3+9fVRpMcnPGdbmzChvP3qRsda8c2l6Qu+By4md1p0ryhNKj1xU7ul2RZ7q1ojvGV1/+bJQ7w1Czz9ph71PvfByDUCZr/tTsuHqCb5+oJe3mtc6zwPvxG+fIt8LLvphcGRTwwMBdKGiBLpgrN9AbHSGFyHk1LOC16mzETz3vU9WgJBEq3a3MzsYWh34o42Uby4450uXGysXYGBNDAHDyGI0pVDE/xr9fAsZWPXls3jkv8EF33y5N2SyJS4gOI+SrdXR98HW20zQ/zjsr/utF8bj8MJv2w2IF8vSapgD76z307Df+Q6I6JVG0DxVX8lWPos13LUfRPVOSjlNIaz6xaH6ito62N9puOu3ajVAW/0q3ar9A1BLAwQUAAIACADOXnBSVpcnBnMDAAD7CwAAIQAAAHVuaXZlcnNhbC9mbGFzaF9za2luX3NldHRpbmdzLnhtbI1WUW/aMBB+Lr8CZe+wUjZaKSDRlkrVWFutjHcnOcDCsSPboePf7+zEwYEASYQU332ffb77fCZUW8q7O5CKCj4OBsGkcxPGuZTA9QLSjBEN3YgoeE3Gwcvf+TzoW4RgQn6C1pSvFRpKS5ciKhZpRvh+LtaiF5F4u5Yi50kw+fZyZ96wb6FHpM0+A8ko3yLux+D+8fmlGceo0q8a0t6KxNATGDgSZrezwWzQhpBJUApMMA/P08H05xUOIxEwt8pwNLwfTlsxDsu82KcVaUcV1ZY0GozuRsNmEqYWsfW8XlgjE1metS9DJsXaxH7EGJn3CoMJkqAaEP78YN4rcFTW3ixypd4a/ukruY9yrQXvxYJrFG2PC5kShpyVfVpxygq3YFgVVUtg5FHSguAUFI2S+FxiyBrqWY8huU3O1QmzB7KOvxR9oRo/maQZqBhNMA4hExsxfDfvAVp+eSc/NDmUgn2YFWodweg5YjDRMoew70bGozbi6z3XeNxhsiJMods3OcgHbvKD5MpNUbc51B/4ojzxIKXB+ZeC5Sk8FVF6sLrdoZ+eHm3d/LgqWxWYhF1p8iI7GB3uDfN9gvOMDvdpkv7O2f4EfOwxDHeEHokt3oVE34TACX677LiRdZnp56bxKG+90mABqUhgYvWwoCmYyoR9azNB9I+iCDnZ0TXReIv8Nphob0NXYf/IUWioUTKhpprBqZBikUuFQaBzWW6urE6DxxCKo6emeg4r7bB1o0u9uaX8WtvxZfWWExVJKgZdjdfXOEiJ3IJcCMFU0C0p48DObq/NY7y5JrD9gHzlK9GKwYWGdnOL4jC1whKtSbxJMRR/brPzAl4lz1avsUphud5p9XieRiBnWHEKTmp1m0Ft6HrD8KeXFL4gqcPPOA1Pb3AqTmilYs9gawxExhun8GJg7GnONGWwA9cSPIPZ5JnthApFfbpHo5y62jzLVamV3eMgBR9Vd5zAlxhPM77wXJayJpGyuzm0BNeEDz3Ba8tlWzMi9DuaHVud+BOisyFZWBEvcSTX4lMTqcvpDmO7U7KDKaep7R5o9pZt8BgGEyIrM2BdLjMndre4uU+qiZSDN3iaCaYzTgZNBOupN8YFHrbJSgL4TdEaO1Wr/gX7SBCZvFWAWu9ucBsu7gzvMttfsS+nmQ77nsmWoso6fuNf/kmn8x9QSwMEFAACAAgAzl5wUjdw8Cd9BAAAahYAACYAAAB1bml2ZXJzYWwvaHRtbF9wdWJsaXNoaW5nX3NldHRpbmdzLnhtbN1Y3VLbOBS+5yk03ullYyjtljJJGDZxhkxDkrVNt8zODqPYSqxFllxJDk2v9mn2wfZJ9sgKIYEACkvaYS8Y8LHOd47Od/5w/ehrztCUSEUFb3h7tV0PEZ6IlPJJwzuLO68PPKQ05ilmgpOGx4WHjpo79aIcMaqyiGgNRxUCGK4OC93wMq2LQ9+/urqqUVVI81awUgO+qiUi9wtJFOGaSL9geAa/9KwgypsjOADATy74XK25s4NQ3SKdirRkBNEUPOfUXAqzE50zz7enRji5nEhR8rQlmJBITkYN76dW0N5r71+fsUhtmhNuQqKaIDRifYjTlBonMIvoN4IyQicZeLu3+9ZDVzTVWcPb331jcOC8fxenQrd3xwanJSAIXM8N5ETjFGtsH61FScZEAhtENbUsCYCuyJZOavJVLwRWlM44zmkSwxtkQtXw2vFFGHSCMOi3gouzsGddddaIu3EvcNKJet12cNEfxEF0cRKf9jZWioPP8QZKm3rmDH9yPgzCXrf/8SIeDHpxd3ijVZGxFPa6v8pgHZgWpVzmSWdlPuKYMiiaW2QpoqHsGJYTEosOhbQaY6aIh/4syOTXEjOqZybVoDovCSmOVUESHZo0angmNbwbOAsIjkFuLZL03YdFjr4/WLm6b63fXGutl3WsNU4ySGZ9nYvLkutT1JQ1TjSdQqWQW3ccl4xFZVEIqW/SeVm4cOEemPpY8JXAmWc0EixdhIvkI5L2cQ70DTvcQ2PglEHkBgXhKMIc2gzVEM1koaHKkdJUV+2lMz99LClmCFoI9EGCTqM70U0yLNUKiQsiTW0nzd/7QhP1h42uFd17NGIUrJhUcjr/myhZimaiRIxegp5AkGllDn9lBC33FzSWIq+kDCuNVGVmSskVSY9cDJ2DibwETei3BSPaWvhS0m9oRMZCAi7BU+jOIKfK4tc2Ai6wUjeg+NrHV7ZKu/128PmVuSBOpxg63mbgkJ8kL/RW8PEMcaGv9SAcCS4VqUhJaVq9c7lb7ek0LEoEeH4mNlbwFc1Lhp8TfhGQJegtUr4dK5sQ/6gHzmYzPK0K3RRvBQ0lToESiwkvEmiElM9bqgNggjkSnM0QTmBAKdM2plSUCiS2QVho9XQPrT6kafU0gWUMLMqUSCfI3b03+2/f/fz+4MNhzf/nr79fP6g0H91Dho05O7tbD24uzpq3tqRH9O7ZRty0bu0kjyg9sJnc0e0ImZvSSO8YXb9tOah3+3EQHrfi7qdufL4GoOLr7pSs+2Zkr5/g1Rpza4CPftwEj4LjsHWCwiA668XRoUvW9gU0CJ1kkPdj80+Gi87gLAYWAyd4Q5bLwWEYfHICBNqcCtzNbH/gdOGPLqdCu9IMl9YZJxdgRE1sy4UhxWhOIW2/W8P5L+XvVIlP6hwvo/rX7u/0wfK3DWNL1U+wTLKtZc4L7sg/jpP/caTXZr9aN/1QRHJqlL7TGIT5NzgLW24T4NkYWg1xFJx2fxn02luNNXUL9otI8OcNn31afOZa+a5V99d+0dwB+er34ebOv1BLAwQUAAIACADOXnBSow6J8KwBAABaBgAAHwAAAHVuaXZlcnNhbC9odG1sX3NraW5fc2V0dGluZ3MuanONlD1vwjAQhnd+BXLXCpVAm9KNCpAqMVRqt6qD4xwhwrEt26RQxH9vHL6c5EKxl/jNk/fu7Ph2nW4xCCPdl+6ufC7X79V1qYHTrF7DfVXnLXrmdGJ4GsNnmgFPBZAakp8+Pcv7C4EZE1GaRtsPZ2s8PyLdmwXlxscVYqERzSBajmg/iLbBAv9WKjtWdajI2+Zoba0UPSaFBWF7QuqMlgy5W5TDL7AGyxz0P+iCMqiYPgbPUdxKXhyHURizkc8xmSkqtnOZyF5E2SrRci3iAz0buOnTy60CXRz46hz2dTLzAZ4a+2Yhqwee9qfBNGgnlQZj4Bh3NBkH4ycU5jQC7hcUDp+H4ytoxXhWjit0nprUnugwCAfh0KcVTaCxSwzifjyoYqLwauxmI/iBs7CxXjG0QnC6Bd2wav4YSqq1uuEAlZaJ25EmGrqJolzSOBXJgZuM3EQ5l6yzbfs3yo7Ri6SOT6cHD276TG0zxqRyzWTtmi2RW5u1NZcbOoNFL7epRZ1jfYFjIhZXIprCPs7RZGy907j1V5dQaylbZkUDKdL99hsBmhm7uYZaGp39H1BLAwQUAAIACADOXnBSlBOzImkAAABuAAAAHAAAAHVuaXZlcnNhbC9sb2NhbF9zZXR0aW5ncy54bWwNzDEOgzAMQNGdU1jeKe3WgcDGVpbSA1jERZEcG5GA4PZk+8PTb/szChy8pWDq8PV4IrDO5oMuDn/TUL8RUib1JKbsUA2h76pWbCb5cs4FJliFLt4mjiUyjxSLHHYRqOFTXv/AHpuuugFQSwMEFAACAAgAO2ZcUoTxyVDjJQAAGkwAABcAAAB1bml2ZXJzYWwvdW5pdmVyc2FsLnBuZ+18e1ySd/833e2u7uWyrZrgAe7NrbKahKaZIaxZ6lrl0qkdVCoyW3lC8wjKutu0EmGWZc0DOS1XlMwsIUOoDK4SFa0YFSqLKyRFJSROcvqh1Va7f388v+f3vJ7X83p+/qFwXVzf9/f9OX7fXy4vj3y9KfS9d13fhUAg730ZtjYCAvm7FwQyPXbWDMeZpuVLtjtepmVEhH4BaehyH3QcvJO4ZuMaCKSRNtuy8++O43+khW3NgEDmtE38TANSf9kNgXzF/HLtmm9y4kf61LSLhq1Kk1X9eRj6n22HF00LQT/8EVaz7uSjuw0frP153TtrPr5U+sUHd9/59FfU8Pd7k9+f5dvVdUqz63LpOnkCf4/8xx9348N/+2iufcvxgFain5JoHK9OjRGL83HKB4Mq3bH+wL6o7Ch7QP0whp4RYyBnTnNQgqQhYF4Tb74zt4f9Y+JEb0zI+onX37k+EX+beGM4UfrBxCub2RAUYft9JvbrNROH3Rvz6mLf2/8YO3Hw7FZY7rkJmM9dzpem+5077z159kZYrmDy7Mzq0fxXn4e0+77neNPVZ+DZrcWSeOKIXByDax2+LrM2nIsvMCmu0yuM6Hw1UXZde/o6txxHBOW+onyDvDQ8XyWPo+Vr5ZdoJJ38M55ewrpgZIeEk0bV3vGWrk5saiXWU3F6IhrKZSEs8fL6Nn5abl+jj+CuNGA9fClmIJROGuxKPChtf8n2xrWjpcl+NwZfyJc9oATUpvn9njnUWG/XdyUekt55fUme4kTMybaK9FaNwC0bU1vEh5UxehrwqN/SV/cdLx1bSdYecnG23+JxjVdxZBk/FKtf7UI3Hgrvbx3FWuuRcfErDYPh9ruKTLLGhU6+ryBgwSxCXK+MPVpeMBjkYtcM1qvjEXyFVrWZ02oqGDBTDclEhGY8YM98A+GZ1TawkpdrsnVIOg25E3FJa4g+VDHGN1xAL+TOTADqcxDthl84VaN3w2CecZSjqH4+M9WUaLeMSdgpTqVS6e1GQizle8IGp+9Af7LdQCZrjmN1yNH4D/kEwtbelF7A2fqc1pufeyWfCJ6CeoAYebLACiRo9ruv7i8y+hV2iK0drVacjSHsyejdA08InwyeeF/afV2g/oo656h23y+qWEv3P1PoxMAIqgT/bLW/nq9ABaYgabteFDctZpUDe2GJy6kSX0/F3gIcyN3FqWQi4nQFoQQ6/hkn5aVN+IqGGAvk5+B+fQ3zs6KWLr7ye6mSSylDLe8KH6T6OoOSzU6kzZViduBs1Ciy6+veeDjrdCigopRpH53SFHRKOh2IQCbBrkF1JWbume5I6IyrrtID1oaxXhmn2X3whaSc7pZSTvSPEJxx4VHLgTMuYDylFGzZW9kKBW4/dJEAp8u1s6AsNwM2u6o0ndOXwxPAfpKCzR55vFpoDDiuop54yTW4ogFnufLiRM427b4zx+tJshBDUh2lx7uwNSCSAIfSSg5uppBQ+hJfN9Bowgw0+EYIEqTq0Nxha6DCShVsOe2xxJFZv8deKvSP44mdu48gTjW5Kl+E85WHpWA1tm919UCQQPDsQSNS0IYKrB4P8lL2EObjn0bJWD6jGba7siIBP1KmXozp12jorg5OlQxxd9Yvi+iWDv528lg90j4HM97Ishj5AMLcutLD0B3sjIs3dPiKliHJL3pkLaR8Lj1Zim82+D2OR7DcykvM0BKVoFGjCshKIV7fIP3sd0fBZa/q8FBNlFtXkKU83AUhSSZDRbXh3Bc4pwLNvCugkdBRUx9DY2WIUY6kGemSJ/c+TeoxuhOIveXqL2FMmtoPVk57P3V+244V2PzAGXc0hw7IW6BzAWfZEflDdpIt/gQqoAu/x+mkpnkAL8d+rNUREOCIYMThNCt0Ipr5t4UgW1MQ55cVv+CllXeyonDGWxnZoRyWdViKnAkYM2M/lNDw4R5eoM5UsOu5e3mQzTivHKCYeV1hMIPh1mxkb5C+O2xV/6ilmXkfa2nD9pqGbbWGgjG+Ynn2xdw6J20329ULf8Z9127KLrQTKparK2XGww23lbbRUV1bTlBDMV6QSTAT4lbwRuYazAoXHI9kWohtJZkbx3ZcX+SZQMnXdrt49gdUoLxpPeneM+7u5SaZjzfjXxRPS+cWwGeGogq7gCTy75tiMTw4IAKVeisUwOkKmN4ybmfk315m6qOGfU5H1CQJkjs4hrLwdeBl6PgAKo1o0m/goz4U6LSKzbHcFiajAaEOdyrTqJgcQ4waTtxb5w70XomJz1V0JRoQoVzx4uz1eLZbYkiX4aqHF/47910X3YF1+DT36U97f20l9e7xQ1ObFjsKkh8+CPd8lul2aIkzl+gTsQTxysHNQyYlnbd6oDNxQwjhnJztTS0Wdu2sIz0tlbGJfTl0NT8MVhK0w8+p+jH0Y/B8N/4X9/Dz/dQysEh0m6DNX0tYmLjlvXNt+rFgT0XOdsKMBA5CqmJKSQsXO/u/7s37/H69FOg/4Eg5Y/YczwSLa+JmgRAscC4py4hpvRTpFm4qeMbiNbo/3fStUykK2uW5u7KR7eEVk7gyRb0oienWXE4rTfcfXd1vyzmaffh9v6663v7QZrZzysw3Z/gJ4Ih1UoI6NqQ9QJiBHlndgF0RIZDCk0UfdurHhEjZs/P9PegIgQofQFkzFl9SpkHdFvboL3bn5B/WvGiRETNSOHHwpNfLlXjfju1+2D4i+qy5OxNP6Z1TDI4R/RzDNccBUGc8/7QopJ1AJuqOYM369MOrr46EwRIT5oAd7ShHU4xpe1ajKhxR4Je5G8hRBD1ovNsLWjlfgvmKm3vq0Pchk+1AcJVxtBQp4Iw4d8FkZlQDopyPIjxCh3Ql+mFMTxNH4+FR1LIeYw0WxLNdPBUIm9putHoypVl1FMGjYlRAIerjrvAT1eS0TWg/ohMVtZAqDH0ZCX3RU/fASG1giZp395Dw9cq2rWR/zII2OfTFruHiNQQKuQeNxjiqJxtJA39GzRV8vUqWeqA9DJa6vzdmRfWxoAn/deGfkoZJJpJMY6NJ41lIMrha+P7og2hHFRzSHl5JO6y9zwT9e6C+oD9D7bYqCYnwVFgOqBc3FLNgBhdeCJhMUaU+DvA9PrO8dGzDqy4tmbOgtj/ALX0+k9aTmmIbfFwLXRIjUxMoP6DmpjCl/cBeTueIilHq44pdm4jJ4vQlSx1z2wdYDfbpCY6pV2A/zSOeA4cW7Qacr219r6zn11Z0/8D6WFaeG8FCylJs/EnU8fTm7j/8XHgVz7/fjO9146sY4M9G+AltIwOfkmEfGLRz3OVLitf4FHJ7hk5V+PNKKizvaBmuiYljO3wiqr992f7bftKrzoWbRh8PJW2Eu/+ZH1vuc63ZPK1OMbeeUezrl5t2NrT9V1fxFdzEsK7o2p/0I5ErLV6yuGL12buHBrd5fjqhoiT7vrlva9WRLe3ph++Lc9sNjvhM6LC6izP8RmRmBNM0zZ+1ylESaZM67bsy8ZlzVvOwXTfimKctyLCS2Wc63n7o9h+DxC9w5OcM4UebYgx36rmZyvAlzh9MTvXjZdf739zn5Y5jkUUBcX3bEaahKux5dBilbEKXte/bELkRZxNknwyunGPocMFd09afmLluX52lPYb78ZfHPvnyWMrWrQzUxgh1fL5O/FK4mWV2W5U94mld6IQ0+V2/PGL946ZyXIFJPhNrvFll31bZNcmrBOb16UhcZdTphLp3HDYIKGXHlrRPysvP8SHrv1yQMGnbGZTn2bqjlyf5dJ8qjYhYt3VSiu7tCPM6//OySSNW7Kkr+2bzyUlF6uobsf7CYuEfM0SV/e/BX9xVR9LwXZAYu0mEQ5uHm1zCg3Rlddsj0OfARg+aRowne7+aJYpSJkJrOxTWAtV2WUuOVSf5tO+YHOVBG8mhMOHmjD8RKb4N0dOL6qSb0YIYmvXan+zLOiehhtvDvLwqJu14eMJBxn/ygl+XOjgmTYLscOjwLx9Nsr3RQCmLYHKtI6k4knwenZ0DrO4nsAwcZZAL2QKQOeiCE6+B0uOc/E/3hOTNHX8s4WZp5mE181yw47XYlmFlwajyJEu6Z8JFkKzMFE8FgNE3rixZ6FDaZm+RZZvH9q2Vcfp68ni9UFU3szHHnT8LRmPkVHbSGFAkmNSuOVWRynq5SRgeqgxpT6Tn69M/OUJ4zrQNMUcxn2VmJmUSmh8NpQ+uSbZMvxHl+RS9S4AnZHbc+XMMdLPcSSDO3Fw5sgCgNEsANqwcuPEBQK3fTyvHf39Epawn0MwU1IrCHvaygpLGhVSa2dWwMsUz6LC1Q2TpUBgx9DXXki3BNxubvEpeuqbr2zqKZnlhGSOkDLocj6ZsJhCbY2Jdpm+IdTG8D+Q/P4TgcLxn3IHGyQcv9rD7AvwLSlRADoznEBotbBrbOx6R+lXe3GKgo4b8DrQqvfKlJ8WrSsrAwXOoOV3Td88PlqMrHVrk/O8T6xlG0AmF4ffCZJE+IYKcfIybzyg2pFMMO4ba0OW5t3IrjJlKOw6v2wRD1EZSfSe3UNcD60t9jtYQKN9rDbXuiWhBGrQWz8HMEED9lYj0ecDtEWDvKnrUqqPmh/H+Rw8ubEAwAWuVz2iYMhY9ZwDgX3DEAhUT5B/yKjGU/hFUwWkq6pe1mnSnHzZTTmi7L3vEC+4LmC2Yozf3kJzbkx2NrzCB04qvLTkwyqeDxqYg5+cZGigseCCKVlL6ysZr1LLNlE9R0fDA46iG4p0J3CTMvPTM/PmG1tZlRwl74AG1RsxJg6qe8hXRP+RODqWjzWrMQEjWEXqzHtJfm1Ze6hNyzDTMh8LA4bs5q7wRiVFUFdCIj4VJ+KegABXxr3lMZte/KNLb311rRVNl1d9+aGAFRud1HwW+pIziKegHNTX3XmXIxFrdtB8etmttJT3dtW1nLBzgZ+K/p+zacEQol7DRVJjnnt4UTNZ8h2QtlvIjd8YAgPU2oahryXH4FYFzhWsJ1oC6QwN2HBB//e2rRPf2TJhf61AQOeKtxWCLiSJcHFLGJsH9wr1Gld3S4y0LaDW5v1DKY2hLX1YgI8PV69M+u+DrXPHnsJc9N87RXBJe2esTsb79VQ0l/FeKeYGnokmEIebyGITge4fi0M0gips3LHrVmhqPlo7xXXCcnPHBeqSo+diB60eBrLc6RzQqYn3E/9m+999pq1GeChbPOlIsCjK7OJqQGpOhmRluecJX22yLPgk6w8cHwIWaU1RAP4TiffZn80RynssdW2Sb2YVW8IJ87IDwPzETY1LTt1HdjqWEaqC4IL3yFfMt/LDBZesHs1z+2pAZm4PvjezTPaQL/zRd8u0bx4b0Okuq3Zw9eJI1ni8ZSXrzo7w60uDZ8gNfES0aoJynbqm69GcX7wg73+oToX8beuRE6eUYBmCL/cNZ+5iUstZtfxJ1uJiYUDcsHmrElv/hucdLPROY0W8uBA/iYV7Eq3+mgCNK+vawR4w3jIN5XY0JaY+fojRF6b9O6YIwzNRIs4tc6CR5pFDVbH1Sb+8bG2s9avDsp4szxX8h1zIaZiLSjThv7piYWYW2WBF2JS7OIpORnmzkKzSqzJCbOWaGkLmkX5BToRUybg2NBSfL6CZMsyTOgO+v/Yv1EpgXfoeZHD+u58vsdnLKJg9pg+tAAzF6p1OdA2UffCGtKgoWXY7YZ7Z1IFT6wElT0pZCX461j9jHEd7kTkpyjIdb4hbqzeXx1GmaRzzjrb6dyIZiSS3BjCwYNBXbDToJUu2b4ju6/0rLRktgSDu7gNtHNtLIWQZjziqKSmD23VZ181oeWSB1NbgwaY5lxJShSaRbe/vMuHyqPuntgIg3chcpspJWP4gCusoBIaiDfoDnFPv6g7rF8TRQrghI4dJ7vFincdT3fRzLdzw45tjn4b91ooHc6NRsLq+HhNAKN7u7sY6Ugxgw+bZqMwcpWdX04sFfwtUnLPURtBn9fhIFuBveR9KaVtRCnUDHNJvdEUAKkrbpWqclnfI9YeFTUtJhHHjx7ogUJum81E83sU2KxVQPRAblWExcTM/becHIWH08ndgR4OvT5e8efpWKlz80sa/hHXTh4U1wVsmtgBR0CdGxfrqzWkm9gN6BVCKlqAbMVMF92dK/pF3mqKdisTft5vIZnJxV1DiPldni5IFy/JneApxwOXV71YlryTobxfyQ696JSPyFlGdo/ksKEKllhN92ofvyMHuuBGVlmvSnoGrBdy48Kn0hPJm+MCjwQAXbziYVrOpXBuzpxTTMBnXslMpHUIc6EBJ0tg7D+wJYVY+FIIjsBDtEhD4258JfZlgJ8wKdbude2V6SWTvSyBCygNtC1LOSAbUHDAkkSJv+yWzZGIuhVuGocvMOKshKjBY0gsnrpKyVj7lYzRjbO+QOwZwTRD1iLinHGyvVZG7cur+UY4pPxNDN/VO9bYrS/wxKDkH0YGQkTm1DnPyLGnLsaS3PADJ51b6wFg8+nvTGIIe2PW63nVf8+tFg1vy/yjOH5Pu5yevs9m3/Lnl9xiuY+Va5Jjw/b1V6WN7yYuAAujmGZkp+PeW+urIH1//7G/9G4qoIWw/CWpqSy5Bl65a9GtmnKh07Wx5/77MRDYDA2biMxLf8su8tx63vfMuz5992vd9bsTk78FbwHrwd3Z/eCn9ExtSk/6VJGV2eitlITprmBySaxUmJGjAmVufuyTVde/Oa4TBYcJ8nzSLgBzsHkR6tlumKXURYu2Xs4TXoiCD5ZzZNTDBc1mAuNWz3Q5CHm7Ev2rCXOZbeN6VAZkg7LlfN7A9iOMRHTXrm8OKQDgRRSMOhTU8TvYFWAEGWj0nEjYbLFZQyoOvCighv6IQJv2ehJhaO8QPqyEJuwMAlrOm+UPUzFInIf8HyLp6WEQsHByZuzAiF+FkebXscCxRNoNhcWQObLiflczANCMPKlqF82rR0d99Rsm0LOG5K6s7hARrNGDoiRUaP7EK34t5w1tA5zwSndKCrjlLq7fh1MI0YR8lPNT9i4frDKd9pxqB/x3cX+/qBur2UEtT8EMJWp0qCTJupTZYrFjuUFGClqaI9Ezh0LQG0UssBjVYIghWi+VWh7UbL7TOrRvfr/EVn35Quu+sovn/DpxVrkjOtsU65qHcFp1xAELoAOBNAdUt0EwgJw2zS/NoB/cUONg31icA8D/+EnQKfh19GmUbI7It1n+ep0I+ZjCZFjtThgZLSdBI1WlKFf1uMwsDtlMPaGznrCdehLwSzoNPjOe48quBHtqs2uk2OThJkas0rEORnLclgUjvUH7jfpASV5UoW1lVNdHeh1wdkpWD0le1vxzNgts8Mjuni7Q0EM0rO37GSbgpwASi+3qEoaIoonVIfIUqMiPdbmyL7jdQXVVKK6vq9kkbHUQ+mm++3K0vTzbbqN3O4nVqGP0PZvHwGe3MsfLp8H5sixD91YwIo0EuqGbMEfQayURsEsHKp7/zaHDM+iYIHuYJHVJS7Q5RSS8qBU+z87QQZo9RnNIPjDNoA4JqrF5gsCl9DUw00fQ62aDSAtZNenLH0jUJ5VOpTyIUqm0t834uRhaYTK6DvKmu8Z4hM47ndxTXpsXDDvHJAp9VoH5USQkCSTDNGOonnoGUpxBm7r7TaNdaFSvPj/tReSUABcU+C+2qyO4OV6/1mOi3EBoSymP8Xap5IKaOhx9xcJu7oCVXwierYHlevXfr2LoKsaOWNn5MgyJYjxUo62TYqnPgCtk9FKXOOfjsWBMFTWqsCkK3AUEt98p7VFCFDO9je8TLHJ1spp3qg/pmYN+0M9FRM3vr2cAUvQxcCz4zN9Hzz5B1ToQSX8+SHlSVlmvGJ26lq6inN5Zoxzlu5VD3q4amwjEO9WMhQbRhMdn3s7iJshqElJz+2Xrv4DRMM6XUUlXyD0Oh31NerpEwZ9Ya3RnVhq3B/sdjDCzR/RZWwPBMs/6wi9KEjBEzNfDWhquvNkMQl1pGU1ws0o/ebQV1uHQXx07xwkCqUFw13OJpBBUHK9j5K/2C0o1275G1vZhKnFp//oZM61E4Ei1VfnbfPZG6ofkMZrR+K/H/ne8Up+Cn4Kfgp+Cn4Kfgp+Cn4Kfgp+Cn4Kfgp+Cn4Kfgp+Cn4Kfgp+Cn4Kfgp+P8P4E/AvT6deLbi3sjg2fL4Fi3Ldv/SjH98+ZNw/eRft0MYa7449uq7/8/b9/34Y92ruwQ/Xnb95JNvvf94VGRiyMvHdb3+fcjF/SVlSJ5ewMeH20f41+HmAb4U8+JqMcvyGEfP1xQIzG7qbI7dMWDp5LO09tG5rbpSpre9oAYMeiGVsS3umLHzqXEkE1+iJmVp5epUGsZ0r092XCyNaNBco4hUmfYCziSjpUERXGOVOui5vZZqwGLmOJy31Wk/gxf8bCBIy48ZJZ0MdwHP1bCbjZb4xLXx731wbEW5wwkg7ma0fSex+yhtOgSy47Dv4hhydjeGDz2p6w/nsjnIke2k6qboQ99/0plwNrRdOsbcIjEhPoFA0oi5Swj5Imvn/myMtH5rX9G+9m2vMWPsKOLXDjgoWnydOxzJjTHU/HT5JQbM66B5lxpxI7MPQVVYIZBCI1k5ZGc8RiZGVKdufe3BG0Ex1ulsOTfc9GRLvzNkx566i6KwXG7CpdfuNvS2GqfF1lvSlqlnQpb7RvyWWIeW/TFFtv7WbGSs5d51WYbmLDKIrDwGFlglsuzc64/uh9tTyw3a2bznTKT5ENb4tGr/Q6kSazddp6uMmbZW43GsiZVNdi7QHkK0jK3JesaOVOP365Qfp5gbadauPnOFPfZ2I6GCEEeKXQpQi1nvqxM5sqglIld3vjRAYJ4G6aCU6WBeItZFI/HQJx5LhGHXaqHEfhvSLuaHWx/w2On/fHwU5ZvStACMdDqhqXA16IKxFs/zT47f56tjSA2g1p1ugD7/gpILGnyOTsvw6/UIHH1gftgyJFrX6z+K78W5z0v1vG32mL4nFo4I5/SdCAb4+XwrYBWgoqJpwFHq1r5zP+OjWednQQI6wrbSS8dIwsfU949d+WySCulWTdPDZjnlamTXsY7eRfXFsiaoYs/LB5dvXrG2ni5qg2oFh7OfsYMlHuliejF7BB0NoAhJHJ6mQCQHXckL8b0ULNZhOw48ZXxIKTNnbhjwX5m7LwCSdqr0MsZTYTq5gJz6Y12wIxKzd8/gow57zEu83gnON28pIYCGVJ0Zmnil0NgKBQdqwDlx2XeiyN7NrCqZyJjpT05C7RZAcofZOzMfVTusSVZbnxa7iEiaE0LkbubqDo+mlo3rgMq8iooC9XrI778GhbbnUorLY4ADHWG51gv2DQmdwd9/cqm9Re2p+O28ZGTzCfHyqx8kskrqP0R8kChMFunxCAYqBW5t5tEYBzXdhPp+YLibXqyilrWdBy55S+8PaQLynrF4BM3E46YZT7F5w4O8ODjxosOjq36LUgtrzKsHyqSxhozlMyHuzZIw07PjyL5rQHHx5OPyyYjxx2PsqMlinvnLYttNf+6MwwPmw8xyAaonYKFtTQbGO55Oc+NLD4MCFUNNs55Wcom5cZY2jb6lYr7hdGMLrWIFuYCFkBo5AhR4OZjeZuSUSFiGBUyaSi4S55guDEjjoyzVfHr9R7bKS9TrKX9Uzd+j2x60W1ZIGbdhadLNR6wXBezcF1Ibpr+4dMxhoxQTIXDJQxYoidnUFjZpFXevtHoNFPcjP5NgqkEEZnQM+cf4cWe1DmXFxME9MtqT5bPvGW/lZg6fnwYpGkFFCOzMxEelqaTWxgW42RQmUW7ltKN/5add8wlp1GRK9PsvQdsKc1/01jIwXMbFUXBhZyoWYzO1aHI96PRnD5XLMbKdRByY4SZBjFtdB6TwJTZ0Z8q47knsb6/6a8JBR7T8Cs60f0QIiSM531JZBOk/QaezEs9XjwV5JRZRV+swhXiyd4M5yKsoknYd56mwrMOT1rADFx5tenePBmllILupj+DkKM0PCgvzN20mqNOoLuDn9C3ENO+0Ce9m/g0yR4qvq6S//wGu6SJ11QNj3mJHgNbsg9+VXw7YA28VoLQSJ/wWd1aJwSvF1xW3suRgcq96cYhwLqsCKas1qVojJyxLltksfkojhzrNJ1C/qtJemt8rYW+MhUtCwSzt1mattYSVvV4ruUW0wRP4ss8+Gfx6a0j73+opZfjYlnboYrAgRBvAL9h1xY0uhaoEpwsJW50KwYN+BUuyDqNQBbRbE3XBSh8WrYvF0i6AorDDQuCfrmqZJf8zML9E6Pi40IyKoCIL2/SzFckxp3l30Ad6lyOuj/w4QtAyGdRrQ/7gxUJTxjzc4fjsX96BzBFS10kFAQsazLRi/NoKXgNs+lOoSG51dyTlcgxVY+uolfYG4H36JaYx1L+SRb/21o6E5XQMYVLu5ZhBiRh2QatUOQLomrhSkN8Zfje+ah1RrI47l0MGpLOkzIPM7dEWjy+OzTmRULdsruf9xjUowQWU66XbXzePdOfwdXx1sFO2ZhUVp5wZ4fQdQ0SOxdBLc8SEJ92Z2wFb7PdQKGAtqVnh6GkGbEOF3Umgwp9yGDTXsFpm6Hc0AQ3/udFFKUb16L28NX/fRtrZnLfkHkoKKufAJMyCuExH4kp582/zfgMA1zjDt0GQGztXwryUGq9YA1eQ0+zqBZw+zajZz00iLkwg5S9A0gYMn9mmraCs+Yw7x63B9zJ8P4lUv60P2Oiaiu36uIp+zENSInqyrw79YhVlgJnQZmx93Dzeen2T1vr9iDmj6rJg1kdfxjhsfWf0WrCD3Tp5VGd4wrtF1fJ0B5PaYIGOgYtxNKrOC9BFzNVfh0zSyRM8dGlw/WXTt5S9qCy+UPvLStv7Gau/7hxIrKMcTF7qjQAo9Qga86YAO0v2FB/wwKKp3JWJWPktx2p077AbPdpGJ/uBMRJTtJlU4n99aH+zyZCSmX8ORSkMqtZXXX2tSnoziuA0KdLYXIJcrERCY4B1wMUU38DdsbzxTDGKIa18POR0j+Gog+t3w3KP058FsVw1ctsA+U7rvrreAmGlRhfhtIVQ0WPh8oUfhfTk5FsOpfEjW2szXL2UEvxzN7pEHJb7LAPKV4uGL5BzEKmeFxuwV3PMGuWuh+Ci/MQ3lugaAGz09QrVuvyLoap19E+Yh08DztoydEqcvMnL9kFj3rghyp7uDHH/cPq9IXtNfTNwOhm/otguoq1JMl9RjXT7FV4xtuzAZMViaCkMwdYzBB7eeCHnQvYKDDfykqMMS1jYkHaT0x3CHsVktCrVeHdENO54MlndIDUGzSZW6X567ZjTz3VMslXeCMCvG2/MxDw/J7/MnhPQ6Wj33B3u9qPki5ofHtXwIO6OuD17VUZb+wa2aF3Y2q9hPIFKCno61hujXTXB9MO2fqjpFvSWT3LolShHapGSyzwe/qwJHhfkJ4nu9DZpNFX7JqKnM3nYjUFc+m59RgAmFb/MHa8bUj0ICmnXYH4YWZ5//A/FEj53+m5KqZpsNyMx5keieNLgV7i8yPAg3QM+0j6GxMHxF78HJ0uBEPBiXe4Ksv1McHjyqj2ZFVEO9+7kpnAwLwuhfgW5Sz77gSNs/L2ZaEjaw42h7XttgZ9e7Dq3+sG+tdJm1xYB9ptCja5Hv//UztVs/h2/YtpOboFIAGRfEOf31omV2au9RXQ6nt5GsKI/7DKwrPmcwTAYT9QURGb+QZiWoxPHIGfegX7sfAQUbIEhp8dsD4LXapiSnea/9y3mznXDvejEOTUEOigyjiIXA9K4OLJY0TOZgehvuqKBv00uKiGgObAwoGK0W7JUGu35uJlR2KDJR4H7TxqrfwBmNF8j6HG9WcS+6hKa+huGmf1lTH6Bknl+QCSqET2x5H8E6hlmN54LOFZBKdMo91ZehekxoN9+v7Cwe7EnS8cO00hPPcvDlRix2jaqjicZ2xDcnJGrkrrtj1RM+32XEMnVPHSIFgb5iDurGOkUqjXkvgvYFEZHhs5ZgIM2cH+hzemTOTjv3pav4QTOgQQkMUt9uHtO2TW6B+prfTXmoAjMnU7Z8SAbKUGgjnwlgTNloe3mRyjNN6MBvj6qPnWBgY+zKXDeM+GD/gciGQC42HY21+YiPwH1CTd9dduB/82Bidg1e2QViRsd/YJYUtYSOCGkXmdv7ueVa2CyQ+lLq0Pex91YC3otaMLatVie8VkotsU9u07avfESnJahYd7SPPxJ9PksTZ5l9pil7HTwS8F0MSVjfcx7ZTsnMuK1RvsD+sZqmamruDw+Tzvr2jgXoTVU/oNQkc0BPYSE0Jb3+h7oUd+IX1Nc4JACMC+V75tifSba8rwtO358EcN8pLnApiQXrBoNY9VUPDablRePsggUw3TIqX8bBPU6m7nyqnWwaEGcLpKZ+J+pfPiveS3ZJDpnxJrEQ56tJ6qasyMXYEvSvEeJZuuyGA4CcuO1wH3p94Q69O+eCNOdsZnKjsSgS12bjiIqtU+cyTmThIJuhz9vMBZ/3qtspM/BaAsgkEP/5ooMUVC2xmbg2bv21xdLbydPg3w3s+itqxzbrGjMp5r4DxGA16400tD5+lFOVqw7sWrnPAiEzRvlG46Mxuu3d3NGgnHb+2n6zzCirUzu+FB62Y91i21upY7tUarQzg63fvSBxvopSIwsGL9P52bc3UYaA0+JDY2OTW+XLLHaPDqmnvO4XuW0sxAk3j9Pxlbn280y3Jx5x+bzyZ6X73km6Jxz2C4J5MNrKVSN1asWmT/4Vba3dRH47RNC60HHnhce62zVrzxJLuruJA4UM3tNy+ij/hartldos+boBW6psZyx9qXCg19EiOS8f2hkhaowWlnN0Mz43uKUseBP5EXPSL9PR7BzjE+KZN/ENo9PWw2B3DikUEj60/T9XXxYmQS2uGimSU1X9m+0FTj9ytr/cuMMIaL++t+rJrfEkBv5k1t6CGT05fO+kDTc//I/wKJ5e9uwm03nMDVr7zdNnPly3aa1DV/s+Nd/AFBLAwQUAAIACAA7ZlxSSb0WYU0AAABrAAAAGwAAAHVuaXZlcnNhbC91bml2ZXJzYWwucG5nLnhtbLOxr8jNUShLLSrOzM+zVTLUM1Cyt+PlsikoSi3LTC1XqACKGekZQICSQqWtkgkStzwzpSQDqMLA0BIhmJGamZ5RYqtkbmYCF9QHmgkAUEsBAgAAFAACAAgAolVEUjZhWAJHAwAA4QkAABQAAAAAAAAAAQAAAAAAAAAAAHVuaXZlcnNhbC9wbGF5ZXIueG1sUEsBAgAAFAACAAgAzl5wUhhqxKoXBgAANxcAAB0AAAAAAAAAAQAAAAAAeQMAAHVuaXZlcnNhbC9jb21tb25fbWVzc2FnZXMubG5nUEsBAgAAFAACAAgAzl5wUhUeYBujAAAAfwEAAC4AAAAAAAAAAQAAAAAAywkAAHVuaXZlcnNhbC9wbGF5YmFja19hbmRfbmF2aWdhdGlvbl9zZXR0aW5ncy54bWxQSwECAAAUAAIACADOXnBSK4C6sIMEAADgFgAAJwAAAAAAAAABAAAAAAC6CgAAdW5pdmVyc2FsL2ZsYXNoX3B1Ymxpc2hpbmdfc2V0dGluZ3MueG1sUEsBAgAAFAACAAgAzl5wUlaXJwZzAwAA+wsAACEAAAAAAAAAAQAAAAAAgg8AAHVuaXZlcnNhbC9mbGFzaF9za2luX3NldHRpbmdzLnhtbFBLAQIAABQAAgAIAM5ecFI3cPAnfQQAAGoWAAAmAAAAAAAAAAEAAAAAADQTAAB1bml2ZXJzYWwvaHRtbF9wdWJsaXNoaW5nX3NldHRpbmdzLnhtbFBLAQIAABQAAgAIAM5ecFKjDonwrAEAAFoGAAAfAAAAAAAAAAEAAAAAAPUXAAB1bml2ZXJzYWwvaHRtbF9za2luX3NldHRpbmdzLmpzUEsBAgAAFAACAAgAzl5wUpQTsyJpAAAAbgAAABwAAAAAAAAAAQAAAAAA3hkAAHVuaXZlcnNhbC9sb2NhbF9zZXR0aW5ncy54bWxQSwECAAAUAAIACAA7ZlxShPHJUOMlAAAaTAAAFwAAAAAAAAAAAAAAAACBGgAAdW5pdmVyc2FsL3VuaXZlcnNhbC5wbmdQSwECAAAUAAIACAA7ZlxSSb0WYU0AAABrAAAAGwAAAAAAAAABAAAAAACZQAAAdW5pdmVyc2FsL3VuaXZlcnNhbC5wbmcueG1sUEsFBgAAAAAKAAoABgMAAB9BAAAAAA=="/>
  <p:tag name="ISPRING_ULTRA_SCORM_COURCE_TITLE" val="APHIS Laboratory Ergonomics 3-18-21 SCORM 2004"/>
  <p:tag name="ISPRING_SCORM_ENDPOINT" val="&lt;endpoint&gt;&lt;enable&gt;0&lt;/enable&gt;&lt;lrs&gt;http://&lt;/lrs&gt;&lt;auth&gt;0&lt;/auth&gt;&lt;login&gt;&lt;/login&gt;&lt;password&gt;&lt;/password&gt;&lt;key&gt;&lt;/key&gt;&lt;name&gt;&lt;/name&gt;&lt;email&gt;&lt;/email&gt;&lt;/endpoint&gt;&#10;"/>
  <p:tag name="ISPRING_OUTPUT_FOLDER" val="[[&quot;ٯ`\uFFFD{F76869BC-8E6F-430A-9060-9256DF1A8546}&quot;,&quot;H:\\Clients\\FOH\\APHIS Lab Ergonomics\\APHIS Lab Ergonomics PPT with VO\\APHIS Lab PPT with Quizes 3-11-21\\APHIS Laboratory Ergonomics SCORM 2004 3-18-21&quot;]]"/>
  <p:tag name="ISPRING_PRESENTATION_TITLE" val="APHIS Laboratory Ergonomics 3-18-21 SCORM 2004"/>
</p:tagLst>
</file>

<file path=ppt/tags/tag10.xml><?xml version="1.0" encoding="utf-8"?>
<p:tagLst xmlns:a="http://schemas.openxmlformats.org/drawingml/2006/main" xmlns:r="http://schemas.openxmlformats.org/officeDocument/2006/relationships" xmlns:p="http://schemas.openxmlformats.org/presentationml/2006/main">
  <p:tag name="GENSWF_SLIDE_UID" val="{A4974E6B-614A-4E73-9642-5398A599C6B6}:428"/>
  <p:tag name="GENSWF_ADVANCE_TIME" val="37.504"/>
  <p:tag name="ISPRING_CUSTOM_TIMING_USED" val="1"/>
  <p:tag name="TIMING" val="|0.001|12.342|2.639"/>
  <p:tag name="ISPRING_SLIDE_INDENT_LEVEL" val="1"/>
  <p:tag name="ISPRING_SLIDE_ID_2" val="{5717FA02-EF76-4D01-A8CD-EE05F4B70BE5}"/>
</p:tagLst>
</file>

<file path=ppt/tags/tag100.xml><?xml version="1.0" encoding="utf-8"?>
<p:tagLst xmlns:a="http://schemas.openxmlformats.org/drawingml/2006/main" xmlns:r="http://schemas.openxmlformats.org/officeDocument/2006/relationships" xmlns:p="http://schemas.openxmlformats.org/presentationml/2006/main">
  <p:tag name="GENSWF_SLIDE_UID" val="{CD4F224B-9DD5-437A-9CAB-957D3A13FD76}:333"/>
  <p:tag name="GENSWF_ADVANCE_TIME" val="19.419"/>
  <p:tag name="ISPRING_CUSTOM_TIMING_USED" val="1"/>
  <p:tag name="TIMING" val="|0.001|4.206|9.918"/>
  <p:tag name="ISPRING_SLIDE_INDENT_LEVEL" val="2"/>
  <p:tag name="ISPRING_SLIDE_ID_2" val="{16B8AC09-84CE-4A5B-AF7A-A343567DA824}"/>
</p:tagLst>
</file>

<file path=ppt/tags/tag101.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6.quiz"/>
  <p:tag name="ISPRING_QUIZ_FULL_PATH" val="H:\Clients\FOH\APHIS Lab Ergonomics\APHIS Lab Ergonomics PPT with VO\APHIS Lab PPT with Quizes 3-11-21\APHIS Laboratory Ergonomics PowerPoint Uncompressed with QUIZ Demo 3-16-21\quiz\quiz36.quiz"/>
  <p:tag name="ISPRING_QUIZ_RELATIVE_PATH" val="APHIS Laboratory Ergonomics PowerPoint Uncompressed with QUIZ Demo 3-16-21\quiz\quiz36.quiz"/>
  <p:tag name="GENSWF_SLIDE_UID" val="{E34E6ACF-68B8-4FB5-9F6C-1F0CFFD7BECD}:571"/>
  <p:tag name="ISPRING_SLIDE_ID_2" val="{82C55C23-2F1A-4B2D-82CA-CB3C08EEB8A9}"/>
  <p:tag name="GENSWF_ADVANCE_TIME" val="5.000"/>
  <p:tag name="ISPRING_CUSTOM_TIMING_USED" val="1"/>
</p:tagLst>
</file>

<file path=ppt/tags/tag102.xml><?xml version="1.0" encoding="utf-8"?>
<p:tagLst xmlns:a="http://schemas.openxmlformats.org/drawingml/2006/main" xmlns:r="http://schemas.openxmlformats.org/officeDocument/2006/relationships" xmlns:p="http://schemas.openxmlformats.org/presentationml/2006/main">
  <p:tag name="GENSWF_SLIDE_UID" val="{4F04BD44-7467-4572-936B-5A3D251F8914}:335"/>
  <p:tag name="GENSWF_ADVANCE_TIME" val="19.352"/>
  <p:tag name="ISPRING_CUSTOM_TIMING_USED" val="1"/>
  <p:tag name="TIMING" val="|0.001|9.076|4.372|2.34"/>
  <p:tag name="ISPRING_SLIDE_ID_2" val="{22D90A37-1F05-4DF6-972C-A1CA7D686BFE}"/>
</p:tagLst>
</file>

<file path=ppt/tags/tag103.xml><?xml version="1.0" encoding="utf-8"?>
<p:tagLst xmlns:a="http://schemas.openxmlformats.org/drawingml/2006/main" xmlns:r="http://schemas.openxmlformats.org/officeDocument/2006/relationships" xmlns:p="http://schemas.openxmlformats.org/presentationml/2006/main">
  <p:tag name="GENSWF_SLIDE_UID" val="{CF1A7E8B-89F0-4137-9A9B-AD80F2C53559}:504"/>
  <p:tag name="GENSWF_ADVANCE_TIME" val="17.183"/>
  <p:tag name="ISPRING_CUSTOM_TIMING_USED" val="1"/>
  <p:tag name="TIMING" val="|0.001|3.8|2.09"/>
  <p:tag name="ISPRING_SLIDE_INDENT_LEVEL" val="1"/>
  <p:tag name="ISPRING_SLIDE_ID_2" val="{056A82A6-98C3-4340-A4CB-9EA3BC6802F0}"/>
</p:tagLst>
</file>

<file path=ppt/tags/tag104.xml><?xml version="1.0" encoding="utf-8"?>
<p:tagLst xmlns:a="http://schemas.openxmlformats.org/drawingml/2006/main" xmlns:r="http://schemas.openxmlformats.org/officeDocument/2006/relationships" xmlns:p="http://schemas.openxmlformats.org/presentationml/2006/main">
  <p:tag name="GENSWF_SLIDE_UID" val="{CCCBB11E-332D-44F0-A07C-0D4D7A61176F}:416"/>
  <p:tag name="GENSWF_ADVANCE_TIME" val="7.207"/>
  <p:tag name="ISPRING_CUSTOM_TIMING_USED" val="1"/>
  <p:tag name="TIMING" val="|0.001|5.07"/>
  <p:tag name="ISPRING_SLIDE_INDENT_LEVEL" val="1"/>
  <p:tag name="ISPRING_SLIDE_ID_2" val="{4C9FCBFB-677D-4F35-8021-5EDB5EF05A88}"/>
</p:tagLst>
</file>

<file path=ppt/tags/tag105.xml><?xml version="1.0" encoding="utf-8"?>
<p:tagLst xmlns:a="http://schemas.openxmlformats.org/drawingml/2006/main" xmlns:r="http://schemas.openxmlformats.org/officeDocument/2006/relationships" xmlns:p="http://schemas.openxmlformats.org/presentationml/2006/main">
  <p:tag name="GENSWF_SLIDE_UID" val="{1F6AEDD2-5D62-495E-91AB-FD1D26499E59}:530"/>
  <p:tag name="GENSWF_ADVANCE_TIME" val="5.000"/>
  <p:tag name="ISPRING_CUSTOM_TIMING_USED" val="1"/>
  <p:tag name="ISPRING_SLIDE_ID_2" val="{8AD84DE5-A293-47FA-AC91-1818D8DABB62}"/>
</p:tagLst>
</file>

<file path=ppt/tags/tag106.xml><?xml version="1.0" encoding="utf-8"?>
<p:tagLst xmlns:a="http://schemas.openxmlformats.org/drawingml/2006/main" xmlns:r="http://schemas.openxmlformats.org/officeDocument/2006/relationships" xmlns:p="http://schemas.openxmlformats.org/presentationml/2006/main">
  <p:tag name="GENSWF_SLIDE_UID" val="{34A225CA-0A33-4951-9A44-D412F27DFE51}:532"/>
  <p:tag name="ISPRING_CUSTOM_TIMING_USED" val="1"/>
  <p:tag name="GENSWF_ADVANCE_TIME" val="1.675"/>
  <p:tag name="ISPRING_SLIDE_ID_2" val="{6EB16ADE-8B76-4A57-B8A4-59FFCC6B9321}"/>
</p:tagLst>
</file>

<file path=ppt/tags/tag107.xml><?xml version="1.0" encoding="utf-8"?>
<p:tagLst xmlns:a="http://schemas.openxmlformats.org/drawingml/2006/main" xmlns:r="http://schemas.openxmlformats.org/officeDocument/2006/relationships" xmlns:p="http://schemas.openxmlformats.org/presentationml/2006/main">
  <p:tag name="GENSWF_SLIDE_UID" val="{4ED1AEEA-1CE6-4E56-A6F1-45D238621F33}:1918"/>
  <p:tag name="ISPRING_PRESENTER_ID" val="{2E16479B-B4BF-46BB-A8F1-3D12BD8C3002}"/>
  <p:tag name="ISPRING_CUSTOM_TIMING_USED" val="1"/>
  <p:tag name="ISPRING_SLIDE_INDENT_LEVEL" val="1"/>
  <p:tag name="GENSWF_ADVANCE_TIME" val="42.398"/>
  <p:tag name="ISPRING_SLIDE_ID_2" val="{09D6E5F9-4B38-4699-9EC5-F0D92A397CCB}"/>
</p:tagLst>
</file>

<file path=ppt/tags/tag108.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2E16479B-B4BF-46BB-A8F1-3D12BD8C3002}"/>
  <p:tag name="GENSWF_SLIDE_UID" val="{6C710B00-9605-4010-B90F-4D549C10BCBF}:1939"/>
  <p:tag name="GENSWF_ADVANCE_TIME" val="32.158"/>
  <p:tag name="TIMING" val="|0.622|7.25|12.218|7.385"/>
  <p:tag name="ISPRING_SLIDE_ID_2" val="{59B61B9F-5C5D-423F-AE54-61C2A5CE59F2}"/>
</p:tagLst>
</file>

<file path=ppt/tags/tag109.xml><?xml version="1.0" encoding="utf-8"?>
<p:tagLst xmlns:a="http://schemas.openxmlformats.org/drawingml/2006/main" xmlns:r="http://schemas.openxmlformats.org/officeDocument/2006/relationships" xmlns:p="http://schemas.openxmlformats.org/presentationml/2006/main">
  <p:tag name="ISPRING_CUSTOM_TIMING_USED" val="1"/>
  <p:tag name="ISPRING_PRESENTER_ID" val="{2E16479B-B4BF-46BB-A8F1-3D12BD8C3002}"/>
  <p:tag name="ISPRING_SLIDE_INDENT_LEVEL" val="1"/>
  <p:tag name="GENSWF_SLIDE_UID" val="{B0E52177-87F7-498E-B3C2-553D0CBDE75E}:1940"/>
  <p:tag name="GENSWF_ADVANCE_TIME" val="43.469"/>
  <p:tag name="TIMING" val="|0.001|6.269|4.19|2.84|4.211|2.864|3.407|4.295|3.881|4.973|3.392"/>
  <p:tag name="ISPRING_SLIDE_ID_2" val="{AC3D9EB5-44A7-450B-880F-636472330973}"/>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15.315"/>
  <p:tag name="ISPRING_CUSTOM_TIMING_USED" val="1"/>
  <p:tag name="TIMING" val="|0.001|8.777|1.957|1.585|1.244"/>
  <p:tag name="ISPRING_SLIDE_ID_2" val="{9C266DF5-9913-4AAB-930B-58BFB5D6580C}"/>
  <p:tag name="GENSWF_SLIDE_UID" val="{51E92E04-9296-4896-9657-230A5E7199EF}:578"/>
</p:tagLst>
</file>

<file path=ppt/tags/tag110.xml><?xml version="1.0" encoding="utf-8"?>
<p:tagLst xmlns:a="http://schemas.openxmlformats.org/drawingml/2006/main" xmlns:r="http://schemas.openxmlformats.org/officeDocument/2006/relationships" xmlns:p="http://schemas.openxmlformats.org/presentationml/2006/main">
  <p:tag name="GENSWF_SLIDE_UID" val="{267A5A3E-BF69-4002-BF35-65A7F5369956}:1483"/>
  <p:tag name="ISPRING_SLIDE_INDENT_LEVEL" val="0"/>
  <p:tag name="ISPRING_PRESENTER_ID" val="{2E16479B-B4BF-46BB-A8F1-3D12BD8C3002}"/>
  <p:tag name="GENSWF_ADVANCE_TIME" val="40.883"/>
  <p:tag name="ISPRING_CUSTOM_TIMING_USED" val="1"/>
  <p:tag name="TIMING" val="|17.029|6.671|3.107|2.645|2.15|2.117|2.15|2.579"/>
  <p:tag name="ISPRING_SLIDE_ID_2" val="{E256CA8E-36BD-48F6-8F59-48E6BDECB31E}"/>
</p:tagLst>
</file>

<file path=ppt/tags/tag111.xml><?xml version="1.0" encoding="utf-8"?>
<p:tagLst xmlns:a="http://schemas.openxmlformats.org/drawingml/2006/main" xmlns:r="http://schemas.openxmlformats.org/officeDocument/2006/relationships" xmlns:p="http://schemas.openxmlformats.org/presentationml/2006/main">
  <p:tag name="ISPRING_CUSTOM_TIMING_USED" val="1"/>
  <p:tag name="ISPRING_PRESENTER_ID" val="{2E16479B-B4BF-46BB-A8F1-3D12BD8C3002}"/>
  <p:tag name="ISPRING_SLIDE_INDENT_LEVEL" val="1"/>
  <p:tag name="GENSWF_SLIDE_UID" val="{C076349C-8F81-4DD1-ACD2-22FCBB0DC647}:1948"/>
  <p:tag name="GENSWF_ADVANCE_TIME" val="12.409"/>
  <p:tag name="TIMING" val="|0.001|6.385"/>
  <p:tag name="ISPRING_SLIDE_ID_2" val="{873C650F-6D6F-4085-BF0D-09E23310A6F4}"/>
</p:tagLst>
</file>

<file path=ppt/tags/tag12.xml><?xml version="1.0" encoding="utf-8"?>
<p:tagLst xmlns:a="http://schemas.openxmlformats.org/drawingml/2006/main" xmlns:r="http://schemas.openxmlformats.org/officeDocument/2006/relationships" xmlns:p="http://schemas.openxmlformats.org/presentationml/2006/main">
  <p:tag name="GENSWF_SLIDE_UID" val="{4567DF8D-4585-4713-ADC8-22ADF5EE3EF0}:430"/>
  <p:tag name="GENSWF_ADVANCE_TIME" val="30.864"/>
  <p:tag name="ISPRING_CUSTOM_TIMING_USED" val="1"/>
  <p:tag name="TIMING" val="|4.672|5.846|12.002"/>
  <p:tag name="ISPRING_SLIDE_INDENT_LEVEL" val="1"/>
  <p:tag name="ISPRING_SLIDE_ID_2" val="{AD3709F0-38B2-44DF-8838-313B4BA378BB}"/>
</p:tagLst>
</file>

<file path=ppt/tags/tag13.xml><?xml version="1.0" encoding="utf-8"?>
<p:tagLst xmlns:a="http://schemas.openxmlformats.org/drawingml/2006/main" xmlns:r="http://schemas.openxmlformats.org/officeDocument/2006/relationships" xmlns:p="http://schemas.openxmlformats.org/presentationml/2006/main">
  <p:tag name="GENSWF_SLIDE_UID" val="{009CEF85-E440-4D81-BBA7-D09EC294A246}:431"/>
  <p:tag name="GENSWF_ADVANCE_TIME" val="33.400"/>
  <p:tag name="ISPRING_CUSTOM_TIMING_USED" val="1"/>
  <p:tag name="TIMING" val="|7.628|9.577|11.752"/>
  <p:tag name="ISPRING_SLIDE_INDENT_LEVEL" val="2"/>
  <p:tag name="ISPRING_SLIDE_ID_2" val="{85CD9815-2F8E-480E-A97D-4E416198B5EE}"/>
</p:tagLst>
</file>

<file path=ppt/tags/tag14.xml><?xml version="1.0" encoding="utf-8"?>
<p:tagLst xmlns:a="http://schemas.openxmlformats.org/drawingml/2006/main" xmlns:r="http://schemas.openxmlformats.org/officeDocument/2006/relationships" xmlns:p="http://schemas.openxmlformats.org/presentationml/2006/main">
  <p:tag name="GENSWF_SLIDE_UID" val="{C308C12C-9233-4902-9E5C-C414E92091C9}:432"/>
  <p:tag name="GENSWF_ADVANCE_TIME" val="32.032"/>
  <p:tag name="ISPRING_CUSTOM_TIMING_USED" val="1"/>
  <p:tag name="TIMING" val="|0.001|10.517"/>
  <p:tag name="ISPRING_SLIDE_INDENT_LEVEL" val="2"/>
  <p:tag name="ISPRING_SLIDE_ID_2" val="{C5F28815-67B4-4D98-91B7-9EA2401D726A}"/>
</p:tagLst>
</file>

<file path=ppt/tags/tag15.xml><?xml version="1.0" encoding="utf-8"?>
<p:tagLst xmlns:a="http://schemas.openxmlformats.org/drawingml/2006/main" xmlns:r="http://schemas.openxmlformats.org/officeDocument/2006/relationships" xmlns:p="http://schemas.openxmlformats.org/presentationml/2006/main">
  <p:tag name="GENSWF_SLIDE_UID" val="{46595E14-B2D1-4B5B-8B7D-8C7D1E341605}:433"/>
  <p:tag name="GENSWF_ADVANCE_TIME" val="34.667"/>
  <p:tag name="ISPRING_CUSTOM_TIMING_USED" val="1"/>
  <p:tag name="TIMING" val="|7.048|4.212|2.907|7.112|5.72|2.907"/>
  <p:tag name="ISPRING_SLIDE_INDENT_LEVEL" val="1"/>
  <p:tag name="ISPRING_SLIDE_ID_2" val="{FC49F614-9052-4D83-BD6D-D4FCD7B58C71}"/>
</p:tagLst>
</file>

<file path=ppt/tags/tag16.xml><?xml version="1.0" encoding="utf-8"?>
<p:tagLst xmlns:a="http://schemas.openxmlformats.org/drawingml/2006/main" xmlns:r="http://schemas.openxmlformats.org/officeDocument/2006/relationships" xmlns:p="http://schemas.openxmlformats.org/presentationml/2006/main">
  <p:tag name="GENSWF_SLIDE_UID" val="{CB774FD7-984D-4DA0-BFC0-6E0BD6D76637}:434"/>
  <p:tag name="GENSWF_ADVANCE_TIME" val="21.921"/>
  <p:tag name="ISPRING_CUSTOM_TIMING_USED" val="1"/>
  <p:tag name="TIMING" val="|3.326|1.849|9.278"/>
  <p:tag name="ISPRING_SLIDE_INDENT_LEVEL" val="2"/>
  <p:tag name="ISPRING_SLIDE_ID_2" val="{3ED3C159-2BF2-4EEF-917E-5194CDFDEAD1}"/>
</p:tagLst>
</file>

<file path=ppt/tags/tag17.xml><?xml version="1.0" encoding="utf-8"?>
<p:tagLst xmlns:a="http://schemas.openxmlformats.org/drawingml/2006/main" xmlns:r="http://schemas.openxmlformats.org/officeDocument/2006/relationships" xmlns:p="http://schemas.openxmlformats.org/presentationml/2006/main">
  <p:tag name="GENSWF_SLIDE_UID" val="{C5AABE79-069E-4560-8AE1-533C6D653416}:435"/>
  <p:tag name="GENSWF_ADVANCE_TIME" val="21.421"/>
  <p:tag name="ISPRING_CUSTOM_TIMING_USED" val="1"/>
  <p:tag name="TIMING" val="|5.435|4.262|6.01"/>
  <p:tag name="ISPRING_SLIDE_INDENT_LEVEL" val="1"/>
  <p:tag name="ISPRING_SLIDE_ID_2" val="{397781BC-821D-40EE-B781-C05135328A16}"/>
</p:tagLst>
</file>

<file path=ppt/tags/tag18.xml><?xml version="1.0" encoding="utf-8"?>
<p:tagLst xmlns:a="http://schemas.openxmlformats.org/drawingml/2006/main" xmlns:r="http://schemas.openxmlformats.org/officeDocument/2006/relationships" xmlns:p="http://schemas.openxmlformats.org/presentationml/2006/main">
  <p:tag name="GENSWF_SLIDE_UID" val="{19A7D8A2-4A86-42CC-BBEA-A0FA7FF9116B}:436"/>
  <p:tag name="GENSWF_ADVANCE_TIME" val="13.580"/>
  <p:tag name="ISPRING_CUSTOM_TIMING_USED" val="1"/>
  <p:tag name="TIMING" val="|2.713|2.552|1.94|2.36|1.904"/>
  <p:tag name="ISPRING_SLIDE_INDENT_LEVEL" val="2"/>
  <p:tag name="ISPRING_SLIDE_ID_2" val="{F2ACC964-5D7D-4310-AF32-261100B2A1AC}"/>
</p:tagLst>
</file>

<file path=ppt/tags/tag19.xml><?xml version="1.0" encoding="utf-8"?>
<p:tagLst xmlns:a="http://schemas.openxmlformats.org/drawingml/2006/main" xmlns:r="http://schemas.openxmlformats.org/officeDocument/2006/relationships" xmlns:p="http://schemas.openxmlformats.org/presentationml/2006/main">
  <p:tag name="GENSWF_SLIDE_UID" val="{896FB7E6-4D78-4C40-9AE0-CC0A46E8C53F}:437"/>
  <p:tag name="GENSWF_ADVANCE_TIME" val="25.759"/>
  <p:tag name="ISPRING_CUSTOM_TIMING_USED" val="1"/>
  <p:tag name="TIMING" val="|0.001|5.603|8.606"/>
  <p:tag name="ISPRING_SLIDE_INDENT_LEVEL" val="2"/>
  <p:tag name="ISPRING_SLIDE_ID_2" val="{ADA4822D-F23E-477C-80D9-A8B63250A1BD}"/>
</p:tagLst>
</file>

<file path=ppt/tags/tag2.xml><?xml version="1.0" encoding="utf-8"?>
<p:tagLst xmlns:a="http://schemas.openxmlformats.org/drawingml/2006/main" xmlns:r="http://schemas.openxmlformats.org/officeDocument/2006/relationships" xmlns:p="http://schemas.openxmlformats.org/presentationml/2006/main">
  <p:tag name="GENSWF_SLIDE_UID" val="{4ED1AEEA-1CE6-4E56-A6F1-45D238621F33}:1918"/>
  <p:tag name="ISPRING_PRESENTER_ID" val="{2E16479B-B4BF-46BB-A8F1-3D12BD8C3002}"/>
  <p:tag name="ISPRING_CUSTOM_TIMING_USED" val="1"/>
  <p:tag name="ISPRING_SLIDE_INDENT_LEVEL" val="1"/>
  <p:tag name="GENSWF_ADVANCE_TIME" val="42.398"/>
  <p:tag name="ISPRING_SLIDE_ID_2" val="{09D6E5F9-4B38-4699-9EC5-F0D92A397CCB}"/>
</p:tagLst>
</file>

<file path=ppt/tags/tag20.xml><?xml version="1.0" encoding="utf-8"?>
<p:tagLst xmlns:a="http://schemas.openxmlformats.org/drawingml/2006/main" xmlns:r="http://schemas.openxmlformats.org/officeDocument/2006/relationships" xmlns:p="http://schemas.openxmlformats.org/presentationml/2006/main">
  <p:tag name="GENSWF_SLIDE_UID" val="{691559A8-59A5-40E3-841B-4B8BC11F5993}:438"/>
  <p:tag name="GENSWF_ADVANCE_TIME" val="28.962"/>
  <p:tag name="ISPRING_CUSTOM_TIMING_USED" val="1"/>
  <p:tag name="TIMING" val="|6.426|3.125|11.5"/>
  <p:tag name="ISPRING_SLIDE_INDENT_LEVEL" val="1"/>
  <p:tag name="ISPRING_SLIDE_ID_2" val="{61CC551E-1559-474E-B642-81E416510083}"/>
</p:tagLst>
</file>

<file path=ppt/tags/tag21.xml><?xml version="1.0" encoding="utf-8"?>
<p:tagLst xmlns:a="http://schemas.openxmlformats.org/drawingml/2006/main" xmlns:r="http://schemas.openxmlformats.org/officeDocument/2006/relationships" xmlns:p="http://schemas.openxmlformats.org/presentationml/2006/main">
  <p:tag name="GENSWF_SLIDE_UID" val="{1C9E2DF6-160C-44FB-9797-A44F844EE433}:439"/>
  <p:tag name="GENSWF_ADVANCE_TIME" val="17.550"/>
  <p:tag name="ISPRING_CUSTOM_TIMING_USED" val="1"/>
  <p:tag name="TIMING" val="|2.716|4.13|1.43|3.95|2.225"/>
  <p:tag name="ISPRING_SLIDE_INDENT_LEVEL" val="2"/>
  <p:tag name="ISPRING_SLIDE_ID_2" val="{DDA84241-9D6E-4D75-8FC9-CFA4E7981AE6}"/>
</p:tagLst>
</file>

<file path=ppt/tags/tag22.xml><?xml version="1.0" encoding="utf-8"?>
<p:tagLst xmlns:a="http://schemas.openxmlformats.org/drawingml/2006/main" xmlns:r="http://schemas.openxmlformats.org/officeDocument/2006/relationships" xmlns:p="http://schemas.openxmlformats.org/presentationml/2006/main">
  <p:tag name="GENSWF_SLIDE_UID" val="{B6688A2E-AE83-4359-9869-7796F852556D}:442"/>
  <p:tag name="GENSWF_ADVANCE_TIME" val="25.759"/>
  <p:tag name="ISPRING_CUSTOM_TIMING_USED" val="1"/>
  <p:tag name="TIMING" val="|2.248|5.771|8.249"/>
  <p:tag name="ISPRING_SLIDE_INDENT_LEVEL" val="2"/>
  <p:tag name="ISPRING_SLIDE_ID_2" val="{3BA391B5-C8C9-4741-B8CD-5882857ACD70}"/>
</p:tagLst>
</file>

<file path=ppt/tags/tag23.xml><?xml version="1.0" encoding="utf-8"?>
<p:tagLst xmlns:a="http://schemas.openxmlformats.org/drawingml/2006/main" xmlns:r="http://schemas.openxmlformats.org/officeDocument/2006/relationships" xmlns:p="http://schemas.openxmlformats.org/presentationml/2006/main">
  <p:tag name="GENSWF_SLIDE_UID" val="{BEA37C30-63BF-43AB-B4F2-2CF27AC91151}:440"/>
  <p:tag name="GENSWF_ADVANCE_TIME" val="21.921"/>
  <p:tag name="ISPRING_CUSTOM_TIMING_USED" val="1"/>
  <p:tag name="TIMING" val="|0.001|6.428|11.197"/>
  <p:tag name="ISPRING_SLIDE_INDENT_LEVEL" val="2"/>
  <p:tag name="ISPRING_SLIDE_ID_2" val="{306736B9-E70C-4AF3-861A-14BB297DD57F}"/>
</p:tagLst>
</file>

<file path=ppt/tags/tag24.xml><?xml version="1.0" encoding="utf-8"?>
<p:tagLst xmlns:a="http://schemas.openxmlformats.org/drawingml/2006/main" xmlns:r="http://schemas.openxmlformats.org/officeDocument/2006/relationships" xmlns:p="http://schemas.openxmlformats.org/presentationml/2006/main">
  <p:tag name="GENSWF_SLIDE_UID" val="{5BF2A887-C55D-4E67-8EFB-634DB2A96A33}:554"/>
  <p:tag name="ISPRING_CUSTOM_TIMING_USED" val="1"/>
  <p:tag name="GENSWF_ADVANCE_TIME" val="21.937"/>
  <p:tag name="TIMING" val="|0.001|5.592|2.799|1.602|1.146|1.108|1.726"/>
  <p:tag name="ISPRING_SLIDE_INDENT_LEVEL" val="1"/>
  <p:tag name="ISPRING_SLIDE_ID_2" val="{2C1AA9B8-CDD8-439C-99ED-8B4A976D3E48}"/>
</p:tagLst>
</file>

<file path=ppt/tags/tag2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6.quiz"/>
  <p:tag name="ISPRING_QUIZ_FULL_PATH" val="H:\Clients\FOH\APHIS Lab Ergonomics\APHIS Lab Ergonomics PPT with VO\APHIS Lab PPT with Quizes 3-11-21\APHIS Laboratory Ergonomics PowerPoint Uncompressed with QUIZ Demo 3-16-21\quiz\quiz26.quiz"/>
  <p:tag name="ISPRING_QUIZ_RELATIVE_PATH" val="APHIS Laboratory Ergonomics PowerPoint Uncompressed with QUIZ Demo 3-16-21\quiz\quiz26.quiz"/>
  <p:tag name="GENSWF_SLIDE_UID" val="{7D1AED2F-8532-43CA-A5BF-C5BF18197649}:561"/>
  <p:tag name="ISPRING_SLIDE_ID_2" val="{69F535C1-A145-4C87-8B94-AFDE92FBAD72}"/>
  <p:tag name="GENSWF_ADVANCE_TIME" val="5.000"/>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GENSWF_SLIDE_UID" val="{6B2BFA23-05A4-42D8-8DFF-C4C3E00E6868}:447"/>
  <p:tag name="GENSWF_ADVANCE_TIME" val="24.057"/>
  <p:tag name="ISPRING_CUSTOM_TIMING_USED" val="1"/>
  <p:tag name="TIMING" val="|0.001|5.38|2.02|4.78|3.62|2.5|3.14"/>
  <p:tag name="ISPRING_SLIDE_ID_2" val="{AFE544E7-A09F-4F96-B27C-9957AECA2010}"/>
</p:tagLst>
</file>

<file path=ppt/tags/tag27.xml><?xml version="1.0" encoding="utf-8"?>
<p:tagLst xmlns:a="http://schemas.openxmlformats.org/drawingml/2006/main" xmlns:r="http://schemas.openxmlformats.org/officeDocument/2006/relationships" xmlns:p="http://schemas.openxmlformats.org/presentationml/2006/main">
  <p:tag name="GENSWF_SLIDE_UID" val="{A984AA82-2BA2-45E2-BB8B-9FB84F511CE1}:448"/>
  <p:tag name="GENSWF_ADVANCE_TIME" val="19.419"/>
  <p:tag name="ISPRING_CUSTOM_TIMING_USED" val="1"/>
  <p:tag name="TIMING" val="|0.001|2.506|4.852|2.999|5.668"/>
  <p:tag name="ISPRING_SLIDE_INDENT_LEVEL" val="1"/>
  <p:tag name="ISPRING_SLIDE_ID_2" val="{C3D58A22-3C7A-4661-9A9C-CBD44E6EDDC1}"/>
</p:tagLst>
</file>

<file path=ppt/tags/tag28.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8.quiz"/>
  <p:tag name="ISPRING_QUIZ_FULL_PATH" val="H:\Clients\FOH\APHIS Lab Ergonomics\APHIS Lab Ergonomics PPT with VO\APHIS Lab PPT with Quizes 3-11-21\APHIS Laboratory Ergonomics PowerPoint Uncompressed with QUIZ Demo 3-16-21\quiz\quiz28.quiz"/>
  <p:tag name="ISPRING_QUIZ_RELATIVE_PATH" val="APHIS Laboratory Ergonomics PowerPoint Uncompressed with QUIZ Demo 3-16-21\quiz\quiz28.quiz"/>
  <p:tag name="GENSWF_SLIDE_UID" val="{91E07630-FCFB-48A9-97BD-981A3A9912C3}:563"/>
  <p:tag name="ISPRING_SLIDE_ID_2" val="{5F6E9B5E-B0EB-4AE0-BEFE-092CAD8ABB9A}"/>
  <p:tag name="GENSWF_ADVANCE_TIME" val="5.000"/>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GENSWF_SLIDE_UID" val="{2AFDD015-B735-4458-9C81-5B68DE0C5156}:451"/>
  <p:tag name="ISPRING_CUSTOM_TIMING_USED" val="1"/>
  <p:tag name="GENSWF_ADVANCE_TIME" val="32.800"/>
  <p:tag name="TIMING" val="|0.001|3.282|10.274|2.228|6.278"/>
  <p:tag name="ISPRING_SLIDE_ID_2" val="{ADD835CB-E794-42E7-8EC7-C8CE185F13A2}"/>
</p:tagLst>
</file>

<file path=ppt/tags/tag3.xml><?xml version="1.0" encoding="utf-8"?>
<p:tagLst xmlns:a="http://schemas.openxmlformats.org/drawingml/2006/main" xmlns:r="http://schemas.openxmlformats.org/officeDocument/2006/relationships" xmlns:p="http://schemas.openxmlformats.org/presentationml/2006/main">
  <p:tag name="GENSWF_SLIDE_UID" val="{842FB0E4-6D01-4892-8CA4-439D16BE0BE1}:421"/>
  <p:tag name="ISPRING_CUSTOM_TIMING_USED" val="1"/>
  <p:tag name="GENSWF_ADVANCE_TIME" val="15.601"/>
  <p:tag name="TIMING" val="|1.973|4.299|3.777|2.182|1.602"/>
  <p:tag name="ISPRING_SLIDE_INDENT_LEVEL" val="0"/>
  <p:tag name="ISPRING_SLIDE_ID_2" val="{B81D087A-D777-493F-ACAB-CEE89243552B}"/>
</p:tagLst>
</file>

<file path=ppt/tags/tag30.xml><?xml version="1.0" encoding="utf-8"?>
<p:tagLst xmlns:a="http://schemas.openxmlformats.org/drawingml/2006/main" xmlns:r="http://schemas.openxmlformats.org/officeDocument/2006/relationships" xmlns:p="http://schemas.openxmlformats.org/presentationml/2006/main">
  <p:tag name="GENSWF_SLIDE_UID" val="{4D0BAAAE-32C0-4326-9CDF-69C86F958F43}:288"/>
  <p:tag name="GENSWF_ADVANCE_TIME" val="9.809"/>
  <p:tag name="ISPRING_CUSTOM_TIMING_USED" val="1"/>
  <p:tag name="ISPRING_SLIDE_INDENT_LEVEL" val="1"/>
  <p:tag name="ISPRING_SLIDE_ID_2" val="{EDBAF38B-E3B4-43EA-99E6-11CFC4544F2E}"/>
</p:tagLst>
</file>

<file path=ppt/tags/tag31.xml><?xml version="1.0" encoding="utf-8"?>
<p:tagLst xmlns:a="http://schemas.openxmlformats.org/drawingml/2006/main" xmlns:r="http://schemas.openxmlformats.org/officeDocument/2006/relationships" xmlns:p="http://schemas.openxmlformats.org/presentationml/2006/main">
  <p:tag name="GENSWF_SLIDE_UID" val="{06FA6613-6154-41CE-91F9-E9486E71CF00}:452"/>
  <p:tag name="GENSWF_ADVANCE_TIME" val="39.305"/>
  <p:tag name="ISPRING_CUSTOM_TIMING_USED" val="1"/>
  <p:tag name="TIMING" val="|10.528|2.909|2.051|1.721|1.358|1.688|1.391|1.82|3.14|5.978"/>
  <p:tag name="ISPRING_SLIDE_INDENT_LEVEL" val="1"/>
  <p:tag name="ISPRING_SLIDE_ID_2" val="{261CD0BA-AD16-49F5-8638-CC84F7158C0B}"/>
</p:tagLst>
</file>

<file path=ppt/tags/tag32.xml><?xml version="1.0" encoding="utf-8"?>
<p:tagLst xmlns:a="http://schemas.openxmlformats.org/drawingml/2006/main" xmlns:r="http://schemas.openxmlformats.org/officeDocument/2006/relationships" xmlns:p="http://schemas.openxmlformats.org/presentationml/2006/main">
  <p:tag name="GENSWF_SLIDE_UID" val="{338E1A1E-FDF6-459C-AD09-AED26D2F7033}:453"/>
  <p:tag name="GENSWF_ADVANCE_TIME" val="23.056"/>
  <p:tag name="ISPRING_CUSTOM_TIMING_USED" val="1"/>
  <p:tag name="TIMING" val="|0.001|17.802"/>
  <p:tag name="ISPRING_SLIDE_ID_2" val="{343AB126-00E1-44E3-A5D9-224135072103}"/>
</p:tagLst>
</file>

<file path=ppt/tags/tag33.xml><?xml version="1.0" encoding="utf-8"?>
<p:tagLst xmlns:a="http://schemas.openxmlformats.org/drawingml/2006/main" xmlns:r="http://schemas.openxmlformats.org/officeDocument/2006/relationships" xmlns:p="http://schemas.openxmlformats.org/presentationml/2006/main">
  <p:tag name="GENSWF_SLIDE_UID" val="{F811C6A2-CBEA-4544-9886-80945D353FB0}:290"/>
  <p:tag name="GENSWF_ADVANCE_TIME" val="8.475"/>
  <p:tag name="ISPRING_CUSTOM_TIMING_USED" val="1"/>
  <p:tag name="ISPRING_SLIDE_INDENT_LEVEL" val="1"/>
  <p:tag name="ISPRING_SLIDE_ID_2" val="{054CC554-0E2B-46AF-87E8-B2669B8976E4}"/>
</p:tagLst>
</file>

<file path=ppt/tags/tag34.xml><?xml version="1.0" encoding="utf-8"?>
<p:tagLst xmlns:a="http://schemas.openxmlformats.org/drawingml/2006/main" xmlns:r="http://schemas.openxmlformats.org/officeDocument/2006/relationships" xmlns:p="http://schemas.openxmlformats.org/presentationml/2006/main">
  <p:tag name="GENSWF_SLIDE_UID" val="{2513F4F5-479F-440E-8D39-0D4D23031EF6}:454"/>
  <p:tag name="GENSWF_ADVANCE_TIME" val="14.748"/>
  <p:tag name="ISPRING_CUSTOM_TIMING_USED" val="1"/>
  <p:tag name="TIMING" val="|0.001|0.513|2.073|9.223"/>
  <p:tag name="ISPRING_SLIDE_INDENT_LEVEL" val="1"/>
  <p:tag name="ISPRING_SLIDE_ID_2" val="{ABF3CA36-4B14-42C0-821B-5DADC967C0C3}"/>
</p:tagLst>
</file>

<file path=ppt/tags/tag35.xml><?xml version="1.0" encoding="utf-8"?>
<p:tagLst xmlns:a="http://schemas.openxmlformats.org/drawingml/2006/main" xmlns:r="http://schemas.openxmlformats.org/officeDocument/2006/relationships" xmlns:p="http://schemas.openxmlformats.org/presentationml/2006/main">
  <p:tag name="GENSWF_SLIDE_UID" val="{DF35E3EB-2345-402D-828E-33444FFE63DD}:457"/>
  <p:tag name="GENSWF_ADVANCE_TIME" val="12.579"/>
  <p:tag name="ISPRING_CUSTOM_TIMING_USED" val="1"/>
  <p:tag name="TIMING" val="|0.001|0.61|1.149|2.106|2.854|3.503"/>
  <p:tag name="ISPRING_SLIDE_INDENT_LEVEL" val="1"/>
  <p:tag name="ISPRING_SLIDE_ID_2" val="{4109DE10-67EB-46A4-96B0-D25677D52503}"/>
</p:tagLst>
</file>

<file path=ppt/tags/tag36.xml><?xml version="1.0" encoding="utf-8"?>
<p:tagLst xmlns:a="http://schemas.openxmlformats.org/drawingml/2006/main" xmlns:r="http://schemas.openxmlformats.org/officeDocument/2006/relationships" xmlns:p="http://schemas.openxmlformats.org/presentationml/2006/main">
  <p:tag name="GENSWF_SLIDE_UID" val="{5DFD786A-2B2E-4947-A1C5-496AD61305AA}:455"/>
  <p:tag name="GENSWF_ADVANCE_TIME" val="15.181"/>
  <p:tag name="ISPRING_CUSTOM_TIMING_USED" val="1"/>
  <p:tag name="TIMING" val="|0.001|0.5|1.982|2.632|2.866|0.981|1.67|2.619"/>
  <p:tag name="ISPRING_SLIDE_INDENT_LEVEL" val="1"/>
  <p:tag name="ISPRING_SLIDE_ID_2" val="{A22A9DAF-B5B6-48CE-9B00-805142E1E905}"/>
</p:tagLst>
</file>

<file path=ppt/tags/tag37.xml><?xml version="1.0" encoding="utf-8"?>
<p:tagLst xmlns:a="http://schemas.openxmlformats.org/drawingml/2006/main" xmlns:r="http://schemas.openxmlformats.org/officeDocument/2006/relationships" xmlns:p="http://schemas.openxmlformats.org/presentationml/2006/main">
  <p:tag name="GENSWF_SLIDE_UID" val="{C8FD7E1E-C5C2-4E8C-8002-0A690D4DEA74}:456"/>
  <p:tag name="GENSWF_ADVANCE_TIME" val="15.181"/>
  <p:tag name="ISPRING_CUSTOM_TIMING_USED" val="1"/>
  <p:tag name="TIMING" val="|0.001|0.305|3.282|2.489|1.124|3.269|2.944"/>
  <p:tag name="ISPRING_SLIDE_INDENT_LEVEL" val="1"/>
  <p:tag name="ISPRING_SLIDE_ID_2" val="{0C5B2FE6-7971-4C5E-8555-C98EEBC25D88}"/>
</p:tagLst>
</file>

<file path=ppt/tags/tag38.xml><?xml version="1.0" encoding="utf-8"?>
<p:tagLst xmlns:a="http://schemas.openxmlformats.org/drawingml/2006/main" xmlns:r="http://schemas.openxmlformats.org/officeDocument/2006/relationships" xmlns:p="http://schemas.openxmlformats.org/presentationml/2006/main">
  <p:tag name="GENSWF_SLIDE_UID" val="{CB3F0D42-9EFB-4A4A-A1AF-835B3C9D21B6}:458"/>
  <p:tag name="GENSWF_ADVANCE_TIME" val="20.253"/>
  <p:tag name="ISPRING_CUSTOM_TIMING_USED" val="1"/>
  <p:tag name="TIMING" val="|0.001|0.5|1.996|3.322|0.721|2.846|2.098|1.163|2.948|1.962"/>
  <p:tag name="ISPRING_SLIDE_INDENT_LEVEL" val="1"/>
  <p:tag name="ISPRING_SLIDE_ID_2" val="{EC07DD18-AE6E-4E29-BFDE-CA0B8A0D2E1E}"/>
</p:tagLst>
</file>

<file path=ppt/tags/tag39.xml><?xml version="1.0" encoding="utf-8"?>
<p:tagLst xmlns:a="http://schemas.openxmlformats.org/drawingml/2006/main" xmlns:r="http://schemas.openxmlformats.org/officeDocument/2006/relationships" xmlns:p="http://schemas.openxmlformats.org/presentationml/2006/main">
  <p:tag name="GENSWF_SLIDE_UID" val="{C8197744-98BF-4E3B-A578-A8406DECCDDD}:459"/>
  <p:tag name="GENSWF_ADVANCE_TIME" val="17.017"/>
  <p:tag name="ISPRING_CUSTOM_TIMING_USED" val="1"/>
  <p:tag name="TIMING" val="|2.686|2.435|2.765|2.54|2.87"/>
  <p:tag name="ISPRING_SLIDE_INDENT_LEVEL" val="1"/>
  <p:tag name="ISPRING_SLIDE_ID_2" val="{0545141B-F8CB-402C-B926-03DE465C1B8A}"/>
</p:tagLst>
</file>

<file path=ppt/tags/tag4.xml><?xml version="1.0" encoding="utf-8"?>
<p:tagLst xmlns:a="http://schemas.openxmlformats.org/drawingml/2006/main" xmlns:r="http://schemas.openxmlformats.org/officeDocument/2006/relationships" xmlns:p="http://schemas.openxmlformats.org/presentationml/2006/main">
  <p:tag name="GENSWF_SLIDE_UID" val="{492E89F3-B130-49DB-AC51-38AE79D605D5}:422"/>
  <p:tag name="ISPRING_CUSTOM_TIMING_USED" val="1"/>
  <p:tag name="GENSWF_ADVANCE_TIME" val="20.329"/>
  <p:tag name="TIMING" val="|2.379|3.777|6.184"/>
  <p:tag name="ISPRING_SLIDE_INDENT_LEVEL" val="1"/>
  <p:tag name="ISPRING_SLIDE_ID_2" val="{7A8A735D-AB27-493C-BFDD-C4A78100C384}"/>
</p:tagLst>
</file>

<file path=ppt/tags/tag40.xml><?xml version="1.0" encoding="utf-8"?>
<p:tagLst xmlns:a="http://schemas.openxmlformats.org/drawingml/2006/main" xmlns:r="http://schemas.openxmlformats.org/officeDocument/2006/relationships" xmlns:p="http://schemas.openxmlformats.org/presentationml/2006/main">
  <p:tag name="GENSWF_SLIDE_UID" val="{EF550CE0-A32A-41CE-A156-B9D371350E47}:460"/>
  <p:tag name="ISPRING_CUSTOM_TIMING_USED" val="1"/>
  <p:tag name="TIMING" val="|0.001|2.26"/>
  <p:tag name="ISPRING_SLIDE_INDENT_LEVEL" val="1"/>
  <p:tag name="ISPRING_SLIDE_ID_2" val="{CBB57E8F-A9AC-4BB9-BACB-E4AE41CC4FD3}"/>
  <p:tag name="GENSWF_ADVANCE_TIME" val="6.140"/>
</p:tagLst>
</file>

<file path=ppt/tags/tag41.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0.quiz"/>
  <p:tag name="ISPRING_QUIZ_FULL_PATH" val="H:\Clients\FOH\APHIS Lab Ergonomics\APHIS Lab Ergonomics PPT with VO\APHIS Lab PPT with Quizes 3-11-21\APHIS Laboratory Ergonomics PowerPoint Uncompressed with QUIZ Demo 3-16-21\quiz\quiz30.quiz"/>
  <p:tag name="ISPRING_QUIZ_RELATIVE_PATH" val="APHIS Laboratory Ergonomics PowerPoint Uncompressed with QUIZ Demo 3-16-21\quiz\quiz30.quiz"/>
  <p:tag name="GENSWF_SLIDE_UID" val="{5AD935E9-26A3-46D2-8642-13CE59CFE878}:565"/>
  <p:tag name="ISPRING_SLIDE_ID_2" val="{F6003D35-41DA-4A94-AE33-401CAAD98AB2}"/>
  <p:tag name="GENSWF_ADVANCE_TIME" val="5.000"/>
  <p:tag name="ISPRING_CUSTOM_TIMING_USED" val="1"/>
</p:tagLst>
</file>

<file path=ppt/tags/tag42.xml><?xml version="1.0" encoding="utf-8"?>
<p:tagLst xmlns:a="http://schemas.openxmlformats.org/drawingml/2006/main" xmlns:r="http://schemas.openxmlformats.org/officeDocument/2006/relationships" xmlns:p="http://schemas.openxmlformats.org/presentationml/2006/main">
  <p:tag name="GENSWF_SLIDE_UID" val="{0854B7B1-1136-4B0A-9C5D-29682863B077}:461"/>
  <p:tag name="GENSWF_ADVANCE_TIME" val="31.264"/>
  <p:tag name="ISPRING_CUSTOM_TIMING_USED" val="1"/>
  <p:tag name="TIMING" val="|2.215|1.553|2.903|1.985|2.579|2.444|5.819|7.493|1.877"/>
  <p:tag name="ISPRING_SLIDE_ID_2" val="{776DF3DC-B3A3-4FEF-8C5F-12B3085AE83E}"/>
</p:tagLst>
</file>

<file path=ppt/tags/tag43.xml><?xml version="1.0" encoding="utf-8"?>
<p:tagLst xmlns:a="http://schemas.openxmlformats.org/drawingml/2006/main" xmlns:r="http://schemas.openxmlformats.org/officeDocument/2006/relationships" xmlns:p="http://schemas.openxmlformats.org/presentationml/2006/main">
  <p:tag name="GENSWF_SLIDE_UID" val="{95B6A5FC-AC11-4667-8DEF-65EB97BA3F1A}:462"/>
  <p:tag name="GENSWF_ADVANCE_TIME" val="42.776"/>
  <p:tag name="ISPRING_CUSTOM_TIMING_USED" val="1"/>
  <p:tag name="TIMING" val="|4.681|11.696|4.316|4.856|7.628"/>
  <p:tag name="ISPRING_SLIDE_INDENT_LEVEL" val="1"/>
  <p:tag name="ISPRING_SLIDE_ID_2" val="{DFCC0759-C5C3-4675-BF76-F51D02EF89C2}"/>
</p:tagLst>
</file>

<file path=ppt/tags/tag44.xml><?xml version="1.0" encoding="utf-8"?>
<p:tagLst xmlns:a="http://schemas.openxmlformats.org/drawingml/2006/main" xmlns:r="http://schemas.openxmlformats.org/officeDocument/2006/relationships" xmlns:p="http://schemas.openxmlformats.org/presentationml/2006/main">
  <p:tag name="GENSWF_SLIDE_UID" val="{0D4D657D-F219-4C03-8CDF-70960D398A62}:463"/>
  <p:tag name="GENSWF_ADVANCE_TIME" val="27.327"/>
  <p:tag name="ISPRING_CUSTOM_TIMING_USED" val="1"/>
  <p:tag name="TIMING" val="|4.118|3.214|4.916|5.146"/>
  <p:tag name="ISPRING_SLIDE_INDENT_LEVEL" val="2"/>
  <p:tag name="ISPRING_SLIDE_ID_2" val="{A2C2EF44-C4BF-46D1-8B13-2032BC2ED9FF}"/>
</p:tagLst>
</file>

<file path=ppt/tags/tag45.xml><?xml version="1.0" encoding="utf-8"?>
<p:tagLst xmlns:a="http://schemas.openxmlformats.org/drawingml/2006/main" xmlns:r="http://schemas.openxmlformats.org/officeDocument/2006/relationships" xmlns:p="http://schemas.openxmlformats.org/presentationml/2006/main">
  <p:tag name="GENSWF_SLIDE_UID" val="{5EFF5868-CAA8-4276-87B0-E08ED11F0CF2}:464"/>
  <p:tag name="GENSWF_ADVANCE_TIME" val="21.654"/>
  <p:tag name="ISPRING_CUSTOM_TIMING_USED" val="1"/>
  <p:tag name="TIMING" val="|0.001|0.595|10.701"/>
  <p:tag name="ISPRING_SLIDE_INDENT_LEVEL" val="2"/>
  <p:tag name="ISPRING_SLIDE_ID_2" val="{4EEB79AE-BE22-4960-B47B-848F761B2F60}"/>
</p:tagLst>
</file>

<file path=ppt/tags/tag46.xml><?xml version="1.0" encoding="utf-8"?>
<p:tagLst xmlns:a="http://schemas.openxmlformats.org/drawingml/2006/main" xmlns:r="http://schemas.openxmlformats.org/officeDocument/2006/relationships" xmlns:p="http://schemas.openxmlformats.org/presentationml/2006/main">
  <p:tag name="GENSWF_SLIDE_UID" val="{C9289EA9-0801-4628-8DF7-E90BE54CA7FF}:299"/>
  <p:tag name="GENSWF_ADVANCE_TIME" val="8.108"/>
  <p:tag name="ISPRING_CUSTOM_TIMING_USED" val="1"/>
  <p:tag name="TIMING" val="|0.001|2.97|2.61"/>
  <p:tag name="ISPRING_SLIDE_INDENT_LEVEL" val="2"/>
  <p:tag name="ISPRING_SLIDE_ID_2" val="{A3FD462D-30A1-481A-B01D-45750A7B45C8}"/>
</p:tagLst>
</file>

<file path=ppt/tags/tag47.xml><?xml version="1.0" encoding="utf-8"?>
<p:tagLst xmlns:a="http://schemas.openxmlformats.org/drawingml/2006/main" xmlns:r="http://schemas.openxmlformats.org/officeDocument/2006/relationships" xmlns:p="http://schemas.openxmlformats.org/presentationml/2006/main">
  <p:tag name="GENSWF_SLIDE_UID" val="{D54E7728-8925-48EE-8E23-531C081A2B1D}:465"/>
  <p:tag name="GENSWF_ADVANCE_TIME" val="50.750"/>
  <p:tag name="ISPRING_CUSTOM_TIMING_USED" val="1"/>
  <p:tag name="TIMING" val="|2.133|3.247|2.468|20.303|2.427|2.591|2.837"/>
  <p:tag name="ISPRING_SLIDE_INDENT_LEVEL" val="2"/>
  <p:tag name="ISPRING_SLIDE_ID_2" val="{6480CA0E-F8BA-4202-AA19-1BD6348D442C}"/>
</p:tagLst>
</file>

<file path=ppt/tags/tag48.xml><?xml version="1.0" encoding="utf-8"?>
<p:tagLst xmlns:a="http://schemas.openxmlformats.org/drawingml/2006/main" xmlns:r="http://schemas.openxmlformats.org/officeDocument/2006/relationships" xmlns:p="http://schemas.openxmlformats.org/presentationml/2006/main">
  <p:tag name="GENSWF_SLIDE_UID" val="{05605ECE-D67A-41A4-B738-373A7417FE22}:467"/>
  <p:tag name="GENSWF_ADVANCE_TIME" val="47.947"/>
  <p:tag name="ISPRING_CUSTOM_TIMING_USED" val="1"/>
  <p:tag name="TIMING" val="|0.001|3.996|2.514|6.238|9.886|6.2"/>
  <p:tag name="ISPRING_SLIDE_INDENT_LEVEL" val="2"/>
  <p:tag name="ISPRING_SLIDE_ID_2" val="{DF5EB48F-2CA6-45D0-9C30-11203477A286}"/>
</p:tagLst>
</file>

<file path=ppt/tags/tag49.xml><?xml version="1.0" encoding="utf-8"?>
<p:tagLst xmlns:a="http://schemas.openxmlformats.org/drawingml/2006/main" xmlns:r="http://schemas.openxmlformats.org/officeDocument/2006/relationships" xmlns:p="http://schemas.openxmlformats.org/presentationml/2006/main">
  <p:tag name="GENSWF_SLIDE_UID" val="{010AED41-5BD0-4AC3-B4C9-F83647459275}:466"/>
  <p:tag name="GENSWF_ADVANCE_TIME" val="79.546"/>
  <p:tag name="ISPRING_CUSTOM_TIMING_USED" val="1"/>
  <p:tag name="TIMING" val="|8.449|6.9|4.02|3.316|21.94|2.804|2.804|2.676"/>
  <p:tag name="ISPRING_SLIDE_INDENT_LEVEL" val="2"/>
  <p:tag name="ISPRING_SLIDE_ID_2" val="{F5E643E6-4F02-4EEA-877D-7517D2D6A560}"/>
</p:tagLst>
</file>

<file path=ppt/tags/tag5.xml><?xml version="1.0" encoding="utf-8"?>
<p:tagLst xmlns:a="http://schemas.openxmlformats.org/drawingml/2006/main" xmlns:r="http://schemas.openxmlformats.org/officeDocument/2006/relationships" xmlns:p="http://schemas.openxmlformats.org/presentationml/2006/main">
  <p:tag name="GENSWF_SLIDE_UID" val="{AD4B4B75-0AC2-4525-9BD0-DDEC97A63C49}:423"/>
  <p:tag name="GENSWF_ADVANCE_TIME" val="24.124"/>
  <p:tag name="ISPRING_CUSTOM_TIMING_USED" val="1"/>
  <p:tag name="TIMING" val="|0.001|6.039|8.243"/>
  <p:tag name="ISPRING_SLIDE_INDENT_LEVEL" val="1"/>
  <p:tag name="ISPRING_SLIDE_ID_2" val="{941DC18A-29BF-47FE-845F-CF5552A402EE}"/>
</p:tagLst>
</file>

<file path=ppt/tags/tag50.xml><?xml version="1.0" encoding="utf-8"?>
<p:tagLst xmlns:a="http://schemas.openxmlformats.org/drawingml/2006/main" xmlns:r="http://schemas.openxmlformats.org/officeDocument/2006/relationships" xmlns:p="http://schemas.openxmlformats.org/presentationml/2006/main">
  <p:tag name="GENSWF_SLIDE_UID" val="{38ADDE94-1B11-4D4A-A3CA-FB89D2A7E1F8}:468"/>
  <p:tag name="ISPRING_CUSTOM_TIMING_USED" val="1"/>
  <p:tag name="GENSWF_ADVANCE_TIME" val="23.137"/>
  <p:tag name="TIMING" val="|0.001|7.34|3.52|0.44|3.22|5.54"/>
  <p:tag name="ISPRING_SLIDE_INDENT_LEVEL" val="2"/>
  <p:tag name="ISPRING_SLIDE_ID_2" val="{4CA6B59E-F19C-4FD8-A74F-D7297A3B4F8A}"/>
</p:tagLst>
</file>

<file path=ppt/tags/tag51.xml><?xml version="1.0" encoding="utf-8"?>
<p:tagLst xmlns:a="http://schemas.openxmlformats.org/drawingml/2006/main" xmlns:r="http://schemas.openxmlformats.org/officeDocument/2006/relationships" xmlns:p="http://schemas.openxmlformats.org/presentationml/2006/main">
  <p:tag name="GENSWF_SLIDE_UID" val="{97188A31-F7F1-4BCB-B321-A3504176C599}:302"/>
  <p:tag name="GENSWF_ADVANCE_TIME" val="20.520"/>
  <p:tag name="ISPRING_CUSTOM_TIMING_USED" val="1"/>
  <p:tag name="TIMING" val="|3.503|1.571|3.679|2.778|3.203"/>
  <p:tag name="ISPRING_SLIDE_INDENT_LEVEL" val="2"/>
  <p:tag name="ISPRING_SLIDE_ID_2" val="{9E03DB71-DDA8-4113-AC45-A663991B8C1D}"/>
</p:tagLst>
</file>

<file path=ppt/tags/tag52.xml><?xml version="1.0" encoding="utf-8"?>
<p:tagLst xmlns:a="http://schemas.openxmlformats.org/drawingml/2006/main" xmlns:r="http://schemas.openxmlformats.org/officeDocument/2006/relationships" xmlns:p="http://schemas.openxmlformats.org/presentationml/2006/main">
  <p:tag name="GENSWF_SLIDE_UID" val="{C2494812-6A53-4A8A-8BC5-3DB07969EF34}:469"/>
  <p:tag name="GENSWF_ADVANCE_TIME" val="16.282"/>
  <p:tag name="ISPRING_CUSTOM_TIMING_USED" val="1"/>
  <p:tag name="TIMING" val="|0.001|6.786|2.894|3.048"/>
  <p:tag name="ISPRING_SLIDE_INDENT_LEVEL" val="2"/>
  <p:tag name="ISPRING_SLIDE_ID_2" val="{1F56FE59-3E5A-4FBB-92F3-CE8F953EB614}"/>
</p:tagLst>
</file>

<file path=ppt/tags/tag53.xml><?xml version="1.0" encoding="utf-8"?>
<p:tagLst xmlns:a="http://schemas.openxmlformats.org/drawingml/2006/main" xmlns:r="http://schemas.openxmlformats.org/officeDocument/2006/relationships" xmlns:p="http://schemas.openxmlformats.org/presentationml/2006/main">
  <p:tag name="GENSWF_SLIDE_UID" val="{40D77048-F6E2-4947-B8EC-B0EF5B43F8B4}:471"/>
  <p:tag name="GENSWF_ADVANCE_TIME" val="28.661"/>
  <p:tag name="ISPRING_CUSTOM_TIMING_USED" val="1"/>
  <p:tag name="TIMING" val="|0.001|4.225|2.65|5.525"/>
  <p:tag name="ISPRING_SLIDE_INDENT_LEVEL" val="2"/>
  <p:tag name="ISPRING_SLIDE_ID_2" val="{7886C69B-86B6-4B2C-A640-F52C13ED7AB8}"/>
</p:tagLst>
</file>

<file path=ppt/tags/tag54.xml><?xml version="1.0" encoding="utf-8"?>
<p:tagLst xmlns:a="http://schemas.openxmlformats.org/drawingml/2006/main" xmlns:r="http://schemas.openxmlformats.org/officeDocument/2006/relationships" xmlns:p="http://schemas.openxmlformats.org/presentationml/2006/main">
  <p:tag name="GENSWF_SLIDE_UID" val="{E3219A12-92C4-4E75-BCCE-88599B9D1200}:470"/>
  <p:tag name="GENSWF_ADVANCE_TIME" val="34.634"/>
  <p:tag name="ISPRING_CUSTOM_TIMING_USED" val="1"/>
  <p:tag name="TIMING" val="|0.001|3.98|10.447|7.518|7.866"/>
  <p:tag name="ISPRING_SLIDE_INDENT_LEVEL" val="2"/>
  <p:tag name="ISPRING_SLIDE_ID_2" val="{D7AF249D-014D-4415-85CB-38F24B5C1549}"/>
</p:tagLst>
</file>

<file path=ppt/tags/tag55.xml><?xml version="1.0" encoding="utf-8"?>
<p:tagLst xmlns:a="http://schemas.openxmlformats.org/drawingml/2006/main" xmlns:r="http://schemas.openxmlformats.org/officeDocument/2006/relationships" xmlns:p="http://schemas.openxmlformats.org/presentationml/2006/main">
  <p:tag name="GENSWF_SLIDE_UID" val="{75C88C70-CFBF-4DEB-BC53-A33F1DA8ACA0}:472"/>
  <p:tag name="GENSWF_ADVANCE_TIME" val="24.057"/>
  <p:tag name="ISPRING_CUSTOM_TIMING_USED" val="1"/>
  <p:tag name="TIMING" val="|3.001|7.18|3.76|3.2"/>
  <p:tag name="ISPRING_SLIDE_INDENT_LEVEL" val="2"/>
  <p:tag name="ISPRING_SLIDE_ID_2" val="{18BD1038-DDBB-4555-BE82-837A45A9E518}"/>
</p:tagLst>
</file>

<file path=ppt/tags/tag56.xml><?xml version="1.0" encoding="utf-8"?>
<p:tagLst xmlns:a="http://schemas.openxmlformats.org/drawingml/2006/main" xmlns:r="http://schemas.openxmlformats.org/officeDocument/2006/relationships" xmlns:p="http://schemas.openxmlformats.org/presentationml/2006/main">
  <p:tag name="GENSWF_SLIDE_UID" val="{6716C6E3-FBA8-4E83-9011-D03D078BEC0D}:473"/>
  <p:tag name="GENSWF_ADVANCE_TIME" val="30.697"/>
  <p:tag name="ISPRING_CUSTOM_TIMING_USED" val="1"/>
  <p:tag name="TIMING" val="|0.001|5.576|3.902|2.984"/>
  <p:tag name="ISPRING_SLIDE_INDENT_LEVEL" val="2"/>
  <p:tag name="ISPRING_SLIDE_ID_2" val="{F76DD9DC-894C-4EB6-A027-3202A080572A}"/>
</p:tagLst>
</file>

<file path=ppt/tags/tag5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1.quiz"/>
  <p:tag name="ISPRING_QUIZ_FULL_PATH" val="H:\Clients\FOH\APHIS Lab Ergonomics\APHIS Lab Ergonomics PPT with VO\APHIS Lab PPT with Quizes 3-11-21\APHIS Laboratory Ergonomics PowerPoint Uncompressed with QUIZ Demo 3-16-21\quiz\quiz31.quiz"/>
  <p:tag name="ISPRING_QUIZ_RELATIVE_PATH" val="APHIS Laboratory Ergonomics PowerPoint Uncompressed with QUIZ Demo 3-16-21\quiz\quiz31.quiz"/>
  <p:tag name="GENSWF_SLIDE_UID" val="{2E30AC8C-F444-4A10-81A3-6201456D0C4F}:566"/>
  <p:tag name="ISPRING_SLIDE_ID_2" val="{A1A13EC0-030A-4DA3-8D3A-1D27683B224D}"/>
  <p:tag name="GENSWF_ADVANCE_TIME" val="5.000"/>
  <p:tag name="ISPRING_CUSTOM_TIMING_USED" val="1"/>
</p:tagLst>
</file>

<file path=ppt/tags/tag58.xml><?xml version="1.0" encoding="utf-8"?>
<p:tagLst xmlns:a="http://schemas.openxmlformats.org/drawingml/2006/main" xmlns:r="http://schemas.openxmlformats.org/officeDocument/2006/relationships" xmlns:p="http://schemas.openxmlformats.org/presentationml/2006/main">
  <p:tag name="GENSWF_SLIDE_UID" val="{3FA44BCA-BEDC-484C-B214-B7E0CDD194E0}:306"/>
  <p:tag name="GENSWF_ADVANCE_TIME" val="9.009"/>
  <p:tag name="ISPRING_CUSTOM_TIMING_USED" val="1"/>
  <p:tag name="TIMING" val="|0.001|0.82|2.82"/>
  <p:tag name="ISPRING_SLIDE_INDENT_LEVEL" val="1"/>
  <p:tag name="ISPRING_SLIDE_ID_2" val="{B700FEE1-0A7A-4073-9F36-81A9C315C41C}"/>
</p:tagLst>
</file>

<file path=ppt/tags/tag59.xml><?xml version="1.0" encoding="utf-8"?>
<p:tagLst xmlns:a="http://schemas.openxmlformats.org/drawingml/2006/main" xmlns:r="http://schemas.openxmlformats.org/officeDocument/2006/relationships" xmlns:p="http://schemas.openxmlformats.org/presentationml/2006/main">
  <p:tag name="GENSWF_SLIDE_UID" val="{CD7E1969-2F50-4F57-82C7-DA5D856ADEA8}:474"/>
  <p:tag name="GENSWF_ADVANCE_TIME" val="18.018"/>
  <p:tag name="ISPRING_CUSTOM_TIMING_USED" val="1"/>
  <p:tag name="TIMING" val="|2.193|1.668|2.02|3.284|5.076"/>
  <p:tag name="ISPRING_SLIDE_INDENT_LEVEL" val="2"/>
  <p:tag name="ISPRING_SLIDE_ID_2" val="{9E692EF2-E982-4E23-807C-01E068C5301E}"/>
</p:tagLst>
</file>

<file path=ppt/tags/tag6.xml><?xml version="1.0" encoding="utf-8"?>
<p:tagLst xmlns:a="http://schemas.openxmlformats.org/drawingml/2006/main" xmlns:r="http://schemas.openxmlformats.org/officeDocument/2006/relationships" xmlns:p="http://schemas.openxmlformats.org/presentationml/2006/main">
  <p:tag name="GENSWF_SLIDE_UID" val="{1B1704DA-6199-4675-96E6-D385BF5D0556}:424"/>
  <p:tag name="GENSWF_ADVANCE_TIME" val="26.926"/>
  <p:tag name="ISPRING_CUSTOM_TIMING_USED" val="1"/>
  <p:tag name="TIMING" val="|2.462|1.765|1.535|8.458"/>
  <p:tag name="ISPRING_SLIDE_ID_2" val="{61EEA679-1DDC-4770-BA7C-8991C2E5687D}"/>
</p:tagLst>
</file>

<file path=ppt/tags/tag60.xml><?xml version="1.0" encoding="utf-8"?>
<p:tagLst xmlns:a="http://schemas.openxmlformats.org/drawingml/2006/main" xmlns:r="http://schemas.openxmlformats.org/officeDocument/2006/relationships" xmlns:p="http://schemas.openxmlformats.org/presentationml/2006/main">
  <p:tag name="GENSWF_SLIDE_UID" val="{75F303F1-B721-4D70-9FC4-FB54E7EC3383}:476"/>
  <p:tag name="GENSWF_ADVANCE_TIME" val="19.753"/>
  <p:tag name="ISPRING_CUSTOM_TIMING_USED" val="1"/>
  <p:tag name="TIMING" val="|0.001|1.639|2.183|2.506|4.665|2.013|3.509"/>
  <p:tag name="ISPRING_SLIDE_INDENT_LEVEL" val="2"/>
  <p:tag name="ISPRING_SLIDE_ID_2" val="{CEF3B6C9-FB3F-4295-BCF7-AB9E7E7EB6C0}"/>
</p:tagLst>
</file>

<file path=ppt/tags/tag61.xml><?xml version="1.0" encoding="utf-8"?>
<p:tagLst xmlns:a="http://schemas.openxmlformats.org/drawingml/2006/main" xmlns:r="http://schemas.openxmlformats.org/officeDocument/2006/relationships" xmlns:p="http://schemas.openxmlformats.org/presentationml/2006/main">
  <p:tag name="GENSWF_SLIDE_UID" val="{B4CFD780-66C8-4AE3-AEFA-A10421B584A6}:475"/>
  <p:tag name="GENSWF_ADVANCE_TIME" val="23.656"/>
  <p:tag name="ISPRING_CUSTOM_TIMING_USED" val="1"/>
  <p:tag name="TIMING" val="|3.841|3.74|1.92|4.9|1.44|1.12|1.92|2.58"/>
  <p:tag name="ISPRING_SLIDE_INDENT_LEVEL" val="2"/>
  <p:tag name="ISPRING_SLIDE_ID_2" val="{E3EA4BCD-3F26-4EED-9D55-4247A5968D91}"/>
</p:tagLst>
</file>

<file path=ppt/tags/tag62.xml><?xml version="1.0" encoding="utf-8"?>
<p:tagLst xmlns:a="http://schemas.openxmlformats.org/drawingml/2006/main" xmlns:r="http://schemas.openxmlformats.org/officeDocument/2006/relationships" xmlns:p="http://schemas.openxmlformats.org/presentationml/2006/main">
  <p:tag name="GENSWF_SLIDE_UID" val="{5F7BFD01-454E-4F9E-A3F8-B121531778B4}:478"/>
  <p:tag name="GENSWF_ADVANCE_TIME" val="20.086"/>
  <p:tag name="ISPRING_CUSTOM_TIMING_USED" val="1"/>
  <p:tag name="TIMING" val="|0.001|0.772|4.104|2.489"/>
  <p:tag name="ISPRING_SLIDE_INDENT_LEVEL" val="2"/>
  <p:tag name="ISPRING_SLIDE_ID_2" val="{BCBEADF0-1098-411B-AAE7-7E5F2D3E246B}"/>
</p:tagLst>
</file>

<file path=ppt/tags/tag63.xml><?xml version="1.0" encoding="utf-8"?>
<p:tagLst xmlns:a="http://schemas.openxmlformats.org/drawingml/2006/main" xmlns:r="http://schemas.openxmlformats.org/officeDocument/2006/relationships" xmlns:p="http://schemas.openxmlformats.org/presentationml/2006/main">
  <p:tag name="GENSWF_SLIDE_UID" val="{5F7BFD01-454E-4F9E-A3F8-B121531778B4}:478"/>
  <p:tag name="GENSWF_ADVANCE_TIME" val="20.086"/>
  <p:tag name="ISPRING_CUSTOM_TIMING_USED" val="1"/>
  <p:tag name="TIMING" val="|0.001|0.772|4.104|2.489"/>
  <p:tag name="ISPRING_SLIDE_INDENT_LEVEL" val="2"/>
  <p:tag name="ISPRING_SLIDE_ID_2" val="{BCBEADF0-1098-411B-AAE7-7E5F2D3E246B}"/>
</p:tagLst>
</file>

<file path=ppt/tags/tag64.xml><?xml version="1.0" encoding="utf-8"?>
<p:tagLst xmlns:a="http://schemas.openxmlformats.org/drawingml/2006/main" xmlns:r="http://schemas.openxmlformats.org/officeDocument/2006/relationships" xmlns:p="http://schemas.openxmlformats.org/presentationml/2006/main">
  <p:tag name="GENSWF_SLIDE_UID" val="{1C88C9EA-FC1C-42FE-90FF-8E1D79B36BEA}:477"/>
  <p:tag name="GENSWF_ADVANCE_TIME" val="25.158"/>
  <p:tag name="ISPRING_CUSTOM_TIMING_USED" val="1"/>
  <p:tag name="TIMING" val="|4.411|4.154|4.532|3.692|4.112"/>
  <p:tag name="ISPRING_SLIDE_INDENT_LEVEL" val="2"/>
  <p:tag name="ISPRING_SLIDE_ID_2" val="{87DA685A-F52F-4DE2-8764-48C3A25EB1BB}"/>
</p:tagLst>
</file>

<file path=ppt/tags/tag65.xml><?xml version="1.0" encoding="utf-8"?>
<p:tagLst xmlns:a="http://schemas.openxmlformats.org/drawingml/2006/main" xmlns:r="http://schemas.openxmlformats.org/officeDocument/2006/relationships" xmlns:p="http://schemas.openxmlformats.org/presentationml/2006/main">
  <p:tag name="GENSWF_SLIDE_UID" val="{4C3DE5A9-6A43-4BA0-ABBD-D3A5B8251F21}:479"/>
  <p:tag name="GENSWF_ADVANCE_TIME" val="21.388"/>
  <p:tag name="ISPRING_CUSTOM_TIMING_USED" val="1"/>
  <p:tag name="TIMING" val="|0.533|4.737|6.979|4.718"/>
  <p:tag name="ISPRING_SLIDE_INDENT_LEVEL" val="2"/>
  <p:tag name="ISPRING_SLIDE_ID_2" val="{169F6FD7-08BA-4DE3-84BA-910A9985D9D7}"/>
</p:tagLst>
</file>

<file path=ppt/tags/tag66.xml><?xml version="1.0" encoding="utf-8"?>
<p:tagLst xmlns:a="http://schemas.openxmlformats.org/drawingml/2006/main" xmlns:r="http://schemas.openxmlformats.org/officeDocument/2006/relationships" xmlns:p="http://schemas.openxmlformats.org/presentationml/2006/main">
  <p:tag name="GENSWF_SLIDE_UID" val="{10BFAB9F-8032-41A8-ADCE-51AE492D5D82}:480"/>
  <p:tag name="GENSWF_ADVANCE_TIME" val="18.251"/>
  <p:tag name="ISPRING_CUSTOM_TIMING_USED" val="1"/>
  <p:tag name="TIMING" val="|0.001|2.932|3.924|2.324"/>
  <p:tag name="ISPRING_SLIDE_INDENT_LEVEL" val="2"/>
  <p:tag name="ISPRING_SLIDE_ID_2" val="{15B37773-1E20-41F2-A10C-B8134420C744}"/>
</p:tagLst>
</file>

<file path=ppt/tags/tag6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2.quiz"/>
  <p:tag name="ISPRING_QUIZ_FULL_PATH" val="H:\Clients\FOH\APHIS Lab Ergonomics\APHIS Lab Ergonomics PPT with VO\APHIS Lab PPT with Quizes 3-11-21\APHIS Laboratory Ergonomics PowerPoint Uncompressed with QUIZ Demo 3-16-21\quiz\quiz32.quiz"/>
  <p:tag name="ISPRING_QUIZ_RELATIVE_PATH" val="APHIS Laboratory Ergonomics PowerPoint Uncompressed with QUIZ Demo 3-16-21\quiz\quiz32.quiz"/>
  <p:tag name="GENSWF_SLIDE_UID" val="{D30CC3F4-FFBF-49CA-89B9-6C708F049ECB}:567"/>
  <p:tag name="ISPRING_SLIDE_ID_2" val="{96D3F513-436D-4F1D-8092-548B37EF7323}"/>
  <p:tag name="GENSWF_ADVANCE_TIME" val="5.000"/>
  <p:tag name="ISPRING_CUSTOM_TIMING_USED" val="1"/>
</p:tagLst>
</file>

<file path=ppt/tags/tag68.xml><?xml version="1.0" encoding="utf-8"?>
<p:tagLst xmlns:a="http://schemas.openxmlformats.org/drawingml/2006/main" xmlns:r="http://schemas.openxmlformats.org/officeDocument/2006/relationships" xmlns:p="http://schemas.openxmlformats.org/presentationml/2006/main">
  <p:tag name="GENSWF_SLIDE_UID" val="{98566531-242C-4847-A90F-43E23D6A1C4E}:481"/>
  <p:tag name="GENSWF_ADVANCE_TIME" val="9.409"/>
  <p:tag name="ISPRING_CUSTOM_TIMING_USED" val="1"/>
  <p:tag name="TIMING" val="|0.001|3.81"/>
  <p:tag name="ISPRING_SLIDE_INDENT_LEVEL" val="1"/>
  <p:tag name="ISPRING_SLIDE_ID_2" val="{A2624E7C-469C-4E15-88A0-AD6DDE0AA223}"/>
</p:tagLst>
</file>

<file path=ppt/tags/tag69.xml><?xml version="1.0" encoding="utf-8"?>
<p:tagLst xmlns:a="http://schemas.openxmlformats.org/drawingml/2006/main" xmlns:r="http://schemas.openxmlformats.org/officeDocument/2006/relationships" xmlns:p="http://schemas.openxmlformats.org/presentationml/2006/main">
  <p:tag name="GENSWF_SLIDE_UID" val="{16BF0EA3-56D6-49B6-AE9A-4DB9945C0059}:313"/>
  <p:tag name="GENSWF_ADVANCE_TIME" val="19.619"/>
  <p:tag name="ISPRING_CUSTOM_TIMING_USED" val="1"/>
  <p:tag name="TIMING" val="|7.396|3.067|5.719"/>
  <p:tag name="ISPRING_SLIDE_INDENT_LEVEL" val="2"/>
  <p:tag name="ISPRING_SLIDE_ID_2" val="{01B2E7BF-077B-4EC2-908C-51F86E5004DD}"/>
</p:tagLst>
</file>

<file path=ppt/tags/tag7.xml><?xml version="1.0" encoding="utf-8"?>
<p:tagLst xmlns:a="http://schemas.openxmlformats.org/drawingml/2006/main" xmlns:r="http://schemas.openxmlformats.org/officeDocument/2006/relationships" xmlns:p="http://schemas.openxmlformats.org/presentationml/2006/main">
  <p:tag name="GENSWF_SLIDE_UID" val="{5EB2E9C0-C921-40AD-B5FA-7F17CF5A8E2E}:425"/>
  <p:tag name="GENSWF_ADVANCE_TIME" val="18.485"/>
  <p:tag name="ISPRING_CUSTOM_TIMING_USED" val="1"/>
  <p:tag name="TIMING" val="|0.001|9.316"/>
  <p:tag name="ISPRING_SLIDE_INDENT_LEVEL" val="1"/>
  <p:tag name="ISPRING_SLIDE_ID_2" val="{CFEE9F45-72D3-4608-9DF1-0DC135E5146C}"/>
</p:tagLst>
</file>

<file path=ppt/tags/tag70.xml><?xml version="1.0" encoding="utf-8"?>
<p:tagLst xmlns:a="http://schemas.openxmlformats.org/drawingml/2006/main" xmlns:r="http://schemas.openxmlformats.org/officeDocument/2006/relationships" xmlns:p="http://schemas.openxmlformats.org/presentationml/2006/main">
  <p:tag name="GENSWF_SLIDE_UID" val="{2C7F7CFA-BAEF-4C8F-AE6B-8CCB1F0E321A}:482"/>
  <p:tag name="GENSWF_ADVANCE_TIME" val="21.254"/>
  <p:tag name="ISPRING_CUSTOM_TIMING_USED" val="1"/>
  <p:tag name="TIMING" val="|0.001|2.151|2.649"/>
  <p:tag name="ISPRING_SLIDE_INDENT_LEVEL" val="2"/>
  <p:tag name="ISPRING_SLIDE_ID_2" val="{6C235C03-B939-4795-AE11-621E34E7BCE6}"/>
</p:tagLst>
</file>

<file path=ppt/tags/tag71.xml><?xml version="1.0" encoding="utf-8"?>
<p:tagLst xmlns:a="http://schemas.openxmlformats.org/drawingml/2006/main" xmlns:r="http://schemas.openxmlformats.org/officeDocument/2006/relationships" xmlns:p="http://schemas.openxmlformats.org/presentationml/2006/main">
  <p:tag name="GENSWF_SLIDE_UID" val="{5BD7BE8F-98F1-4D23-8F16-1A29BC023463}:483"/>
  <p:tag name="GENSWF_ADVANCE_TIME" val="20.387"/>
  <p:tag name="ISPRING_CUSTOM_TIMING_USED" val="1"/>
  <p:tag name="TIMING" val="|4.2|0.449|4.682|3.73|2.047|3.645"/>
  <p:tag name="ISPRING_SLIDE_INDENT_LEVEL" val="2"/>
  <p:tag name="ISPRING_SLIDE_ID_2" val="{4219461F-D553-445A-983E-EBA39F7A6CF0}"/>
</p:tagLst>
</file>

<file path=ppt/tags/tag72.xml><?xml version="1.0" encoding="utf-8"?>
<p:tagLst xmlns:a="http://schemas.openxmlformats.org/drawingml/2006/main" xmlns:r="http://schemas.openxmlformats.org/officeDocument/2006/relationships" xmlns:p="http://schemas.openxmlformats.org/presentationml/2006/main">
  <p:tag name="GENSWF_SLIDE_UID" val="{C5D8D839-8F24-44BE-B9FD-C14781DED1F6}:484"/>
  <p:tag name="GENSWF_ADVANCE_TIME" val="27.027"/>
  <p:tag name="ISPRING_CUSTOM_TIMING_USED" val="1"/>
  <p:tag name="TIMING" val="|0.001|3.191|4.824|4.157|4.272|4.893"/>
  <p:tag name="ISPRING_SLIDE_INDENT_LEVEL" val="2"/>
  <p:tag name="ISPRING_SLIDE_ID_2" val="{4550767F-A913-411A-B35B-EF81D6B8726A}"/>
</p:tagLst>
</file>

<file path=ppt/tags/tag73.xml><?xml version="1.0" encoding="utf-8"?>
<p:tagLst xmlns:a="http://schemas.openxmlformats.org/drawingml/2006/main" xmlns:r="http://schemas.openxmlformats.org/officeDocument/2006/relationships" xmlns:p="http://schemas.openxmlformats.org/presentationml/2006/main">
  <p:tag name="GENSWF_SLIDE_UID" val="{C6230E01-6596-4FA5-8DEA-65AE369B95B9}:486"/>
  <p:tag name="GENSWF_ADVANCE_TIME" val="39.072"/>
  <p:tag name="ISPRING_CUSTOM_TIMING_USED" val="1"/>
  <p:tag name="TIMING" val="|0.001|0.5|8.717|5.615|5.879|12.083"/>
  <p:tag name="ISPRING_SLIDE_INDENT_LEVEL" val="2"/>
  <p:tag name="ISPRING_SLIDE_ID_2" val="{907F1ED4-0CD1-4817-B0E5-469568B6B60F}"/>
</p:tagLst>
</file>

<file path=ppt/tags/tag74.xml><?xml version="1.0" encoding="utf-8"?>
<p:tagLst xmlns:a="http://schemas.openxmlformats.org/drawingml/2006/main" xmlns:r="http://schemas.openxmlformats.org/officeDocument/2006/relationships" xmlns:p="http://schemas.openxmlformats.org/presentationml/2006/main">
  <p:tag name="GENSWF_SLIDE_UID" val="{7E22E911-FEC4-4BA2-90F8-217727FD79D8}:485"/>
  <p:tag name="GENSWF_ADVANCE_TIME" val="15.515"/>
  <p:tag name="ISPRING_CUSTOM_TIMING_USED" val="1"/>
  <p:tag name="TIMING" val="|0.001|2.74|3.986|4.14|2.88"/>
  <p:tag name="ISPRING_SLIDE_INDENT_LEVEL" val="2"/>
  <p:tag name="ISPRING_SLIDE_ID_2" val="{668034B5-697F-4D0F-9CCE-F41E94265587}"/>
</p:tagLst>
</file>

<file path=ppt/tags/tag75.xml><?xml version="1.0" encoding="utf-8"?>
<p:tagLst xmlns:a="http://schemas.openxmlformats.org/drawingml/2006/main" xmlns:r="http://schemas.openxmlformats.org/officeDocument/2006/relationships" xmlns:p="http://schemas.openxmlformats.org/presentationml/2006/main">
  <p:tag name="GENSWF_SLIDE_UID" val="{23F299B3-9ABC-4FFD-B17E-B6B209F5CFD5}:487"/>
  <p:tag name="GENSWF_ADVANCE_TIME" val="16.049"/>
  <p:tag name="ISPRING_CUSTOM_TIMING_USED" val="1"/>
  <p:tag name="TIMING" val="|0.001|1.872|4.84|4.854"/>
  <p:tag name="ISPRING_SLIDE_INDENT_LEVEL" val="2"/>
  <p:tag name="ISPRING_SLIDE_ID_2" val="{4900EDA8-E8CE-480E-BAED-BC529F7FFCD2}"/>
</p:tagLst>
</file>

<file path=ppt/tags/tag76.xml><?xml version="1.0" encoding="utf-8"?>
<p:tagLst xmlns:a="http://schemas.openxmlformats.org/drawingml/2006/main" xmlns:r="http://schemas.openxmlformats.org/officeDocument/2006/relationships" xmlns:p="http://schemas.openxmlformats.org/presentationml/2006/main">
  <p:tag name="GENSWF_SLIDE_UID" val="{B8265049-94E3-4220-9572-16E18E6C5F04}:319"/>
  <p:tag name="GENSWF_ADVANCE_TIME" val="17.751"/>
  <p:tag name="ISPRING_CUSTOM_TIMING_USED" val="1"/>
  <p:tag name="TIMING" val="|0.001|5.495|1.67|1.295|3.575"/>
  <p:tag name="ISPRING_SLIDE_INDENT_LEVEL" val="2"/>
  <p:tag name="ISPRING_SLIDE_ID_2" val="{0D24E5E9-85CD-40F5-BBC6-514758AB4E62}"/>
</p:tagLst>
</file>

<file path=ppt/tags/tag77.xml><?xml version="1.0" encoding="utf-8"?>
<p:tagLst xmlns:a="http://schemas.openxmlformats.org/drawingml/2006/main" xmlns:r="http://schemas.openxmlformats.org/officeDocument/2006/relationships" xmlns:p="http://schemas.openxmlformats.org/presentationml/2006/main">
  <p:tag name="GENSWF_SLIDE_UID" val="{D6EFFFD6-6CB7-4210-9356-66DE86D0F640}:490"/>
  <p:tag name="GENSWF_ADVANCE_TIME" val="27.260"/>
  <p:tag name="ISPRING_CUSTOM_TIMING_USED" val="1"/>
  <p:tag name="TIMING" val="|0.001|4.571|2.501|7.469|4.272"/>
  <p:tag name="ISPRING_SLIDE_INDENT_LEVEL" val="2"/>
  <p:tag name="ISPRING_SLIDE_ID_2" val="{F200BD93-42EE-404E-894C-5EFEB57CEFAA}"/>
</p:tagLst>
</file>

<file path=ppt/tags/tag78.xml><?xml version="1.0" encoding="utf-8"?>
<p:tagLst xmlns:a="http://schemas.openxmlformats.org/drawingml/2006/main" xmlns:r="http://schemas.openxmlformats.org/officeDocument/2006/relationships" xmlns:p="http://schemas.openxmlformats.org/presentationml/2006/main">
  <p:tag name="GENSWF_SLIDE_UID" val="{49E51F97-9153-424F-BF16-E1D9CA912CB0}:488"/>
  <p:tag name="GENSWF_ADVANCE_TIME" val="27.961"/>
  <p:tag name="ISPRING_CUSTOM_TIMING_USED" val="1"/>
  <p:tag name="TIMING" val="|0.001|4.916|4.134|1.512|1.926|2.984"/>
  <p:tag name="ISPRING_SLIDE_INDENT_LEVEL" val="2"/>
  <p:tag name="ISPRING_SLIDE_ID_2" val="{87E33FCE-1761-4B41-A0F0-2CE26E53FB3C}"/>
</p:tagLst>
</file>

<file path=ppt/tags/tag79.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3.quiz"/>
  <p:tag name="ISPRING_QUIZ_FULL_PATH" val="H:\Clients\FOH\APHIS Lab Ergonomics\APHIS Lab Ergonomics PPT with VO\APHIS Lab PPT with Quizes 3-11-21\APHIS Laboratory Ergonomics PowerPoint Uncompressed with QUIZ Demo 3-16-21\quiz\quiz33.quiz"/>
  <p:tag name="ISPRING_QUIZ_RELATIVE_PATH" val="APHIS Laboratory Ergonomics PowerPoint Uncompressed with QUIZ Demo 3-16-21\quiz\quiz33.quiz"/>
  <p:tag name="GENSWF_SLIDE_UID" val="{C6E01758-AEDC-4DC0-AB3E-056B0EE561CC}:568"/>
  <p:tag name="ISPRING_SLIDE_ID_2" val="{D3414569-1AB7-4A4B-B702-C41803F53BE2}"/>
  <p:tag name="GENSWF_ADVANCE_TIME" val="5.000"/>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GENSWF_SLIDE_UID" val="{D76E1CB7-5523-4F8D-A77C-011EF514F995}:426"/>
  <p:tag name="GENSWF_ADVANCE_TIME" val="19.319"/>
  <p:tag name="ISPRING_CUSTOM_TIMING_USED" val="1"/>
  <p:tag name="TIMING" val="|0.001|5.3|9.732"/>
  <p:tag name="ISPRING_SLIDE_ID_2" val="{4A43E915-90A7-4220-8606-64B7750936D0}"/>
</p:tagLst>
</file>

<file path=ppt/tags/tag80.xml><?xml version="1.0" encoding="utf-8"?>
<p:tagLst xmlns:a="http://schemas.openxmlformats.org/drawingml/2006/main" xmlns:r="http://schemas.openxmlformats.org/officeDocument/2006/relationships" xmlns:p="http://schemas.openxmlformats.org/presentationml/2006/main">
  <p:tag name="GENSWF_SLIDE_UID" val="{A148E0DC-E59C-457B-AF36-84A9FB86CA73}:489"/>
  <p:tag name="GENSWF_ADVANCE_TIME" val="21.154"/>
  <p:tag name="ISPRING_CUSTOM_TIMING_USED" val="1"/>
  <p:tag name="TIMING" val="|0.001|6.447|5.041"/>
  <p:tag name="ISPRING_SLIDE_INDENT_LEVEL" val="1"/>
  <p:tag name="ISPRING_SLIDE_ID_2" val="{E72B0D31-C306-4DCC-A394-39F9B7F7C23D}"/>
</p:tagLst>
</file>

<file path=ppt/tags/tag81.xml><?xml version="1.0" encoding="utf-8"?>
<p:tagLst xmlns:a="http://schemas.openxmlformats.org/drawingml/2006/main" xmlns:r="http://schemas.openxmlformats.org/officeDocument/2006/relationships" xmlns:p="http://schemas.openxmlformats.org/presentationml/2006/main">
  <p:tag name="GENSWF_SLIDE_UID" val="{5173165A-4490-4ACA-974E-EBF2A135E818}:491"/>
  <p:tag name="GENSWF_ADVANCE_TIME" val="16.383"/>
  <p:tag name="ISPRING_CUSTOM_TIMING_USED" val="1"/>
  <p:tag name="TIMING" val="|0.001|3.048|4.882|3.734"/>
  <p:tag name="ISPRING_SLIDE_INDENT_LEVEL" val="2"/>
  <p:tag name="ISPRING_SLIDE_ID_2" val="{71E979FF-5FC9-4A3F-BB33-7B9E19AA7565}"/>
</p:tagLst>
</file>

<file path=ppt/tags/tag82.xml><?xml version="1.0" encoding="utf-8"?>
<p:tagLst xmlns:a="http://schemas.openxmlformats.org/drawingml/2006/main" xmlns:r="http://schemas.openxmlformats.org/officeDocument/2006/relationships" xmlns:p="http://schemas.openxmlformats.org/presentationml/2006/main">
  <p:tag name="GENSWF_SLIDE_UID" val="{772EEC1A-E8F7-4BF7-A993-54E133A717EC}:494"/>
  <p:tag name="GENSWF_ADVANCE_TIME" val="22.922"/>
  <p:tag name="ISPRING_CUSTOM_TIMING_USED" val="1"/>
  <p:tag name="TIMING" val="|0.001|9.66"/>
  <p:tag name="ISPRING_SLIDE_INDENT_LEVEL" val="2"/>
  <p:tag name="ISPRING_SLIDE_ID_2" val="{50808F0E-0623-4146-A559-80880D398F33}"/>
</p:tagLst>
</file>

<file path=ppt/tags/tag83.xml><?xml version="1.0" encoding="utf-8"?>
<p:tagLst xmlns:a="http://schemas.openxmlformats.org/drawingml/2006/main" xmlns:r="http://schemas.openxmlformats.org/officeDocument/2006/relationships" xmlns:p="http://schemas.openxmlformats.org/presentationml/2006/main">
  <p:tag name="GENSWF_SLIDE_UID" val="{9A8AC436-B470-4176-A4E7-7539294BAC97}:493"/>
  <p:tag name="GENSWF_ADVANCE_TIME" val="27.894"/>
  <p:tag name="ISPRING_CUSTOM_TIMING_USED" val="1"/>
  <p:tag name="TIMING" val="|0.001|1.972|2.271|3.536|3.237|3.421|6.986|3.145"/>
  <p:tag name="ISPRING_SLIDE_INDENT_LEVEL" val="2"/>
  <p:tag name="ISPRING_SLIDE_ID_2" val="{70115212-CA32-460A-9AE4-F12B183E90C0}"/>
</p:tagLst>
</file>

<file path=ppt/tags/tag84.xml><?xml version="1.0" encoding="utf-8"?>
<p:tagLst xmlns:a="http://schemas.openxmlformats.org/drawingml/2006/main" xmlns:r="http://schemas.openxmlformats.org/officeDocument/2006/relationships" xmlns:p="http://schemas.openxmlformats.org/presentationml/2006/main">
  <p:tag name="GENSWF_SLIDE_UID" val="{32B28332-B61E-4F83-B250-E1AB314647CC}:492"/>
  <p:tag name="GENSWF_ADVANCE_TIME" val="30.663"/>
  <p:tag name="ISPRING_CUSTOM_TIMING_USED" val="1"/>
  <p:tag name="TIMING" val="|0.001|8.654|3.686|1.607|4.982|2.282|2.039"/>
  <p:tag name="ISPRING_SLIDE_INDENT_LEVEL" val="2"/>
  <p:tag name="ISPRING_SLIDE_ID_2" val="{D48FF552-8A43-4496-85CC-959DFDB37BB0}"/>
</p:tagLst>
</file>

<file path=ppt/tags/tag85.xml><?xml version="1.0" encoding="utf-8"?>
<p:tagLst xmlns:a="http://schemas.openxmlformats.org/drawingml/2006/main" xmlns:r="http://schemas.openxmlformats.org/officeDocument/2006/relationships" xmlns:p="http://schemas.openxmlformats.org/presentationml/2006/main">
  <p:tag name="GENSWF_SLIDE_UID" val="{4B1AD2B8-55EE-43A9-A4DD-28F73479DA7A}:495"/>
  <p:tag name="ISPRING_CUSTOM_TIMING_USED" val="1"/>
  <p:tag name="GENSWF_ADVANCE_TIME" val="39.721"/>
  <p:tag name="TIMING" val="|6.331|2.153|4.25|3.811|12.127|0.528|4.849"/>
  <p:tag name="ISPRING_SLIDE_INDENT_LEVEL" val="1"/>
  <p:tag name="ISPRING_SLIDE_ID_2" val="{FCB1C7CC-99AD-4A1A-9A84-FAB1E144F2A9}"/>
</p:tagLst>
</file>

<file path=ppt/tags/tag86.xml><?xml version="1.0" encoding="utf-8"?>
<p:tagLst xmlns:a="http://schemas.openxmlformats.org/drawingml/2006/main" xmlns:r="http://schemas.openxmlformats.org/officeDocument/2006/relationships" xmlns:p="http://schemas.openxmlformats.org/presentationml/2006/main">
  <p:tag name="GENSWF_SLIDE_UID" val="{F5256DFA-C66B-4999-8395-3A9EF7E07F00}:496"/>
  <p:tag name="ISPRING_CUSTOM_TIMING_USED" val="1"/>
  <p:tag name="GENSWF_ADVANCE_TIME" val="14.353"/>
  <p:tag name="TIMING" val="|0.001|7.074"/>
  <p:tag name="ISPRING_SLIDE_INDENT_LEVEL" val="2"/>
  <p:tag name="ISPRING_SLIDE_ID_2" val="{D6D4761E-3A51-4A45-A1D7-6853C35BB6F2}"/>
</p:tagLst>
</file>

<file path=ppt/tags/tag87.xml><?xml version="1.0" encoding="utf-8"?>
<p:tagLst xmlns:a="http://schemas.openxmlformats.org/drawingml/2006/main" xmlns:r="http://schemas.openxmlformats.org/officeDocument/2006/relationships" xmlns:p="http://schemas.openxmlformats.org/presentationml/2006/main">
  <p:tag name="GENSWF_SLIDE_UID" val="{4BEF618F-DCB1-425E-9947-0BE13C839FA9}:325"/>
  <p:tag name="ISPRING_CUSTOM_TIMING_USED" val="1"/>
  <p:tag name="GENSWF_ADVANCE_TIME" val="30.264"/>
  <p:tag name="TIMING" val="|6.026|1.001|5.5|4.775|7.2"/>
  <p:tag name="ISPRING_SLIDE_INDENT_LEVEL" val="2"/>
  <p:tag name="ISPRING_SLIDE_ID_2" val="{F50EC105-00BE-411B-B4A5-547A52AB65ED}"/>
</p:tagLst>
</file>

<file path=ppt/tags/tag88.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5.quiz"/>
  <p:tag name="ISPRING_QUIZ_FULL_PATH" val="H:\Clients\FOH\APHIS Lab Ergonomics\APHIS Lab Ergonomics PPT with VO\APHIS Lab PPT with Quizes 3-11-21\APHIS Laboratory Ergonomics PowerPoint Uncompressed with QUIZ Demo 3-16-21\quiz\quiz35.quiz"/>
  <p:tag name="ISPRING_QUIZ_RELATIVE_PATH" val="APHIS Laboratory Ergonomics PowerPoint Uncompressed with QUIZ Demo 3-16-21\quiz\quiz35.quiz"/>
  <p:tag name="GENSWF_SLIDE_UID" val="{2C28241A-A30A-4F24-9EDE-EA456DEF35CD}:570"/>
  <p:tag name="ISPRING_SLIDE_ID_2" val="{30F5D899-F2E4-47B0-8A7F-2284A7B39F61}"/>
  <p:tag name="GENSWF_ADVANCE_TIME" val="5.000"/>
  <p:tag name="ISPRING_CUSTOM_TIMING_USED" val="1"/>
</p:tagLst>
</file>

<file path=ppt/tags/tag89.xml><?xml version="1.0" encoding="utf-8"?>
<p:tagLst xmlns:a="http://schemas.openxmlformats.org/drawingml/2006/main" xmlns:r="http://schemas.openxmlformats.org/officeDocument/2006/relationships" xmlns:p="http://schemas.openxmlformats.org/presentationml/2006/main">
  <p:tag name="GENSWF_SLIDE_UID" val="{F0C4DD4A-A9A4-436D-87CD-5122AE84742F}:326"/>
  <p:tag name="GENSWF_ADVANCE_TIME" val="22.555"/>
  <p:tag name="ISPRING_CUSTOM_TIMING_USED" val="1"/>
  <p:tag name="TIMING" val="|7.563|5.345|2.362|1.811"/>
  <p:tag name="ISPRING_SLIDE_INDENT_LEVEL" val="1"/>
  <p:tag name="ISPRING_SLIDE_ID_2" val="{DA044BFA-D8ED-46D3-A116-5B24404D5FBF}"/>
</p:tagLst>
</file>

<file path=ppt/tags/tag9.xml><?xml version="1.0" encoding="utf-8"?>
<p:tagLst xmlns:a="http://schemas.openxmlformats.org/drawingml/2006/main" xmlns:r="http://schemas.openxmlformats.org/officeDocument/2006/relationships" xmlns:p="http://schemas.openxmlformats.org/presentationml/2006/main">
  <p:tag name="GENSWF_SLIDE_UID" val="{CE51EFD9-5104-4182-9B10-E7C9AD062010}:427"/>
  <p:tag name="GENSWF_ADVANCE_TIME" val="36.536"/>
  <p:tag name="ISPRING_CUSTOM_TIMING_USED" val="1"/>
  <p:tag name="TIMING" val="|0.001|9.273|4.406|4.53|1.988|5.088|2.236|3.104|2.174"/>
  <p:tag name="ISPRING_SLIDE_INDENT_LEVEL" val="1"/>
  <p:tag name="ISPRING_SLIDE_ID_2" val="{8B22AA9D-E237-46A5-A61C-B51CA4E28F87}"/>
</p:tagLst>
</file>

<file path=ppt/tags/tag90.xml><?xml version="1.0" encoding="utf-8"?>
<p:tagLst xmlns:a="http://schemas.openxmlformats.org/drawingml/2006/main" xmlns:r="http://schemas.openxmlformats.org/officeDocument/2006/relationships" xmlns:p="http://schemas.openxmlformats.org/presentationml/2006/main">
  <p:tag name="GENSWF_SLIDE_UID" val="{CD4F224B-9DD5-437A-9CAB-957D3A13FD76}:333"/>
  <p:tag name="GENSWF_ADVANCE_TIME" val="19.419"/>
  <p:tag name="ISPRING_CUSTOM_TIMING_USED" val="1"/>
  <p:tag name="TIMING" val="|0.001|4.206|9.918"/>
  <p:tag name="ISPRING_SLIDE_INDENT_LEVEL" val="2"/>
  <p:tag name="ISPRING_SLIDE_ID_2" val="{16B8AC09-84CE-4A5B-AF7A-A343567DA824}"/>
</p:tagLst>
</file>

<file path=ppt/tags/tag91.xml><?xml version="1.0" encoding="utf-8"?>
<p:tagLst xmlns:a="http://schemas.openxmlformats.org/drawingml/2006/main" xmlns:r="http://schemas.openxmlformats.org/officeDocument/2006/relationships" xmlns:p="http://schemas.openxmlformats.org/presentationml/2006/main">
  <p:tag name="GENSWF_SLIDE_UID" val="{CD4F224B-9DD5-437A-9CAB-957D3A13FD76}:333"/>
  <p:tag name="GENSWF_ADVANCE_TIME" val="19.419"/>
  <p:tag name="ISPRING_CUSTOM_TIMING_USED" val="1"/>
  <p:tag name="TIMING" val="|0.001|4.206|9.918"/>
  <p:tag name="ISPRING_SLIDE_INDENT_LEVEL" val="2"/>
  <p:tag name="ISPRING_SLIDE_ID_2" val="{16B8AC09-84CE-4A5B-AF7A-A343567DA824}"/>
</p:tagLst>
</file>

<file path=ppt/tags/tag92.xml><?xml version="1.0" encoding="utf-8"?>
<p:tagLst xmlns:a="http://schemas.openxmlformats.org/drawingml/2006/main" xmlns:r="http://schemas.openxmlformats.org/officeDocument/2006/relationships" xmlns:p="http://schemas.openxmlformats.org/presentationml/2006/main">
  <p:tag name="GENSWF_SLIDE_UID" val="{CD4F224B-9DD5-437A-9CAB-957D3A13FD76}:333"/>
  <p:tag name="GENSWF_ADVANCE_TIME" val="19.419"/>
  <p:tag name="ISPRING_CUSTOM_TIMING_USED" val="1"/>
  <p:tag name="TIMING" val="|0.001|4.206|9.918"/>
  <p:tag name="ISPRING_SLIDE_INDENT_LEVEL" val="2"/>
  <p:tag name="ISPRING_SLIDE_ID_2" val="{16B8AC09-84CE-4A5B-AF7A-A343567DA824}"/>
</p:tagLst>
</file>

<file path=ppt/tags/tag93.xml><?xml version="1.0" encoding="utf-8"?>
<p:tagLst xmlns:a="http://schemas.openxmlformats.org/drawingml/2006/main" xmlns:r="http://schemas.openxmlformats.org/officeDocument/2006/relationships" xmlns:p="http://schemas.openxmlformats.org/presentationml/2006/main">
  <p:tag name="GENSWF_SLIDE_UID" val="{51FDF213-EA70-47B3-8061-5EEB654631AE}:497"/>
  <p:tag name="GENSWF_ADVANCE_TIME" val="23.656"/>
  <p:tag name="ISPRING_CUSTOM_TIMING_USED" val="1"/>
  <p:tag name="TIMING" val="|0.001|5.82|2.66|3.54|4.08|5.1"/>
  <p:tag name="ISPRING_SLIDE_INDENT_LEVEL" val="2"/>
  <p:tag name="ISPRING_SLIDE_ID_2" val="{15CF5356-D41A-4C3E-99C1-35AD0DFE386B}"/>
</p:tagLst>
</file>

<file path=ppt/tags/tag94.xml><?xml version="1.0" encoding="utf-8"?>
<p:tagLst xmlns:a="http://schemas.openxmlformats.org/drawingml/2006/main" xmlns:r="http://schemas.openxmlformats.org/officeDocument/2006/relationships" xmlns:p="http://schemas.openxmlformats.org/presentationml/2006/main">
  <p:tag name="GENSWF_SLIDE_UID" val="{3071B50C-9D93-4FA9-A8EB-D183DC38BFF1}:498"/>
  <p:tag name="GENSWF_ADVANCE_TIME" val="28.995"/>
  <p:tag name="ISPRING_CUSTOM_TIMING_USED" val="1"/>
  <p:tag name="TIMING" val="|1.251|5.675|2.175|3.675|4.8|2|3.45|3.6"/>
  <p:tag name="ISPRING_SLIDE_INDENT_LEVEL" val="2"/>
  <p:tag name="ISPRING_SLIDE_ID_2" val="{03928C1F-8E7F-4977-B662-ED91D2CC2D33}"/>
</p:tagLst>
</file>

<file path=ppt/tags/tag95.xml><?xml version="1.0" encoding="utf-8"?>
<p:tagLst xmlns:a="http://schemas.openxmlformats.org/drawingml/2006/main" xmlns:r="http://schemas.openxmlformats.org/officeDocument/2006/relationships" xmlns:p="http://schemas.openxmlformats.org/presentationml/2006/main">
  <p:tag name="GENSWF_SLIDE_UID" val="{ED10F07A-53EC-4527-9685-E2BF4118125C}:499"/>
  <p:tag name="GENSWF_ADVANCE_TIME" val="21.688"/>
  <p:tag name="ISPRING_CUSTOM_TIMING_USED" val="1"/>
  <p:tag name="TIMING" val="|0.001|1.868|2.78|2.039|3.293|3.369|3.692"/>
  <p:tag name="ISPRING_SLIDE_INDENT_LEVEL" val="3"/>
  <p:tag name="ISPRING_SLIDE_ID_2" val="{7F3AB22E-5E30-41D4-864C-34978561579E}"/>
</p:tagLst>
</file>

<file path=ppt/tags/tag96.xml><?xml version="1.0" encoding="utf-8"?>
<p:tagLst xmlns:a="http://schemas.openxmlformats.org/drawingml/2006/main" xmlns:r="http://schemas.openxmlformats.org/officeDocument/2006/relationships" xmlns:p="http://schemas.openxmlformats.org/presentationml/2006/main">
  <p:tag name="GENSWF_SLIDE_UID" val="{3B237CEC-6E3D-4399-B565-6574E67BB3A7}:501"/>
  <p:tag name="GENSWF_ADVANCE_TIME" val="25.959"/>
  <p:tag name="ISPRING_CUSTOM_TIMING_USED" val="1"/>
  <p:tag name="TIMING" val="|0.001|1.676|2.327|4.112|4.238|0.941|1.907|5.561"/>
  <p:tag name="ISPRING_SLIDE_INDENT_LEVEL" val="3"/>
  <p:tag name="ISPRING_SLIDE_ID_2" val="{BC90768F-EA42-4783-AD49-1791216DEE2B}"/>
</p:tagLst>
</file>

<file path=ppt/tags/tag97.xml><?xml version="1.0" encoding="utf-8"?>
<p:tagLst xmlns:a="http://schemas.openxmlformats.org/drawingml/2006/main" xmlns:r="http://schemas.openxmlformats.org/officeDocument/2006/relationships" xmlns:p="http://schemas.openxmlformats.org/presentationml/2006/main">
  <p:tag name="GENSWF_SLIDE_UID" val="{2B4FE3B9-8C62-4DD8-B68A-059ABCCA51A2}:500"/>
  <p:tag name="GENSWF_ADVANCE_TIME" val="17.117"/>
  <p:tag name="ISPRING_CUSTOM_TIMING_USED" val="1"/>
  <p:tag name="TIMING" val="|0.001|9.17|4.85"/>
  <p:tag name="ISPRING_SLIDE_INDENT_LEVEL" val="3"/>
  <p:tag name="ISPRING_SLIDE_ID_2" val="{C5DEACAB-772B-410F-B20F-FE4D4333DE83}"/>
</p:tagLst>
</file>

<file path=ppt/tags/tag98.xml><?xml version="1.0" encoding="utf-8"?>
<p:tagLst xmlns:a="http://schemas.openxmlformats.org/drawingml/2006/main" xmlns:r="http://schemas.openxmlformats.org/officeDocument/2006/relationships" xmlns:p="http://schemas.openxmlformats.org/presentationml/2006/main">
  <p:tag name="GENSWF_SLIDE_UID" val="{36087E9C-89E7-40A0-BD13-B35971E1FA18}:417"/>
  <p:tag name="GENSWF_ADVANCE_TIME" val="14.547"/>
  <p:tag name="ISPRING_CUSTOM_TIMING_USED" val="1"/>
  <p:tag name="TIMING" val="|0.001|11.407"/>
  <p:tag name="ISPRING_SLIDE_INDENT_LEVEL" val="2"/>
  <p:tag name="ISPRING_SLIDE_ID_2" val="{1339F192-F8A1-41DC-A1AD-4FD47E7AD496}"/>
</p:tagLst>
</file>

<file path=ppt/tags/tag99.xml><?xml version="1.0" encoding="utf-8"?>
<p:tagLst xmlns:a="http://schemas.openxmlformats.org/drawingml/2006/main" xmlns:r="http://schemas.openxmlformats.org/officeDocument/2006/relationships" xmlns:p="http://schemas.openxmlformats.org/presentationml/2006/main">
  <p:tag name="GENSWF_SLIDE_UID" val="{DA240147-9AD7-4A95-9E20-456B7BBDDCF6}:502"/>
  <p:tag name="GENSWF_ADVANCE_TIME" val="41.007"/>
  <p:tag name="ISPRING_CUSTOM_TIMING_USED" val="1"/>
  <p:tag name="TIMING" val="|3.763|13.04|5.153|3.668|2.579|2.15|4.229|3.272"/>
  <p:tag name="ISPRING_SLIDE_INDENT_LEVEL" val="2"/>
  <p:tag name="ISPRING_SLIDE_ID_2" val="{22E9CBF0-2707-4511-88E3-20FF6B4AB75B}"/>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2">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000000"/>
      </a:hlink>
      <a:folHlink>
        <a:srgbClr val="00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12645</Words>
  <Application>Microsoft Office PowerPoint</Application>
  <PresentationFormat>Widescreen</PresentationFormat>
  <Paragraphs>1342</Paragraphs>
  <Slides>113</Slides>
  <Notes>113</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113</vt:i4>
      </vt:variant>
    </vt:vector>
  </HeadingPairs>
  <TitlesOfParts>
    <vt:vector size="124" baseType="lpstr">
      <vt:lpstr>Arial</vt:lpstr>
      <vt:lpstr>Arial Narrow</vt:lpstr>
      <vt:lpstr>Bradley Hand ITC</vt:lpstr>
      <vt:lpstr>Calibri</vt:lpstr>
      <vt:lpstr>Symbol</vt:lpstr>
      <vt:lpstr>Tw Cen MT</vt:lpstr>
      <vt:lpstr>Verdana</vt:lpstr>
      <vt:lpstr>Wingdings</vt:lpstr>
      <vt:lpstr>Wingdings 2</vt:lpstr>
      <vt:lpstr>Wingdings 3</vt:lpstr>
      <vt:lpstr>Median</vt:lpstr>
      <vt:lpstr>Welcome to USDA ARS MWA Laboratory Ergonomics!</vt:lpstr>
      <vt:lpstr>Instructor Background/Experience</vt:lpstr>
      <vt:lpstr>Role of ARS MWA </vt:lpstr>
      <vt:lpstr>Work in Labs</vt:lpstr>
      <vt:lpstr>Successful Workplace?</vt:lpstr>
      <vt:lpstr>First Word?</vt:lpstr>
      <vt:lpstr>Direct Relationship</vt:lpstr>
      <vt:lpstr>Objectives</vt:lpstr>
      <vt:lpstr>Objectives</vt:lpstr>
      <vt:lpstr>Ergonomics – Definition</vt:lpstr>
      <vt:lpstr>Fit the Job to the Person</vt:lpstr>
      <vt:lpstr>Work Smarter, Not Harder</vt:lpstr>
      <vt:lpstr>Ergonomics Principles</vt:lpstr>
      <vt:lpstr>Neutral Position and Support </vt:lpstr>
      <vt:lpstr>Mid-range of Joint Position</vt:lpstr>
      <vt:lpstr>15 % More in Neutral Position</vt:lpstr>
      <vt:lpstr>Reach Zone</vt:lpstr>
      <vt:lpstr>Never Reach Outside Reach Zone?</vt:lpstr>
      <vt:lpstr>Power Position</vt:lpstr>
      <vt:lpstr>Power Position </vt:lpstr>
      <vt:lpstr>“Ready” Position in Sports</vt:lpstr>
      <vt:lpstr>Fatigue Control</vt:lpstr>
      <vt:lpstr>Recognize Fatigue?</vt:lpstr>
      <vt:lpstr>What Can You Do to Control Fatigue?</vt:lpstr>
      <vt:lpstr>What Can You Do to Control Fatigue?</vt:lpstr>
      <vt:lpstr>Use Ergonomics Principles</vt:lpstr>
      <vt:lpstr>PowerPoint Presentation</vt:lpstr>
      <vt:lpstr>Warm-up and Stretching </vt:lpstr>
      <vt:lpstr>Warm-up and Stretching </vt:lpstr>
      <vt:lpstr>PowerPoint Presentation</vt:lpstr>
      <vt:lpstr>Physical Fitness and Health and Wellness</vt:lpstr>
      <vt:lpstr>Very Important Point</vt:lpstr>
      <vt:lpstr>Personal Health and Wellness</vt:lpstr>
      <vt:lpstr>Ergonomics Workstation Assessment</vt:lpstr>
      <vt:lpstr>Step One – Identify Task</vt:lpstr>
      <vt:lpstr>Step Two – Apply Ergonomics Principles</vt:lpstr>
      <vt:lpstr>Step Two – Apply Ergonomics Principles</vt:lpstr>
      <vt:lpstr>Step Two – Apply Ergonomics Principles</vt:lpstr>
      <vt:lpstr>Step Two – Apply Ergonomics Principles</vt:lpstr>
      <vt:lpstr>Step Two – Apply Ergonomics Principles</vt:lpstr>
      <vt:lpstr>Step Three – Recommend/Implement Improvements</vt:lpstr>
      <vt:lpstr>Practice </vt:lpstr>
      <vt:lpstr>PowerPoint Presentation</vt:lpstr>
      <vt:lpstr>Laboratory Ergonomics – Tips and Techniques</vt:lpstr>
      <vt:lpstr>Laboratory Workbenches, Stools and Footrests</vt:lpstr>
      <vt:lpstr>Workbench/Elbow Height Relationship</vt:lpstr>
      <vt:lpstr>Workbench/Elbow Height Relationship</vt:lpstr>
      <vt:lpstr>Workbench/Stool/Footrest Adjustment Strategies</vt:lpstr>
      <vt:lpstr>Workbench Fixed Height</vt:lpstr>
      <vt:lpstr>Workbench Fixed Height</vt:lpstr>
      <vt:lpstr>Workbench Adjustable Height</vt:lpstr>
      <vt:lpstr>Workbench Adjustable Height</vt:lpstr>
      <vt:lpstr>Standing at a Workbench</vt:lpstr>
      <vt:lpstr>Workbench Height – Standing</vt:lpstr>
      <vt:lpstr>Workbench Height – Standing</vt:lpstr>
      <vt:lpstr>Footrests – Standing</vt:lpstr>
      <vt:lpstr>Anti-fatigue Mats – Standing</vt:lpstr>
      <vt:lpstr>Anti-fatigue Mats – Standing</vt:lpstr>
      <vt:lpstr>PowerPoint Presentation</vt:lpstr>
      <vt:lpstr>Pipetting</vt:lpstr>
      <vt:lpstr>Pipettes – Workstation Set-up/Work Practices</vt:lpstr>
      <vt:lpstr>Pipettes – Workstation Set-up/Work Practices</vt:lpstr>
      <vt:lpstr>Pipette Design – Choices</vt:lpstr>
      <vt:lpstr>Pipette Design – Choices</vt:lpstr>
      <vt:lpstr>Pipette Design – Configuration Choices</vt:lpstr>
      <vt:lpstr>Pipetting – Guidelines</vt:lpstr>
      <vt:lpstr>Manual vs Power Pipettes</vt:lpstr>
      <vt:lpstr>Microbreaks and Task Rotation</vt:lpstr>
      <vt:lpstr>PowerPoint Presentation</vt:lpstr>
      <vt:lpstr>Microscopy</vt:lpstr>
      <vt:lpstr>Microscope Set-up Before and After Example</vt:lpstr>
      <vt:lpstr>Microscopy – Workstation Set-up</vt:lpstr>
      <vt:lpstr>Microscope Step-by-Step Set-up Protocol</vt:lpstr>
      <vt:lpstr>Neutral Position/Support, Reach Zone </vt:lpstr>
      <vt:lpstr>Neutral Position/Support, Reach Zone </vt:lpstr>
      <vt:lpstr>Fatigue Control</vt:lpstr>
      <vt:lpstr>Microscopy – Other Tips</vt:lpstr>
      <vt:lpstr>Microscopy – Control Eye Strain</vt:lpstr>
      <vt:lpstr>Microscopy – Control Eye Strain</vt:lpstr>
      <vt:lpstr>Video Display Microscopy</vt:lpstr>
      <vt:lpstr>PowerPoint Presentation</vt:lpstr>
      <vt:lpstr>Lab Hoods or Biosafety Cabinets </vt:lpstr>
      <vt:lpstr>Lab Hoods or BSCs – Work Practices and Tips</vt:lpstr>
      <vt:lpstr>Lab Hoods or BSCs – Work Practices and Tips</vt:lpstr>
      <vt:lpstr>Lab Hoods or BSCs – Work Practices and Tips</vt:lpstr>
      <vt:lpstr>Newer BSCs</vt:lpstr>
      <vt:lpstr>Test Tube Handling Tips</vt:lpstr>
      <vt:lpstr>Test Tube Handling Tips</vt:lpstr>
      <vt:lpstr>Micro-manipulation &amp; Fine Motor Skills</vt:lpstr>
      <vt:lpstr>PowerPoint Presentation</vt:lpstr>
      <vt:lpstr>Material and Equipment Handling</vt:lpstr>
      <vt:lpstr>Material and Equipment Handling</vt:lpstr>
      <vt:lpstr>Material and Equipment Handling</vt:lpstr>
      <vt:lpstr>Material and Equipment Handling – Tools</vt:lpstr>
      <vt:lpstr>Up-front Planning with Manual Handling</vt:lpstr>
      <vt:lpstr>Power Lift Technique</vt:lpstr>
      <vt:lpstr>Power Lift – Step-By-Step Details </vt:lpstr>
      <vt:lpstr>Power Lift – Step-By-Step Details </vt:lpstr>
      <vt:lpstr>Practice Power Lift</vt:lpstr>
      <vt:lpstr>Golfer’s Lift</vt:lpstr>
      <vt:lpstr>Two Stage Lift</vt:lpstr>
      <vt:lpstr>Bottom Line</vt:lpstr>
      <vt:lpstr>PowerPoint Presentation</vt:lpstr>
      <vt:lpstr>Successful Ergonomics</vt:lpstr>
      <vt:lpstr>Successful Ergonomics</vt:lpstr>
      <vt:lpstr>Successful Ergonomics</vt:lpstr>
      <vt:lpstr>Resources</vt:lpstr>
      <vt:lpstr>Menu</vt:lpstr>
      <vt:lpstr>Instructor Background/Experience</vt:lpstr>
      <vt:lpstr>30/30/30 Micro-breaks</vt:lpstr>
      <vt:lpstr>Micro-breaks – Guidelines</vt:lpstr>
      <vt:lpstr>Take break</vt:lpstr>
      <vt:lpstr>Micro-breaks – Guidelines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APHIS Laboratory Ergonomics 3-18-21 SCORM 2004</dc:title>
  <dc:creator/>
  <cp:lastModifiedBy/>
  <cp:revision>1</cp:revision>
  <dcterms:created xsi:type="dcterms:W3CDTF">2020-09-16T15:00:46Z</dcterms:created>
  <dcterms:modified xsi:type="dcterms:W3CDTF">2021-08-22T18:56:01Z</dcterms:modified>
</cp:coreProperties>
</file>