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5"/>
  </p:notesMasterIdLst>
  <p:sldIdLst>
    <p:sldId id="1387" r:id="rId2"/>
    <p:sldId id="1390" r:id="rId3"/>
    <p:sldId id="1388" r:id="rId4"/>
    <p:sldId id="1096" r:id="rId5"/>
    <p:sldId id="1389" r:id="rId6"/>
    <p:sldId id="896" r:id="rId7"/>
    <p:sldId id="1391" r:id="rId8"/>
    <p:sldId id="1392" r:id="rId9"/>
    <p:sldId id="1393" r:id="rId10"/>
    <p:sldId id="899" r:id="rId11"/>
    <p:sldId id="898" r:id="rId12"/>
    <p:sldId id="1255" r:id="rId13"/>
    <p:sldId id="1181" r:id="rId14"/>
    <p:sldId id="1187" r:id="rId15"/>
    <p:sldId id="1261" r:id="rId16"/>
    <p:sldId id="1394" r:id="rId17"/>
    <p:sldId id="1396" r:id="rId18"/>
    <p:sldId id="1397" r:id="rId19"/>
    <p:sldId id="1395" r:id="rId20"/>
    <p:sldId id="1204" r:id="rId21"/>
    <p:sldId id="1399" r:id="rId22"/>
    <p:sldId id="1205" r:id="rId23"/>
    <p:sldId id="1400" r:id="rId24"/>
    <p:sldId id="1208" r:id="rId25"/>
    <p:sldId id="1179" r:id="rId26"/>
    <p:sldId id="1209" r:id="rId27"/>
    <p:sldId id="1401" r:id="rId28"/>
    <p:sldId id="1256" r:id="rId29"/>
    <p:sldId id="1214" r:id="rId30"/>
    <p:sldId id="1363" r:id="rId31"/>
    <p:sldId id="1180" r:id="rId32"/>
    <p:sldId id="1215" r:id="rId33"/>
    <p:sldId id="1182" r:id="rId34"/>
    <p:sldId id="1183" r:id="rId35"/>
    <p:sldId id="1184" r:id="rId36"/>
    <p:sldId id="1185" r:id="rId37"/>
    <p:sldId id="972" r:id="rId38"/>
    <p:sldId id="1406" r:id="rId39"/>
    <p:sldId id="1403" r:id="rId40"/>
    <p:sldId id="1410" r:id="rId41"/>
    <p:sldId id="1409" r:id="rId42"/>
    <p:sldId id="1414" r:id="rId43"/>
    <p:sldId id="1415" r:id="rId44"/>
    <p:sldId id="1416" r:id="rId45"/>
    <p:sldId id="1417" r:id="rId46"/>
    <p:sldId id="1418" r:id="rId47"/>
    <p:sldId id="1419" r:id="rId48"/>
    <p:sldId id="1420" r:id="rId49"/>
    <p:sldId id="1421" r:id="rId50"/>
    <p:sldId id="1422" r:id="rId51"/>
    <p:sldId id="1423" r:id="rId52"/>
    <p:sldId id="1424" r:id="rId53"/>
    <p:sldId id="1425" r:id="rId54"/>
    <p:sldId id="1426" r:id="rId55"/>
    <p:sldId id="1436" r:id="rId56"/>
    <p:sldId id="1437" r:id="rId57"/>
    <p:sldId id="1438" r:id="rId58"/>
    <p:sldId id="1439" r:id="rId59"/>
    <p:sldId id="1442" r:id="rId60"/>
    <p:sldId id="1443" r:id="rId61"/>
    <p:sldId id="1444" r:id="rId62"/>
    <p:sldId id="1453" r:id="rId63"/>
    <p:sldId id="1445" r:id="rId64"/>
    <p:sldId id="1454" r:id="rId65"/>
    <p:sldId id="1446" r:id="rId66"/>
    <p:sldId id="1447" r:id="rId67"/>
    <p:sldId id="1455" r:id="rId68"/>
    <p:sldId id="1456" r:id="rId69"/>
    <p:sldId id="1448" r:id="rId70"/>
    <p:sldId id="1449" r:id="rId71"/>
    <p:sldId id="1450" r:id="rId72"/>
    <p:sldId id="1451" r:id="rId73"/>
    <p:sldId id="1457" r:id="rId74"/>
  </p:sldIdLst>
  <p:sldSz cx="9144000" cy="6858000" type="screen4x3"/>
  <p:notesSz cx="6858000" cy="9144000"/>
  <p:defaultTextStyle>
    <a:defPPr>
      <a:defRPr lang="en-US"/>
    </a:defPPr>
    <a:lvl1pPr algn="l" rtl="0" fontAlgn="base">
      <a:spcBef>
        <a:spcPct val="50000"/>
      </a:spcBef>
      <a:spcAft>
        <a:spcPct val="0"/>
      </a:spcAft>
      <a:defRPr sz="4000" kern="1200">
        <a:solidFill>
          <a:schemeClr val="tx1"/>
        </a:solidFill>
        <a:latin typeface="Arial Narrow" pitchFamily="34" charset="0"/>
        <a:ea typeface="+mn-ea"/>
        <a:cs typeface="+mn-cs"/>
      </a:defRPr>
    </a:lvl1pPr>
    <a:lvl2pPr marL="457200" algn="l" rtl="0" fontAlgn="base">
      <a:spcBef>
        <a:spcPct val="50000"/>
      </a:spcBef>
      <a:spcAft>
        <a:spcPct val="0"/>
      </a:spcAft>
      <a:defRPr sz="4000" kern="1200">
        <a:solidFill>
          <a:schemeClr val="tx1"/>
        </a:solidFill>
        <a:latin typeface="Arial Narrow" pitchFamily="34" charset="0"/>
        <a:ea typeface="+mn-ea"/>
        <a:cs typeface="+mn-cs"/>
      </a:defRPr>
    </a:lvl2pPr>
    <a:lvl3pPr marL="914400" algn="l" rtl="0" fontAlgn="base">
      <a:spcBef>
        <a:spcPct val="50000"/>
      </a:spcBef>
      <a:spcAft>
        <a:spcPct val="0"/>
      </a:spcAft>
      <a:defRPr sz="4000" kern="1200">
        <a:solidFill>
          <a:schemeClr val="tx1"/>
        </a:solidFill>
        <a:latin typeface="Arial Narrow" pitchFamily="34" charset="0"/>
        <a:ea typeface="+mn-ea"/>
        <a:cs typeface="+mn-cs"/>
      </a:defRPr>
    </a:lvl3pPr>
    <a:lvl4pPr marL="1371600" algn="l" rtl="0" fontAlgn="base">
      <a:spcBef>
        <a:spcPct val="50000"/>
      </a:spcBef>
      <a:spcAft>
        <a:spcPct val="0"/>
      </a:spcAft>
      <a:defRPr sz="4000" kern="1200">
        <a:solidFill>
          <a:schemeClr val="tx1"/>
        </a:solidFill>
        <a:latin typeface="Arial Narrow" pitchFamily="34" charset="0"/>
        <a:ea typeface="+mn-ea"/>
        <a:cs typeface="+mn-cs"/>
      </a:defRPr>
    </a:lvl4pPr>
    <a:lvl5pPr marL="1828800" algn="l" rtl="0" fontAlgn="base">
      <a:spcBef>
        <a:spcPct val="50000"/>
      </a:spcBef>
      <a:spcAft>
        <a:spcPct val="0"/>
      </a:spcAft>
      <a:defRPr sz="4000" kern="1200">
        <a:solidFill>
          <a:schemeClr val="tx1"/>
        </a:solidFill>
        <a:latin typeface="Arial Narrow" pitchFamily="34" charset="0"/>
        <a:ea typeface="+mn-ea"/>
        <a:cs typeface="+mn-cs"/>
      </a:defRPr>
    </a:lvl5pPr>
    <a:lvl6pPr marL="2286000" algn="l" defTabSz="914400" rtl="0" eaLnBrk="1" latinLnBrk="0" hangingPunct="1">
      <a:defRPr sz="4000" kern="1200">
        <a:solidFill>
          <a:schemeClr val="tx1"/>
        </a:solidFill>
        <a:latin typeface="Arial Narrow" pitchFamily="34" charset="0"/>
        <a:ea typeface="+mn-ea"/>
        <a:cs typeface="+mn-cs"/>
      </a:defRPr>
    </a:lvl6pPr>
    <a:lvl7pPr marL="2743200" algn="l" defTabSz="914400" rtl="0" eaLnBrk="1" latinLnBrk="0" hangingPunct="1">
      <a:defRPr sz="4000" kern="1200">
        <a:solidFill>
          <a:schemeClr val="tx1"/>
        </a:solidFill>
        <a:latin typeface="Arial Narrow" pitchFamily="34" charset="0"/>
        <a:ea typeface="+mn-ea"/>
        <a:cs typeface="+mn-cs"/>
      </a:defRPr>
    </a:lvl7pPr>
    <a:lvl8pPr marL="3200400" algn="l" defTabSz="914400" rtl="0" eaLnBrk="1" latinLnBrk="0" hangingPunct="1">
      <a:defRPr sz="4000" kern="1200">
        <a:solidFill>
          <a:schemeClr val="tx1"/>
        </a:solidFill>
        <a:latin typeface="Arial Narrow" pitchFamily="34" charset="0"/>
        <a:ea typeface="+mn-ea"/>
        <a:cs typeface="+mn-cs"/>
      </a:defRPr>
    </a:lvl8pPr>
    <a:lvl9pPr marL="3657600" algn="l" defTabSz="914400" rtl="0" eaLnBrk="1" latinLnBrk="0" hangingPunct="1">
      <a:defRPr sz="40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a:srgbClr val="00172E"/>
    <a:srgbClr val="001326"/>
    <a:srgbClr val="000F1E"/>
    <a:srgbClr val="00152A"/>
    <a:srgbClr val="FF5050"/>
    <a:srgbClr val="E000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2" autoAdjust="0"/>
    <p:restoredTop sz="72202" autoAdjust="0"/>
  </p:normalViewPr>
  <p:slideViewPr>
    <p:cSldViewPr>
      <p:cViewPr>
        <p:scale>
          <a:sx n="70" d="100"/>
          <a:sy n="70" d="100"/>
        </p:scale>
        <p:origin x="-1608" y="-168"/>
      </p:cViewPr>
      <p:guideLst>
        <p:guide orient="horz" pos="2160"/>
        <p:guide pos="2880"/>
      </p:guideLst>
    </p:cSldViewPr>
  </p:slideViewPr>
  <p:outlineViewPr>
    <p:cViewPr>
      <p:scale>
        <a:sx n="33" d="100"/>
        <a:sy n="33" d="100"/>
      </p:scale>
      <p:origin x="0" y="7800"/>
    </p:cViewPr>
  </p:outlineViewPr>
  <p:notesTextViewPr>
    <p:cViewPr>
      <p:scale>
        <a:sx n="100" d="100"/>
        <a:sy n="100" d="100"/>
      </p:scale>
      <p:origin x="0" y="0"/>
    </p:cViewPr>
  </p:notesTextViewPr>
  <p:sorterViewPr>
    <p:cViewPr>
      <p:scale>
        <a:sx n="100" d="100"/>
        <a:sy n="100" d="100"/>
      </p:scale>
      <p:origin x="0" y="1465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15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7915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24678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15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15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7915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240C716D-707B-4C3E-9D68-7E20F1C690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Hello and welcome to Medtronic Environmental, Health and Safety training on </a:t>
            </a:r>
            <a:r>
              <a:rPr lang="en-US" sz="1200" b="1" kern="1200" dirty="0" smtClean="0">
                <a:solidFill>
                  <a:schemeClr val="tx1"/>
                </a:solidFill>
                <a:latin typeface="+mn-lt"/>
                <a:ea typeface="+mn-ea"/>
                <a:cs typeface="+mn-cs"/>
              </a:rPr>
              <a:t>Ergonomics</a:t>
            </a:r>
            <a:r>
              <a:rPr lang="en-US" sz="1200" b="1" kern="1200" baseline="0" dirty="0" smtClean="0">
                <a:solidFill>
                  <a:schemeClr val="tx1"/>
                </a:solidFill>
                <a:latin typeface="+mn-lt"/>
                <a:ea typeface="+mn-ea"/>
                <a:cs typeface="+mn-cs"/>
              </a:rPr>
              <a:t> for Engineers</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ergonomics all about the design of the system.</a:t>
            </a:r>
          </a:p>
          <a:p>
            <a:r>
              <a:rPr lang="en-US" dirty="0" smtClean="0"/>
              <a:t>Poor design in terms of the workstation, tools, equipment and work environment equates to a poor response in terms of health, safety and productivity.</a:t>
            </a:r>
          </a:p>
          <a:p>
            <a:r>
              <a:rPr lang="en-US" dirty="0" smtClean="0"/>
              <a:t>On the other hand, improved design results in an improved response from the user’s perspective.</a:t>
            </a:r>
          </a:p>
          <a:p>
            <a:r>
              <a:rPr lang="en-US" dirty="0" smtClean="0"/>
              <a:t>With this in mind we offer the following definition of ergonomics within</a:t>
            </a:r>
            <a:r>
              <a:rPr lang="en-US" baseline="0" dirty="0" smtClean="0"/>
              <a:t> the context of systems design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Ergonomics . . .</a:t>
            </a:r>
          </a:p>
          <a:p>
            <a:r>
              <a:rPr lang="en-US" dirty="0" smtClean="0"/>
              <a:t>Optimizing all aspects of job performance-safety, quality and productivity-through the appropriate systems design and use of workstations, work processes and</a:t>
            </a:r>
            <a:r>
              <a:rPr lang="en-US" baseline="0" dirty="0" smtClean="0"/>
              <a:t> </a:t>
            </a:r>
            <a:r>
              <a:rPr lang="en-US" dirty="0" smtClean="0"/>
              <a:t>the overall organization of work.</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Ten principles make up the foundation of ergonomics in systems design.</a:t>
            </a:r>
          </a:p>
          <a:p>
            <a:r>
              <a:rPr lang="en-US" dirty="0" smtClean="0"/>
              <a:t>In summary they are:</a:t>
            </a:r>
          </a:p>
          <a:p>
            <a:pPr lvl="0"/>
            <a:r>
              <a:rPr lang="en-US" sz="1200" b="1" kern="1200" dirty="0" smtClean="0">
                <a:solidFill>
                  <a:schemeClr val="tx1"/>
                </a:solidFill>
                <a:latin typeface="Times New Roman" pitchFamily="18" charset="0"/>
                <a:ea typeface="+mn-ea"/>
                <a:cs typeface="+mn-cs"/>
              </a:rPr>
              <a:t>PROCESS</a:t>
            </a:r>
            <a:r>
              <a:rPr lang="en-US" sz="1200" kern="1200" dirty="0" smtClean="0">
                <a:solidFill>
                  <a:schemeClr val="tx1"/>
                </a:solidFill>
                <a:latin typeface="Times New Roman" pitchFamily="18" charset="0"/>
                <a:ea typeface="+mn-ea"/>
                <a:cs typeface="+mn-cs"/>
              </a:rPr>
              <a:t> – Promote effective work processes</a:t>
            </a:r>
          </a:p>
          <a:p>
            <a:pPr lvl="0"/>
            <a:r>
              <a:rPr lang="en-US" sz="1200" b="1" kern="1200" dirty="0" smtClean="0">
                <a:solidFill>
                  <a:schemeClr val="tx1"/>
                </a:solidFill>
                <a:latin typeface="Times New Roman" pitchFamily="18" charset="0"/>
                <a:ea typeface="+mn-ea"/>
                <a:cs typeface="+mn-cs"/>
              </a:rPr>
              <a:t>POSITION/SUPPORT</a:t>
            </a:r>
            <a:r>
              <a:rPr lang="en-US" sz="1200" kern="1200" dirty="0" smtClean="0">
                <a:solidFill>
                  <a:schemeClr val="tx1"/>
                </a:solidFill>
                <a:latin typeface="Times New Roman" pitchFamily="18" charset="0"/>
                <a:ea typeface="+mn-ea"/>
                <a:cs typeface="+mn-cs"/>
              </a:rPr>
              <a:t> – Promote neutral body and limb position/support</a:t>
            </a:r>
          </a:p>
          <a:p>
            <a:pPr lvl="0"/>
            <a:r>
              <a:rPr lang="en-US" sz="1200" b="1" kern="1200" dirty="0" smtClean="0">
                <a:solidFill>
                  <a:schemeClr val="tx1"/>
                </a:solidFill>
                <a:latin typeface="Times New Roman" pitchFamily="18" charset="0"/>
                <a:ea typeface="+mn-ea"/>
                <a:cs typeface="+mn-cs"/>
              </a:rPr>
              <a:t>MOVEMENT</a:t>
            </a:r>
            <a:r>
              <a:rPr lang="en-US" sz="1200" kern="1200" dirty="0" smtClean="0">
                <a:solidFill>
                  <a:schemeClr val="tx1"/>
                </a:solidFill>
                <a:latin typeface="Times New Roman" pitchFamily="18" charset="0"/>
                <a:ea typeface="+mn-ea"/>
                <a:cs typeface="+mn-cs"/>
              </a:rPr>
              <a:t> – Promote regular physical movement</a:t>
            </a:r>
          </a:p>
          <a:p>
            <a:pPr lvl="0"/>
            <a:r>
              <a:rPr lang="en-US" sz="1200" b="1" kern="1200" dirty="0" smtClean="0">
                <a:solidFill>
                  <a:schemeClr val="tx1"/>
                </a:solidFill>
                <a:latin typeface="Times New Roman" pitchFamily="18" charset="0"/>
                <a:ea typeface="+mn-ea"/>
                <a:cs typeface="+mn-cs"/>
              </a:rPr>
              <a:t>MATERIAL HANDLING</a:t>
            </a:r>
            <a:r>
              <a:rPr lang="en-US" sz="1200" kern="1200" dirty="0" smtClean="0">
                <a:solidFill>
                  <a:schemeClr val="tx1"/>
                </a:solidFill>
                <a:latin typeface="Times New Roman" pitchFamily="18" charset="0"/>
                <a:ea typeface="+mn-ea"/>
                <a:cs typeface="+mn-cs"/>
              </a:rPr>
              <a:t> – Control manual material handling</a:t>
            </a:r>
          </a:p>
          <a:p>
            <a:pPr lvl="0"/>
            <a:r>
              <a:rPr lang="en-US" sz="1200" b="1" kern="1200" dirty="0" smtClean="0">
                <a:solidFill>
                  <a:schemeClr val="tx1"/>
                </a:solidFill>
                <a:latin typeface="Times New Roman" pitchFamily="18" charset="0"/>
                <a:ea typeface="+mn-ea"/>
                <a:cs typeface="+mn-cs"/>
              </a:rPr>
              <a:t>REACH</a:t>
            </a:r>
            <a:r>
              <a:rPr lang="en-US" sz="1200" kern="1200" dirty="0" smtClean="0">
                <a:solidFill>
                  <a:schemeClr val="tx1"/>
                </a:solidFill>
                <a:latin typeface="Times New Roman" pitchFamily="18" charset="0"/>
                <a:ea typeface="+mn-ea"/>
                <a:cs typeface="+mn-cs"/>
              </a:rPr>
              <a:t> – Promote work in the user’s reach zone</a:t>
            </a:r>
          </a:p>
          <a:p>
            <a:pPr lvl="0"/>
            <a:r>
              <a:rPr lang="en-US" sz="1200" b="1" kern="1200" dirty="0" smtClean="0">
                <a:solidFill>
                  <a:schemeClr val="tx1"/>
                </a:solidFill>
                <a:latin typeface="Times New Roman" pitchFamily="18" charset="0"/>
                <a:ea typeface="+mn-ea"/>
                <a:cs typeface="+mn-cs"/>
              </a:rPr>
              <a:t>WORKSTATION/TOOLS/EQUIPMENT</a:t>
            </a:r>
            <a:r>
              <a:rPr lang="en-US" sz="1200" kern="1200" dirty="0" smtClean="0">
                <a:solidFill>
                  <a:schemeClr val="tx1"/>
                </a:solidFill>
                <a:latin typeface="Times New Roman" pitchFamily="18" charset="0"/>
                <a:ea typeface="+mn-ea"/>
                <a:cs typeface="+mn-cs"/>
              </a:rPr>
              <a:t> – Provide correct workstation, tools and equipment </a:t>
            </a:r>
          </a:p>
          <a:p>
            <a:pPr lvl="0"/>
            <a:r>
              <a:rPr lang="en-US" sz="1200" b="1" kern="1200" dirty="0" smtClean="0">
                <a:solidFill>
                  <a:schemeClr val="tx1"/>
                </a:solidFill>
                <a:latin typeface="Times New Roman" pitchFamily="18" charset="0"/>
                <a:ea typeface="+mn-ea"/>
                <a:cs typeface="+mn-cs"/>
              </a:rPr>
              <a:t>TRAINING</a:t>
            </a:r>
            <a:r>
              <a:rPr lang="en-US" sz="1200" kern="1200" dirty="0" smtClean="0">
                <a:solidFill>
                  <a:schemeClr val="tx1"/>
                </a:solidFill>
                <a:latin typeface="Times New Roman" pitchFamily="18" charset="0"/>
                <a:ea typeface="+mn-ea"/>
                <a:cs typeface="+mn-cs"/>
              </a:rPr>
              <a:t> – Provide competency based training</a:t>
            </a:r>
          </a:p>
          <a:p>
            <a:pPr lvl="0"/>
            <a:r>
              <a:rPr lang="en-US" sz="1200" b="1" kern="1200" dirty="0" smtClean="0">
                <a:solidFill>
                  <a:schemeClr val="tx1"/>
                </a:solidFill>
                <a:latin typeface="Times New Roman" pitchFamily="18" charset="0"/>
                <a:ea typeface="+mn-ea"/>
                <a:cs typeface="+mn-cs"/>
              </a:rPr>
              <a:t>ENVIRONMENT</a:t>
            </a:r>
            <a:r>
              <a:rPr lang="en-US" sz="1200" kern="1200" dirty="0" smtClean="0">
                <a:solidFill>
                  <a:schemeClr val="tx1"/>
                </a:solidFill>
                <a:latin typeface="Times New Roman" pitchFamily="18" charset="0"/>
                <a:ea typeface="+mn-ea"/>
                <a:cs typeface="+mn-cs"/>
              </a:rPr>
              <a:t> – Control exposure to the work environment</a:t>
            </a:r>
          </a:p>
          <a:p>
            <a:pPr lvl="0"/>
            <a:r>
              <a:rPr lang="en-US" sz="1200" b="1" kern="1200" dirty="0" smtClean="0">
                <a:solidFill>
                  <a:schemeClr val="tx1"/>
                </a:solidFill>
                <a:latin typeface="Times New Roman" pitchFamily="18" charset="0"/>
                <a:ea typeface="+mn-ea"/>
                <a:cs typeface="+mn-cs"/>
              </a:rPr>
              <a:t>HEALTH/WELLNESS</a:t>
            </a:r>
            <a:r>
              <a:rPr lang="en-US" sz="1200" kern="1200" dirty="0" smtClean="0">
                <a:solidFill>
                  <a:schemeClr val="tx1"/>
                </a:solidFill>
                <a:latin typeface="Times New Roman" pitchFamily="18" charset="0"/>
                <a:ea typeface="+mn-ea"/>
                <a:cs typeface="+mn-cs"/>
              </a:rPr>
              <a:t> – Promote personal health and wellness</a:t>
            </a:r>
          </a:p>
          <a:p>
            <a:pPr lvl="0"/>
            <a:r>
              <a:rPr lang="en-US" sz="1200" b="1" kern="1200" dirty="0" smtClean="0">
                <a:solidFill>
                  <a:schemeClr val="tx1"/>
                </a:solidFill>
                <a:latin typeface="Times New Roman" pitchFamily="18" charset="0"/>
                <a:ea typeface="+mn-ea"/>
                <a:cs typeface="+mn-cs"/>
              </a:rPr>
              <a:t>FEEDBACK</a:t>
            </a:r>
            <a:r>
              <a:rPr lang="en-US" sz="1200" kern="1200" dirty="0" smtClean="0">
                <a:solidFill>
                  <a:schemeClr val="tx1"/>
                </a:solidFill>
                <a:latin typeface="Times New Roman" pitchFamily="18" charset="0"/>
                <a:ea typeface="+mn-ea"/>
                <a:cs typeface="+mn-cs"/>
              </a:rPr>
              <a:t> – Provide on-going feedback for continuous improvement</a:t>
            </a:r>
          </a:p>
          <a:p>
            <a:r>
              <a:rPr lang="en-US" dirty="0" smtClean="0"/>
              <a:t>Let’s take a closer</a:t>
            </a:r>
            <a:r>
              <a:rPr lang="en-US" baseline="0" dirty="0" smtClean="0"/>
              <a:t> look at the principles.</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overarching principle of ergonomics focuses on promoting the effectiveness of the work process itself. This principle is a wide ranging one that addresses the work process in total. </a:t>
            </a:r>
          </a:p>
          <a:p>
            <a:r>
              <a:rPr lang="en-US" sz="1200" kern="1200" dirty="0" smtClean="0">
                <a:solidFill>
                  <a:schemeClr val="tx1"/>
                </a:solidFill>
                <a:latin typeface="Times New Roman" pitchFamily="18" charset="0"/>
                <a:ea typeface="+mn-ea"/>
                <a:cs typeface="+mn-cs"/>
              </a:rPr>
              <a:t>The goal is to take a step back and really examine why something is done as it is. If the answer is . . .</a:t>
            </a:r>
          </a:p>
          <a:p>
            <a:r>
              <a:rPr lang="en-US" sz="1200" kern="1200" dirty="0" smtClean="0">
                <a:solidFill>
                  <a:schemeClr val="tx1"/>
                </a:solidFill>
                <a:latin typeface="Times New Roman" pitchFamily="18" charset="0"/>
                <a:ea typeface="+mn-ea"/>
                <a:cs typeface="+mn-cs"/>
              </a:rPr>
              <a:t>“</a:t>
            </a:r>
            <a:r>
              <a:rPr lang="en-US" sz="1200" b="1" i="1" kern="1200" dirty="0" smtClean="0">
                <a:solidFill>
                  <a:schemeClr val="tx1"/>
                </a:solidFill>
                <a:latin typeface="Times New Roman" pitchFamily="18" charset="0"/>
                <a:ea typeface="+mn-ea"/>
                <a:cs typeface="+mn-cs"/>
              </a:rPr>
              <a:t>Because it has always been done that way!</a:t>
            </a:r>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It may be worth the effort to take a fresh look. Is there a better way to get it done?</a:t>
            </a:r>
          </a:p>
          <a:p>
            <a:r>
              <a:rPr lang="en-US" sz="1200" kern="1200" dirty="0" smtClean="0">
                <a:solidFill>
                  <a:schemeClr val="tx1"/>
                </a:solidFill>
                <a:latin typeface="Times New Roman" pitchFamily="18" charset="0"/>
                <a:ea typeface="+mn-ea"/>
                <a:cs typeface="+mn-cs"/>
              </a:rPr>
              <a:t>What we see day after day becomes common place to use. We simply don’t pay attention anymore. We can’t see the forest because of the trees.</a:t>
            </a:r>
          </a:p>
          <a:p>
            <a:r>
              <a:rPr lang="en-US" sz="1200" kern="1200" dirty="0" smtClean="0">
                <a:solidFill>
                  <a:schemeClr val="tx1"/>
                </a:solidFill>
                <a:latin typeface="Times New Roman" pitchFamily="18" charset="0"/>
                <a:ea typeface="+mn-ea"/>
                <a:cs typeface="+mn-cs"/>
              </a:rPr>
              <a:t>Take the</a:t>
            </a:r>
            <a:r>
              <a:rPr lang="en-US" sz="1200" kern="1200" baseline="0" dirty="0" smtClean="0">
                <a:solidFill>
                  <a:schemeClr val="tx1"/>
                </a:solidFill>
                <a:latin typeface="Times New Roman" pitchFamily="18" charset="0"/>
                <a:ea typeface="+mn-ea"/>
                <a:cs typeface="+mn-cs"/>
              </a:rPr>
              <a:t> step back and look at it with a fresh set of eyes!</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result </a:t>
            </a:r>
            <a:r>
              <a:rPr lang="en-US" sz="1200" kern="1200" baseline="0" dirty="0" smtClean="0">
                <a:solidFill>
                  <a:schemeClr val="tx1"/>
                </a:solidFill>
                <a:latin typeface="Times New Roman" pitchFamily="18" charset="0"/>
                <a:ea typeface="+mn-ea"/>
                <a:cs typeface="+mn-cs"/>
              </a:rPr>
              <a:t>of effective work processes is to </a:t>
            </a:r>
            <a:r>
              <a:rPr lang="en-US" sz="1200" kern="1200" dirty="0" smtClean="0">
                <a:solidFill>
                  <a:schemeClr val="tx1"/>
                </a:solidFill>
                <a:latin typeface="Times New Roman" pitchFamily="18" charset="0"/>
                <a:ea typeface="+mn-ea"/>
                <a:cs typeface="+mn-cs"/>
              </a:rPr>
              <a:t>optimize job performance through ergonomics system design.</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While buzz words come and go:</a:t>
            </a:r>
          </a:p>
          <a:p>
            <a:pPr lvl="0">
              <a:buFont typeface="Arial" pitchFamily="34" charset="0"/>
              <a:buChar char="•"/>
            </a:pPr>
            <a:r>
              <a:rPr lang="en-US" sz="1200" kern="1200" dirty="0" smtClean="0">
                <a:solidFill>
                  <a:schemeClr val="tx1"/>
                </a:solidFill>
                <a:latin typeface="Times New Roman" pitchFamily="18" charset="0"/>
                <a:ea typeface="+mn-ea"/>
                <a:cs typeface="+mn-cs"/>
              </a:rPr>
              <a:t> Lean </a:t>
            </a:r>
          </a:p>
          <a:p>
            <a:pPr lvl="0">
              <a:buFont typeface="Arial" pitchFamily="34" charset="0"/>
              <a:buChar char="•"/>
            </a:pPr>
            <a:r>
              <a:rPr lang="en-US" sz="1200" kern="1200" dirty="0" smtClean="0">
                <a:solidFill>
                  <a:schemeClr val="tx1"/>
                </a:solidFill>
                <a:latin typeface="Times New Roman" pitchFamily="18" charset="0"/>
                <a:ea typeface="+mn-ea"/>
                <a:cs typeface="+mn-cs"/>
              </a:rPr>
              <a:t> Continuous Process Improvement</a:t>
            </a:r>
          </a:p>
          <a:p>
            <a:pPr lvl="0">
              <a:buFont typeface="Arial" pitchFamily="34" charset="0"/>
              <a:buChar char="•"/>
            </a:pPr>
            <a:r>
              <a:rPr lang="en-US" sz="1200" kern="1200" dirty="0" smtClean="0">
                <a:solidFill>
                  <a:schemeClr val="tx1"/>
                </a:solidFill>
                <a:latin typeface="Times New Roman" pitchFamily="18" charset="0"/>
                <a:ea typeface="+mn-ea"/>
                <a:cs typeface="+mn-cs"/>
              </a:rPr>
              <a:t> Value Stream Mapping</a:t>
            </a:r>
          </a:p>
          <a:p>
            <a:pPr lvl="0">
              <a:buFont typeface="Arial" pitchFamily="34" charset="0"/>
              <a:buChar char="•"/>
            </a:pPr>
            <a:r>
              <a:rPr lang="en-US" sz="1200" kern="1200" dirty="0" smtClean="0">
                <a:solidFill>
                  <a:schemeClr val="tx1"/>
                </a:solidFill>
                <a:latin typeface="Times New Roman" pitchFamily="18" charset="0"/>
                <a:ea typeface="+mn-ea"/>
                <a:cs typeface="+mn-cs"/>
              </a:rPr>
              <a:t> Kaizen Events</a:t>
            </a:r>
          </a:p>
          <a:p>
            <a:pPr lvl="0">
              <a:buFont typeface="Arial" pitchFamily="34" charset="0"/>
              <a:buChar char="•"/>
            </a:pPr>
            <a:r>
              <a:rPr lang="en-US" sz="1200" kern="1200" dirty="0" smtClean="0">
                <a:solidFill>
                  <a:schemeClr val="tx1"/>
                </a:solidFill>
                <a:latin typeface="Times New Roman" pitchFamily="18" charset="0"/>
                <a:ea typeface="+mn-ea"/>
                <a:cs typeface="+mn-cs"/>
              </a:rPr>
              <a:t> Six Sigma</a:t>
            </a:r>
          </a:p>
          <a:p>
            <a:pPr lvl="0">
              <a:buFont typeface="Arial" pitchFamily="34" charset="0"/>
              <a:buChar char="•"/>
            </a:pPr>
            <a:r>
              <a:rPr lang="en-US" sz="1200" kern="1200" dirty="0" smtClean="0">
                <a:solidFill>
                  <a:schemeClr val="tx1"/>
                </a:solidFill>
                <a:latin typeface="Times New Roman" pitchFamily="18" charset="0"/>
                <a:ea typeface="+mn-ea"/>
                <a:cs typeface="+mn-cs"/>
              </a:rPr>
              <a:t> 5S+1</a:t>
            </a:r>
          </a:p>
          <a:p>
            <a:pPr lvl="0">
              <a:buFont typeface="Arial" pitchFamily="34" charset="0"/>
              <a:buChar char="•"/>
            </a:pPr>
            <a:r>
              <a:rPr lang="en-US" sz="1200" kern="1200" dirty="0" smtClean="0">
                <a:solidFill>
                  <a:schemeClr val="tx1"/>
                </a:solidFill>
                <a:latin typeface="Times New Roman" pitchFamily="18" charset="0"/>
                <a:ea typeface="+mn-ea"/>
                <a:cs typeface="+mn-cs"/>
              </a:rPr>
              <a:t> Etc.</a:t>
            </a:r>
          </a:p>
          <a:p>
            <a:r>
              <a:rPr lang="en-US" sz="1200" kern="1200" dirty="0" smtClean="0">
                <a:solidFill>
                  <a:schemeClr val="tx1"/>
                </a:solidFill>
                <a:latin typeface="Times New Roman" pitchFamily="18" charset="0"/>
                <a:ea typeface="+mn-ea"/>
                <a:cs typeface="+mn-cs"/>
              </a:rPr>
              <a:t> In one way or another, these strategies encompass the goal of promoting effective work processes.</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effective work process ergonomics principle includes all of the ergonomics factors we will discuss and integrates them into the whole picture of a successful workplace. </a:t>
            </a:r>
          </a:p>
          <a:p>
            <a:pPr>
              <a:buFont typeface="Arial" pitchFamily="34" charset="0"/>
              <a:buNone/>
            </a:pPr>
            <a:r>
              <a:rPr lang="en-US" sz="1200" kern="1200" dirty="0" smtClean="0">
                <a:solidFill>
                  <a:schemeClr val="tx1"/>
                </a:solidFill>
                <a:latin typeface="Times New Roman" pitchFamily="18" charset="0"/>
                <a:ea typeface="+mn-ea"/>
                <a:cs typeface="+mn-cs"/>
              </a:rPr>
              <a:t>Looking at the entire picture is an essential part of the ergonomics analysis and modification. </a:t>
            </a:r>
          </a:p>
          <a:p>
            <a:pPr>
              <a:buFont typeface="Arial" pitchFamily="34" charset="0"/>
              <a:buNone/>
            </a:pPr>
            <a:r>
              <a:rPr lang="en-US" sz="1200" kern="1200" dirty="0" smtClean="0">
                <a:solidFill>
                  <a:schemeClr val="tx1"/>
                </a:solidFill>
                <a:latin typeface="Times New Roman" pitchFamily="18" charset="0"/>
                <a:ea typeface="+mn-ea"/>
                <a:cs typeface="+mn-cs"/>
              </a:rPr>
              <a:t>The goal is to:</a:t>
            </a:r>
          </a:p>
          <a:p>
            <a:pPr>
              <a:buFont typeface="Arial" pitchFamily="34" charset="0"/>
              <a:buChar char="•"/>
            </a:pPr>
            <a:r>
              <a:rPr lang="en-US" sz="1200" kern="1200" dirty="0" smtClean="0">
                <a:solidFill>
                  <a:schemeClr val="tx1"/>
                </a:solidFill>
                <a:latin typeface="Times New Roman" pitchFamily="18" charset="0"/>
                <a:ea typeface="+mn-ea"/>
                <a:cs typeface="+mn-cs"/>
              </a:rPr>
              <a:t> Design work to take into account basic predictable human behavior</a:t>
            </a:r>
          </a:p>
          <a:p>
            <a:pPr>
              <a:buFont typeface="Arial" pitchFamily="34" charset="0"/>
              <a:buChar char="•"/>
            </a:pPr>
            <a:r>
              <a:rPr lang="en-US" sz="1200" kern="1200" dirty="0" smtClean="0">
                <a:solidFill>
                  <a:schemeClr val="tx1"/>
                </a:solidFill>
                <a:latin typeface="Times New Roman" pitchFamily="18" charset="0"/>
                <a:ea typeface="+mn-ea"/>
                <a:cs typeface="+mn-cs"/>
              </a:rPr>
              <a:t> Provide an adequate level of job complexity and challenge</a:t>
            </a:r>
          </a:p>
          <a:p>
            <a:pPr>
              <a:buFont typeface="Arial" pitchFamily="34" charset="0"/>
              <a:buChar char="•"/>
            </a:pPr>
            <a:r>
              <a:rPr lang="en-US" sz="1200" kern="1200" dirty="0" smtClean="0">
                <a:solidFill>
                  <a:schemeClr val="tx1"/>
                </a:solidFill>
                <a:latin typeface="Times New Roman" pitchFamily="18" charset="0"/>
                <a:ea typeface="+mn-ea"/>
                <a:cs typeface="+mn-cs"/>
              </a:rPr>
              <a:t> Involve the worker in the design process</a:t>
            </a:r>
          </a:p>
          <a:p>
            <a:pPr>
              <a:buFont typeface="Arial" pitchFamily="34" charset="0"/>
              <a:buChar char="•"/>
            </a:pPr>
            <a:r>
              <a:rPr lang="en-US" sz="1200" kern="1200" dirty="0" smtClean="0">
                <a:solidFill>
                  <a:schemeClr val="tx1"/>
                </a:solidFill>
                <a:latin typeface="Times New Roman" pitchFamily="18" charset="0"/>
                <a:ea typeface="+mn-ea"/>
                <a:cs typeface="+mn-cs"/>
              </a:rPr>
              <a:t> Implement engineering, work practice and administrative control as appropriate</a:t>
            </a:r>
          </a:p>
          <a:p>
            <a:pPr>
              <a:buFont typeface="Arial" pitchFamily="34" charset="0"/>
              <a:buNone/>
            </a:pPr>
            <a:r>
              <a:rPr lang="en-US" sz="1200" kern="1200" dirty="0" smtClean="0">
                <a:solidFill>
                  <a:schemeClr val="tx1"/>
                </a:solidFill>
                <a:latin typeface="Times New Roman" pitchFamily="18" charset="0"/>
                <a:ea typeface="+mn-ea"/>
                <a:cs typeface="+mn-cs"/>
              </a:rPr>
              <a:t>Focus on</a:t>
            </a:r>
            <a:r>
              <a:rPr lang="en-US" sz="1200" kern="1200" baseline="0" dirty="0" smtClean="0">
                <a:solidFill>
                  <a:schemeClr val="tx1"/>
                </a:solidFill>
                <a:latin typeface="Times New Roman" pitchFamily="18" charset="0"/>
                <a:ea typeface="+mn-ea"/>
                <a:cs typeface="+mn-cs"/>
              </a:rPr>
              <a:t> effective work process as the central hub of ergonomics systems design.</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next ergonomics principle is to promote</a:t>
            </a:r>
            <a:r>
              <a:rPr lang="en-US" sz="1200" kern="1200" baseline="0" dirty="0" smtClean="0">
                <a:solidFill>
                  <a:schemeClr val="tx1"/>
                </a:solidFill>
                <a:latin typeface="Times New Roman" pitchFamily="18" charset="0"/>
                <a:ea typeface="+mn-ea"/>
                <a:cs typeface="+mn-cs"/>
              </a:rPr>
              <a:t> neutral body and limb </a:t>
            </a:r>
            <a:r>
              <a:rPr lang="en-US" sz="1200" kern="1200" dirty="0" smtClean="0">
                <a:solidFill>
                  <a:schemeClr val="tx1"/>
                </a:solidFill>
                <a:latin typeface="Times New Roman" pitchFamily="18" charset="0"/>
                <a:ea typeface="+mn-ea"/>
                <a:cs typeface="+mn-cs"/>
              </a:rPr>
              <a:t>position and provide</a:t>
            </a:r>
            <a:r>
              <a:rPr lang="en-US" sz="1200" kern="1200" baseline="0" dirty="0" smtClean="0">
                <a:solidFill>
                  <a:schemeClr val="tx1"/>
                </a:solidFill>
                <a:latin typeface="Times New Roman" pitchFamily="18" charset="0"/>
                <a:ea typeface="+mn-ea"/>
                <a:cs typeface="+mn-cs"/>
              </a:rPr>
              <a:t> weight bearing s</a:t>
            </a:r>
            <a:r>
              <a:rPr lang="en-US" sz="1200" kern="1200" dirty="0" smtClean="0">
                <a:solidFill>
                  <a:schemeClr val="tx1"/>
                </a:solidFill>
                <a:latin typeface="Times New Roman" pitchFamily="18" charset="0"/>
                <a:ea typeface="+mn-ea"/>
                <a:cs typeface="+mn-cs"/>
              </a:rPr>
              <a:t>upport in a neutral position. </a:t>
            </a:r>
          </a:p>
          <a:p>
            <a:r>
              <a:rPr lang="en-US" sz="1200" kern="1200" dirty="0" smtClean="0">
                <a:solidFill>
                  <a:schemeClr val="tx1"/>
                </a:solidFill>
                <a:latin typeface="Times New Roman" pitchFamily="18" charset="0"/>
                <a:ea typeface="+mn-ea"/>
                <a:cs typeface="+mn-cs"/>
              </a:rPr>
              <a:t>One way to think about the neutral position is to consider what really is the foundation of the body?</a:t>
            </a:r>
          </a:p>
          <a:p>
            <a:r>
              <a:rPr lang="en-US" sz="1200" kern="1200" dirty="0" smtClean="0">
                <a:solidFill>
                  <a:schemeClr val="tx1"/>
                </a:solidFill>
                <a:latin typeface="Times New Roman" pitchFamily="18" charset="0"/>
                <a:ea typeface="+mn-ea"/>
                <a:cs typeface="+mn-cs"/>
              </a:rPr>
              <a:t>Is it the feet? Consider if you sprain an ankle . . . by using a pair of crutches you can still get around. </a:t>
            </a:r>
          </a:p>
          <a:p>
            <a:r>
              <a:rPr lang="en-US" sz="1200" kern="1200" dirty="0" smtClean="0">
                <a:solidFill>
                  <a:schemeClr val="tx1"/>
                </a:solidFill>
                <a:latin typeface="Times New Roman" pitchFamily="18" charset="0"/>
                <a:ea typeface="+mn-ea"/>
                <a:cs typeface="+mn-cs"/>
              </a:rPr>
              <a:t>On the other hand what if you “sprain” your back? You might know someone who's been in this condition – they have a significant problem even getting out of bed to get to the bathroom.</a:t>
            </a:r>
          </a:p>
          <a:p>
            <a:r>
              <a:rPr lang="en-US" sz="1200" kern="1200" dirty="0" smtClean="0">
                <a:solidFill>
                  <a:schemeClr val="tx1"/>
                </a:solidFill>
                <a:latin typeface="Times New Roman" pitchFamily="18" charset="0"/>
                <a:ea typeface="+mn-ea"/>
                <a:cs typeface="+mn-cs"/>
              </a:rPr>
              <a:t>The foundation or core of the body truly is the spine and pelvis. This directly relates to the position of the body in general and to posture in specific. With the spine and pelvis in a good position this allows us to make good use of our legs and arms. </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What is the neutral spine position?</a:t>
            </a:r>
          </a:p>
          <a:p>
            <a:r>
              <a:rPr lang="en-US" sz="1200" kern="1200" dirty="0" smtClean="0">
                <a:solidFill>
                  <a:schemeClr val="tx1"/>
                </a:solidFill>
                <a:latin typeface="Times New Roman" pitchFamily="18" charset="0"/>
                <a:ea typeface="+mn-ea"/>
                <a:cs typeface="+mn-cs"/>
              </a:rPr>
              <a:t>A neutral spine is in an S-shape:  inward curves in the low back and neck</a:t>
            </a:r>
            <a:r>
              <a:rPr lang="en-US" sz="1200" kern="1200" baseline="0" dirty="0" smtClean="0">
                <a:solidFill>
                  <a:schemeClr val="tx1"/>
                </a:solidFill>
                <a:latin typeface="Times New Roman" pitchFamily="18" charset="0"/>
                <a:ea typeface="+mn-ea"/>
                <a:cs typeface="+mn-cs"/>
              </a:rPr>
              <a:t> and an </a:t>
            </a:r>
            <a:r>
              <a:rPr lang="en-US" sz="1200" kern="1200" dirty="0" smtClean="0">
                <a:solidFill>
                  <a:schemeClr val="tx1"/>
                </a:solidFill>
                <a:latin typeface="Times New Roman" pitchFamily="18" charset="0"/>
                <a:ea typeface="+mn-ea"/>
                <a:cs typeface="+mn-cs"/>
              </a:rPr>
              <a:t>outward curve in the midback.</a:t>
            </a:r>
          </a:p>
          <a:p>
            <a:r>
              <a:rPr lang="en-US" sz="1200" kern="1200" dirty="0" smtClean="0">
                <a:solidFill>
                  <a:schemeClr val="tx1"/>
                </a:solidFill>
                <a:latin typeface="Times New Roman" pitchFamily="18" charset="0"/>
                <a:ea typeface="+mn-ea"/>
                <a:cs typeface="+mn-cs"/>
              </a:rPr>
              <a:t>The advantage is that the spring like shape is able to better deal with compression and shear stresses in the spine.</a:t>
            </a:r>
            <a:r>
              <a:rPr lang="en-US" sz="1200" b="1" kern="1200" dirty="0" smtClean="0">
                <a:solidFill>
                  <a:schemeClr val="tx1"/>
                </a:solidFill>
                <a:latin typeface="Times New Roman" pitchFamily="18" charset="0"/>
                <a:ea typeface="+mn-ea"/>
                <a:cs typeface="+mn-cs"/>
              </a:rPr>
              <a:t> </a:t>
            </a:r>
            <a:endParaRPr lang="en-US" sz="1200" kern="1200" dirty="0" smtClean="0">
              <a:solidFill>
                <a:schemeClr val="tx1"/>
              </a:solidFill>
              <a:latin typeface="Times New Roman" pitchFamily="18" charset="0"/>
              <a:ea typeface="+mn-ea"/>
              <a:cs typeface="+mn-cs"/>
            </a:endParaRPr>
          </a:p>
          <a:p>
            <a:pPr>
              <a:buFont typeface="Arial" pitchFamily="34" charset="0"/>
              <a:buChar char="•"/>
            </a:pPr>
            <a:r>
              <a:rPr lang="en-US" sz="1200" kern="1200" dirty="0" smtClean="0">
                <a:solidFill>
                  <a:schemeClr val="tx1"/>
                </a:solidFill>
                <a:latin typeface="Times New Roman" pitchFamily="18" charset="0"/>
                <a:ea typeface="+mn-ea"/>
                <a:cs typeface="+mn-cs"/>
              </a:rPr>
              <a:t> Decreased biomechanical strain</a:t>
            </a:r>
          </a:p>
          <a:p>
            <a:pPr>
              <a:buFont typeface="Arial" pitchFamily="34" charset="0"/>
              <a:buChar char="•"/>
            </a:pPr>
            <a:r>
              <a:rPr lang="en-US" sz="1200" kern="1200" dirty="0" smtClean="0">
                <a:solidFill>
                  <a:schemeClr val="tx1"/>
                </a:solidFill>
                <a:latin typeface="Times New Roman" pitchFamily="18" charset="0"/>
                <a:ea typeface="+mn-ea"/>
                <a:cs typeface="+mn-cs"/>
              </a:rPr>
              <a:t> Increased respiratory function</a:t>
            </a:r>
          </a:p>
          <a:p>
            <a:pPr>
              <a:buFont typeface="Arial" pitchFamily="34" charset="0"/>
              <a:buChar char="•"/>
            </a:pPr>
            <a:r>
              <a:rPr lang="en-US" sz="1200" kern="1200" dirty="0" smtClean="0">
                <a:solidFill>
                  <a:schemeClr val="tx1"/>
                </a:solidFill>
                <a:latin typeface="Times New Roman" pitchFamily="18" charset="0"/>
                <a:ea typeface="+mn-ea"/>
                <a:cs typeface="+mn-cs"/>
              </a:rPr>
              <a:t> Improved range of motion</a:t>
            </a:r>
          </a:p>
          <a:p>
            <a:r>
              <a:rPr lang="en-US" sz="1200" kern="1200" dirty="0" smtClean="0">
                <a:solidFill>
                  <a:schemeClr val="tx1"/>
                </a:solidFill>
                <a:latin typeface="Times New Roman" pitchFamily="18" charset="0"/>
                <a:ea typeface="+mn-ea"/>
                <a:cs typeface="+mn-cs"/>
              </a:rPr>
              <a:t>As</a:t>
            </a:r>
            <a:r>
              <a:rPr lang="en-US" sz="1200" kern="1200" baseline="0" dirty="0" smtClean="0">
                <a:solidFill>
                  <a:schemeClr val="tx1"/>
                </a:solidFill>
                <a:latin typeface="Times New Roman" pitchFamily="18" charset="0"/>
                <a:ea typeface="+mn-ea"/>
                <a:cs typeface="+mn-cs"/>
              </a:rPr>
              <a:t> possible the goal is to design workstation that promote and facilitate neutral position. Refer to </a:t>
            </a:r>
            <a:r>
              <a:rPr lang="en-US" sz="1200" b="1" i="1" kern="1200" baseline="0" dirty="0" smtClean="0">
                <a:solidFill>
                  <a:schemeClr val="tx1"/>
                </a:solidFill>
                <a:latin typeface="Times New Roman" pitchFamily="18" charset="0"/>
                <a:ea typeface="+mn-ea"/>
                <a:cs typeface="+mn-cs"/>
              </a:rPr>
              <a:t>Module Two: Ergonomics Reference Guide </a:t>
            </a:r>
            <a:r>
              <a:rPr lang="en-US" sz="1200" kern="1200" baseline="0" dirty="0" smtClean="0">
                <a:solidFill>
                  <a:schemeClr val="tx1"/>
                </a:solidFill>
                <a:latin typeface="Times New Roman" pitchFamily="18" charset="0"/>
                <a:ea typeface="+mn-ea"/>
                <a:cs typeface="+mn-cs"/>
              </a:rPr>
              <a:t>for specific workstation design criteria and to </a:t>
            </a:r>
            <a:r>
              <a:rPr lang="en-US" sz="1200" b="1" i="1" kern="1200" baseline="0" dirty="0" smtClean="0">
                <a:solidFill>
                  <a:schemeClr val="tx1"/>
                </a:solidFill>
                <a:latin typeface="Times New Roman" pitchFamily="18" charset="0"/>
                <a:ea typeface="+mn-ea"/>
                <a:cs typeface="+mn-cs"/>
              </a:rPr>
              <a:t>Module Three: Ergonomics Risk Screen </a:t>
            </a:r>
            <a:r>
              <a:rPr lang="en-US" sz="1200" kern="1200" baseline="0" dirty="0" smtClean="0">
                <a:solidFill>
                  <a:schemeClr val="tx1"/>
                </a:solidFill>
                <a:latin typeface="Times New Roman" pitchFamily="18" charset="0"/>
                <a:ea typeface="+mn-ea"/>
                <a:cs typeface="+mn-cs"/>
              </a:rPr>
              <a:t>to conduct an overview ergonomics analysis.</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What is the neutral position for the arms and hands? </a:t>
            </a:r>
          </a:p>
          <a:p>
            <a:r>
              <a:rPr lang="en-US" sz="1200" kern="1200" dirty="0" smtClean="0">
                <a:solidFill>
                  <a:schemeClr val="tx1"/>
                </a:solidFill>
                <a:latin typeface="Times New Roman" pitchFamily="18" charset="0"/>
                <a:ea typeface="+mn-ea"/>
                <a:cs typeface="+mn-cs"/>
              </a:rPr>
              <a:t>Neutral is the midrange of joint position. For the arms/hands this is with the shoulders relaxed, elbows at the sides flexed to about 90 degrees and the hands positioned with the thumbs pointing up.</a:t>
            </a:r>
          </a:p>
          <a:p>
            <a:r>
              <a:rPr lang="en-US" sz="1200" i="0" kern="1200" dirty="0" smtClean="0">
                <a:solidFill>
                  <a:schemeClr val="tx1"/>
                </a:solidFill>
                <a:latin typeface="Times New Roman" pitchFamily="18" charset="0"/>
                <a:ea typeface="+mn-ea"/>
                <a:cs typeface="+mn-cs"/>
              </a:rPr>
              <a:t>Is it possible</a:t>
            </a:r>
            <a:r>
              <a:rPr lang="en-US" sz="1200" i="0" kern="1200" baseline="0" dirty="0" smtClean="0">
                <a:solidFill>
                  <a:schemeClr val="tx1"/>
                </a:solidFill>
                <a:latin typeface="Times New Roman" pitchFamily="18" charset="0"/>
                <a:ea typeface="+mn-ea"/>
                <a:cs typeface="+mn-cs"/>
              </a:rPr>
              <a:t> to achieve neutral </a:t>
            </a:r>
            <a:r>
              <a:rPr lang="en-US" sz="1200" i="0" kern="1200" dirty="0" smtClean="0">
                <a:solidFill>
                  <a:schemeClr val="tx1"/>
                </a:solidFill>
                <a:latin typeface="Times New Roman" pitchFamily="18" charset="0"/>
                <a:ea typeface="+mn-ea"/>
                <a:cs typeface="+mn-cs"/>
              </a:rPr>
              <a:t>position 100% of the time?</a:t>
            </a:r>
          </a:p>
          <a:p>
            <a:r>
              <a:rPr lang="en-US" sz="1200" i="0" kern="1200" dirty="0" smtClean="0">
                <a:solidFill>
                  <a:schemeClr val="tx1"/>
                </a:solidFill>
                <a:latin typeface="Times New Roman" pitchFamily="18" charset="0"/>
                <a:ea typeface="+mn-ea"/>
                <a:cs typeface="+mn-cs"/>
              </a:rPr>
              <a:t>Of course the answer is </a:t>
            </a:r>
            <a:r>
              <a:rPr lang="en-US" sz="1200" b="1" i="0" kern="1200" dirty="0" smtClean="0">
                <a:solidFill>
                  <a:schemeClr val="tx1"/>
                </a:solidFill>
                <a:latin typeface="Times New Roman" pitchFamily="18" charset="0"/>
                <a:ea typeface="+mn-ea"/>
                <a:cs typeface="+mn-cs"/>
              </a:rPr>
              <a:t>NO</a:t>
            </a:r>
            <a:r>
              <a:rPr lang="en-US" sz="1200" i="0" kern="1200" dirty="0" smtClean="0">
                <a:solidFill>
                  <a:schemeClr val="tx1"/>
                </a:solidFill>
                <a:latin typeface="Times New Roman" pitchFamily="18" charset="0"/>
                <a:ea typeface="+mn-ea"/>
                <a:cs typeface="+mn-cs"/>
              </a:rPr>
              <a:t>!</a:t>
            </a:r>
          </a:p>
          <a:p>
            <a:r>
              <a:rPr lang="en-US" sz="1200" i="0" kern="1200" dirty="0" smtClean="0">
                <a:solidFill>
                  <a:schemeClr val="tx1"/>
                </a:solidFill>
                <a:latin typeface="Times New Roman" pitchFamily="18" charset="0"/>
                <a:ea typeface="+mn-ea"/>
                <a:cs typeface="+mn-cs"/>
              </a:rPr>
              <a:t>But how about 15%?</a:t>
            </a:r>
          </a:p>
          <a:p>
            <a:r>
              <a:rPr lang="en-US" sz="1200" i="0" kern="1200" dirty="0" smtClean="0">
                <a:solidFill>
                  <a:schemeClr val="tx1"/>
                </a:solidFill>
                <a:latin typeface="Times New Roman" pitchFamily="18" charset="0"/>
                <a:ea typeface="+mn-ea"/>
                <a:cs typeface="+mn-cs"/>
              </a:rPr>
              <a:t>In many situations it is very feasible to significantly improve the workstation</a:t>
            </a:r>
            <a:r>
              <a:rPr lang="en-US" sz="1200" i="0" kern="1200" baseline="0" dirty="0" smtClean="0">
                <a:solidFill>
                  <a:schemeClr val="tx1"/>
                </a:solidFill>
                <a:latin typeface="Times New Roman" pitchFamily="18" charset="0"/>
                <a:ea typeface="+mn-ea"/>
                <a:cs typeface="+mn-cs"/>
              </a:rPr>
              <a:t> </a:t>
            </a:r>
            <a:r>
              <a:rPr lang="en-US" sz="1200" i="0" kern="1200" dirty="0" smtClean="0">
                <a:solidFill>
                  <a:schemeClr val="tx1"/>
                </a:solidFill>
                <a:latin typeface="Times New Roman" pitchFamily="18" charset="0"/>
                <a:ea typeface="+mn-ea"/>
                <a:cs typeface="+mn-cs"/>
              </a:rPr>
              <a:t>to increase neutral position and support by about 15%. </a:t>
            </a:r>
          </a:p>
          <a:p>
            <a:r>
              <a:rPr lang="en-US" sz="1200" i="0" kern="1200" dirty="0" smtClean="0">
                <a:solidFill>
                  <a:schemeClr val="tx1"/>
                </a:solidFill>
                <a:latin typeface="Times New Roman" pitchFamily="18" charset="0"/>
                <a:ea typeface="+mn-ea"/>
                <a:cs typeface="+mn-cs"/>
              </a:rPr>
              <a:t>15% more time in neutral with good support can significantly decrease the level of stress into the body's tissue, enhance performance and increase comfort levels.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As</a:t>
            </a:r>
            <a:r>
              <a:rPr lang="en-US" sz="1200" kern="1200" baseline="0" dirty="0" smtClean="0">
                <a:solidFill>
                  <a:schemeClr val="tx1"/>
                </a:solidFill>
                <a:latin typeface="Times New Roman" pitchFamily="18" charset="0"/>
                <a:ea typeface="+mn-ea"/>
                <a:cs typeface="+mn-cs"/>
              </a:rPr>
              <a:t> possible the goal is to design workstations that promote and facilitate neutral position. Refer to </a:t>
            </a:r>
            <a:r>
              <a:rPr lang="en-US" sz="1200" b="1" i="1" kern="1200" baseline="0" dirty="0" smtClean="0">
                <a:solidFill>
                  <a:schemeClr val="tx1"/>
                </a:solidFill>
                <a:latin typeface="Times New Roman" pitchFamily="18" charset="0"/>
                <a:ea typeface="+mn-ea"/>
                <a:cs typeface="+mn-cs"/>
              </a:rPr>
              <a:t>Module Two: Ergonomics Reference Guide </a:t>
            </a:r>
            <a:r>
              <a:rPr lang="en-US" sz="1200" kern="1200" baseline="0" dirty="0" smtClean="0">
                <a:solidFill>
                  <a:schemeClr val="tx1"/>
                </a:solidFill>
                <a:latin typeface="Times New Roman" pitchFamily="18" charset="0"/>
                <a:ea typeface="+mn-ea"/>
                <a:cs typeface="+mn-cs"/>
              </a:rPr>
              <a:t>for specific workstation design criteria and to </a:t>
            </a:r>
            <a:r>
              <a:rPr lang="en-US" sz="1200" b="1" i="1" kern="1200" baseline="0" dirty="0" smtClean="0">
                <a:solidFill>
                  <a:schemeClr val="tx1"/>
                </a:solidFill>
                <a:latin typeface="Times New Roman" pitchFamily="18" charset="0"/>
                <a:ea typeface="+mn-ea"/>
                <a:cs typeface="+mn-cs"/>
              </a:rPr>
              <a:t>Module Three: Ergonomics Risk Screen </a:t>
            </a:r>
            <a:r>
              <a:rPr lang="en-US" sz="1200" kern="1200" baseline="0" dirty="0" smtClean="0">
                <a:solidFill>
                  <a:schemeClr val="tx1"/>
                </a:solidFill>
                <a:latin typeface="Times New Roman" pitchFamily="18" charset="0"/>
                <a:ea typeface="+mn-ea"/>
                <a:cs typeface="+mn-cs"/>
              </a:rPr>
              <a:t>to conduct an overview ergonomics analysis.</a:t>
            </a:r>
            <a:endParaRPr lang="en-US" sz="1200" kern="1200" dirty="0" smtClean="0">
              <a:solidFill>
                <a:schemeClr val="tx1"/>
              </a:solidFill>
              <a:latin typeface="Times New Roman" pitchFamily="18" charset="0"/>
              <a:ea typeface="+mn-ea"/>
              <a:cs typeface="+mn-cs"/>
            </a:endParaRPr>
          </a:p>
          <a:p>
            <a:endParaRPr lang="en-US" sz="1200" i="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With the body and limbs positioned in neutral, the second part of the principle is to provide suitable support for the weight of the body and limbs. </a:t>
            </a:r>
          </a:p>
          <a:p>
            <a:r>
              <a:rPr lang="en-US" sz="1200" kern="1200" dirty="0" smtClean="0">
                <a:solidFill>
                  <a:schemeClr val="tx1"/>
                </a:solidFill>
                <a:latin typeface="Times New Roman" pitchFamily="18" charset="0"/>
                <a:ea typeface="+mn-ea"/>
                <a:cs typeface="+mn-cs"/>
              </a:rPr>
              <a:t>Inadequate and improper seated support creates problems. People sit on their legs on the chair. They cross their legs for extended times. </a:t>
            </a:r>
          </a:p>
          <a:p>
            <a:r>
              <a:rPr lang="en-US" sz="1200" kern="1200" dirty="0" smtClean="0">
                <a:solidFill>
                  <a:schemeClr val="tx1"/>
                </a:solidFill>
                <a:latin typeface="Times New Roman" pitchFamily="18" charset="0"/>
                <a:ea typeface="+mn-ea"/>
                <a:cs typeface="+mn-cs"/>
              </a:rPr>
              <a:t>Compression of the soft tissues occurs with a decrease in</a:t>
            </a:r>
            <a:r>
              <a:rPr lang="en-US" sz="1200" b="1"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blood flow and circulation.</a:t>
            </a:r>
          </a:p>
          <a:p>
            <a:r>
              <a:rPr lang="en-US" sz="1200" kern="1200" dirty="0" smtClean="0">
                <a:solidFill>
                  <a:schemeClr val="tx1"/>
                </a:solidFill>
                <a:latin typeface="Times New Roman" pitchFamily="18" charset="0"/>
                <a:ea typeface="+mn-ea"/>
                <a:cs typeface="+mn-cs"/>
              </a:rPr>
              <a:t>Proper seated support is critical.</a:t>
            </a:r>
            <a:r>
              <a:rPr lang="en-US" sz="1200" b="1" kern="1200" dirty="0" smtClean="0">
                <a:solidFill>
                  <a:schemeClr val="tx1"/>
                </a:solidFill>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Proper support for the limbs (for example, chair armrests) removes the strain of weight bearing and also unloads the neck, shoulders and back. </a:t>
            </a:r>
          </a:p>
          <a:p>
            <a:r>
              <a:rPr lang="en-US" sz="1200" kern="1200" dirty="0" smtClean="0">
                <a:solidFill>
                  <a:schemeClr val="tx1"/>
                </a:solidFill>
                <a:latin typeface="Times New Roman" pitchFamily="18" charset="0"/>
                <a:ea typeface="+mn-ea"/>
                <a:cs typeface="+mn-cs"/>
              </a:rPr>
              <a:t>Unsupported standing for extended periods is not recommended. Joint compression occurs, actually decreasing the amount of joint space and not allowing adequate joint lubrication. Fluid tends to pool in the lower extremities. </a:t>
            </a:r>
          </a:p>
          <a:p>
            <a:r>
              <a:rPr lang="en-US" sz="1200" kern="1200" dirty="0" smtClean="0">
                <a:solidFill>
                  <a:schemeClr val="tx1"/>
                </a:solidFill>
                <a:latin typeface="Times New Roman" pitchFamily="18" charset="0"/>
                <a:ea typeface="+mn-ea"/>
                <a:cs typeface="+mn-cs"/>
              </a:rPr>
              <a:t>The bottom line  . . . it is tiring! Limit sustained</a:t>
            </a:r>
            <a:r>
              <a:rPr lang="en-US" sz="1200" kern="1200" baseline="0" dirty="0" smtClean="0">
                <a:solidFill>
                  <a:schemeClr val="tx1"/>
                </a:solidFill>
                <a:latin typeface="Times New Roman" pitchFamily="18" charset="0"/>
                <a:ea typeface="+mn-ea"/>
                <a:cs typeface="+mn-cs"/>
              </a:rPr>
              <a:t> standing and provide weight bearing relief.</a:t>
            </a:r>
            <a:endParaRPr lang="en-US"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we begin, let’s consider the importance of health and safety at Medtronic. Central to our Mission is the recognition of the personal worth of our employees. We are committed to providing all employees with safe and healthy work environments. Our Environmental, Health, and Safety teams are partnering with businesses to ensure health and safety are integrated into business processes. In addition, EHS training programs ensure employees are aware of workplace risks and are armed with strategies to minimize those risks. </a:t>
            </a:r>
            <a:endParaRPr lang="en-US"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Most people have carried a backpack at some point. Picture this scenario - you are with a group of friends going for an extended hike; your backpack weighs 50# and you have put it on your shoulders. </a:t>
            </a:r>
          </a:p>
          <a:p>
            <a:r>
              <a:rPr lang="en-US" sz="1200" kern="1200" dirty="0" smtClean="0">
                <a:solidFill>
                  <a:schemeClr val="tx1"/>
                </a:solidFill>
                <a:latin typeface="Times New Roman" pitchFamily="18" charset="0"/>
                <a:ea typeface="+mn-ea"/>
                <a:cs typeface="+mn-cs"/>
              </a:rPr>
              <a:t>What would you rather do: stand in one place for the next 20 minutes OR take that same backpack and start to walk for a few miles?</a:t>
            </a:r>
          </a:p>
          <a:p>
            <a:r>
              <a:rPr lang="en-US" sz="1200" kern="1200" dirty="0" smtClean="0">
                <a:solidFill>
                  <a:schemeClr val="tx1"/>
                </a:solidFill>
                <a:latin typeface="Times New Roman" pitchFamily="18" charset="0"/>
                <a:ea typeface="+mn-ea"/>
                <a:cs typeface="+mn-cs"/>
              </a:rPr>
              <a:t>To a person, everyone agrees that it is much better to walk – not to stand. We intuitively know that movement is superior to maintaining one position. In other words, we need to move to be comfortable.</a:t>
            </a:r>
          </a:p>
          <a:p>
            <a:r>
              <a:rPr lang="en-US" sz="1200" kern="1200" dirty="0" smtClean="0">
                <a:solidFill>
                  <a:schemeClr val="tx1"/>
                </a:solidFill>
                <a:latin typeface="Times New Roman" pitchFamily="18" charset="0"/>
                <a:ea typeface="+mn-ea"/>
                <a:cs typeface="+mn-cs"/>
              </a:rPr>
              <a:t>That’s what this next ergonomics principle, </a:t>
            </a:r>
            <a:r>
              <a:rPr lang="en-US" sz="1200" b="1" i="1" kern="1200" dirty="0" smtClean="0">
                <a:solidFill>
                  <a:schemeClr val="tx1"/>
                </a:solidFill>
                <a:latin typeface="Times New Roman" pitchFamily="18" charset="0"/>
                <a:ea typeface="+mn-ea"/>
                <a:cs typeface="+mn-cs"/>
              </a:rPr>
              <a:t>Promote</a:t>
            </a:r>
            <a:r>
              <a:rPr lang="en-US" sz="1200" b="1" i="1" kern="1200" baseline="0" dirty="0" smtClean="0">
                <a:solidFill>
                  <a:schemeClr val="tx1"/>
                </a:solidFill>
                <a:latin typeface="Times New Roman" pitchFamily="18" charset="0"/>
                <a:ea typeface="+mn-ea"/>
                <a:cs typeface="+mn-cs"/>
              </a:rPr>
              <a:t> Dynamic Physical Movement</a:t>
            </a:r>
            <a:r>
              <a:rPr lang="en-US" sz="1200" kern="1200" baseline="0" dirty="0" smtClean="0">
                <a:solidFill>
                  <a:schemeClr val="tx1"/>
                </a:solidFill>
                <a:latin typeface="Times New Roman" pitchFamily="18" charset="0"/>
                <a:ea typeface="+mn-ea"/>
                <a:cs typeface="+mn-cs"/>
              </a:rPr>
              <a:t>,</a:t>
            </a:r>
            <a:r>
              <a:rPr lang="en-US" sz="1200" kern="1200" dirty="0" smtClean="0">
                <a:solidFill>
                  <a:schemeClr val="tx1"/>
                </a:solidFill>
                <a:latin typeface="Times New Roman" pitchFamily="18" charset="0"/>
                <a:ea typeface="+mn-ea"/>
                <a:cs typeface="+mn-cs"/>
              </a:rPr>
              <a:t> is all about and there are sound physiological reasons to support</a:t>
            </a:r>
            <a:r>
              <a:rPr lang="en-US" sz="1200" kern="1200" baseline="0" dirty="0" smtClean="0">
                <a:solidFill>
                  <a:schemeClr val="tx1"/>
                </a:solidFill>
                <a:latin typeface="Times New Roman" pitchFamily="18" charset="0"/>
                <a:ea typeface="+mn-ea"/>
                <a:cs typeface="+mn-cs"/>
              </a:rPr>
              <a:t> the principle. Let’s explore them.</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To accomplish work, the body is able to take in nutrients and oxygen, convert them into chemical energy and then ultimately into mechanical energy, for example muscular contraction. This is called metabolism. </a:t>
            </a:r>
          </a:p>
          <a:p>
            <a:r>
              <a:rPr lang="en-US" sz="1200" kern="1200" dirty="0" smtClean="0">
                <a:solidFill>
                  <a:schemeClr val="tx1"/>
                </a:solidFill>
                <a:latin typeface="Times New Roman" pitchFamily="18" charset="0"/>
                <a:ea typeface="+mn-ea"/>
                <a:cs typeface="+mn-cs"/>
              </a:rPr>
              <a:t>The nutrients and oxygen are stored in relatively small amounts within the muscle tissue. Consequently, to sustain performance continuous flow of oxygen and energy-rich blood into the tissue in addition to removal of metabolic waste products is required. </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Type of muscular effort has been shown to have a profound impact on blood flow. </a:t>
            </a:r>
          </a:p>
          <a:p>
            <a:r>
              <a:rPr lang="en-US" sz="1200" kern="1200" dirty="0" smtClean="0">
                <a:solidFill>
                  <a:schemeClr val="tx1"/>
                </a:solidFill>
                <a:latin typeface="Times New Roman" pitchFamily="18" charset="0"/>
                <a:ea typeface="+mn-ea"/>
                <a:cs typeface="+mn-cs"/>
              </a:rPr>
              <a:t>Static muscle contractions (the muscle shortens but no joint movement occurs) results in blood vessel compression due to internal muscle pressure. </a:t>
            </a:r>
          </a:p>
          <a:p>
            <a:r>
              <a:rPr lang="en-US" sz="1200" kern="1200" dirty="0" smtClean="0">
                <a:solidFill>
                  <a:schemeClr val="tx1"/>
                </a:solidFill>
                <a:latin typeface="Times New Roman" pitchFamily="18" charset="0"/>
                <a:ea typeface="+mn-ea"/>
                <a:cs typeface="+mn-cs"/>
              </a:rPr>
              <a:t>At contraction levels of 60% and greater of the maximum voluntary contraction of the muscle, blood flow actually</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ceases. </a:t>
            </a:r>
          </a:p>
          <a:p>
            <a:r>
              <a:rPr lang="en-US" sz="1200" kern="1200" dirty="0" smtClean="0">
                <a:solidFill>
                  <a:schemeClr val="tx1"/>
                </a:solidFill>
                <a:latin typeface="Times New Roman" pitchFamily="18" charset="0"/>
                <a:ea typeface="+mn-ea"/>
                <a:cs typeface="+mn-cs"/>
              </a:rPr>
              <a:t>The muscle depends on the quite limited initial reserves stored internally. Waste products accumulate and only short duration contractions are possible.</a:t>
            </a:r>
          </a:p>
          <a:p>
            <a:r>
              <a:rPr lang="en-US" sz="1200" kern="1200" dirty="0" smtClean="0">
                <a:solidFill>
                  <a:schemeClr val="tx1"/>
                </a:solidFill>
                <a:latin typeface="Times New Roman" pitchFamily="18" charset="0"/>
                <a:ea typeface="+mn-ea"/>
                <a:cs typeface="+mn-cs"/>
              </a:rPr>
              <a:t>On the other hand dynamic muscle contractions are the alternating contracting and relaxing of muscle groups to perform tasks. </a:t>
            </a:r>
          </a:p>
          <a:p>
            <a:r>
              <a:rPr lang="en-US" sz="1200" kern="1200" dirty="0" smtClean="0">
                <a:solidFill>
                  <a:schemeClr val="tx1"/>
                </a:solidFill>
                <a:latin typeface="Times New Roman" pitchFamily="18" charset="0"/>
                <a:ea typeface="+mn-ea"/>
                <a:cs typeface="+mn-cs"/>
              </a:rPr>
              <a:t>In terms of enhancing performance and controlling fatigue, dynamic muscle contractions are a significant improvement over static muscle contractions. </a:t>
            </a:r>
          </a:p>
          <a:p>
            <a:r>
              <a:rPr lang="en-US" sz="1200" kern="1200" dirty="0" smtClean="0">
                <a:solidFill>
                  <a:schemeClr val="tx1"/>
                </a:solidFill>
                <a:latin typeface="Times New Roman" pitchFamily="18" charset="0"/>
                <a:ea typeface="+mn-ea"/>
                <a:cs typeface="+mn-cs"/>
              </a:rPr>
              <a:t>Dynamic muscle activity promotes blood and fluid flow by acting as a pump to increase oxygen and nutrition to the working muscles and helps to remove the waste products of metabolism.</a:t>
            </a:r>
          </a:p>
          <a:p>
            <a:r>
              <a:rPr lang="en-US" sz="1200" kern="1200" dirty="0" smtClean="0">
                <a:solidFill>
                  <a:schemeClr val="tx1"/>
                </a:solidFill>
                <a:latin typeface="Times New Roman" pitchFamily="18" charset="0"/>
                <a:ea typeface="+mn-ea"/>
                <a:cs typeface="+mn-cs"/>
              </a:rPr>
              <a:t>Avoiding</a:t>
            </a:r>
            <a:r>
              <a:rPr lang="en-US" sz="1200" kern="1200" baseline="0" dirty="0" smtClean="0">
                <a:solidFill>
                  <a:schemeClr val="tx1"/>
                </a:solidFill>
                <a:latin typeface="Times New Roman" pitchFamily="18" charset="0"/>
                <a:ea typeface="+mn-ea"/>
                <a:cs typeface="+mn-cs"/>
              </a:rPr>
              <a:t> sustained muscle contraction and promoting dynamic muscle contraction enhances physical performance!</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Metabolic fatigue also occurs as the result of sustained neutral position. </a:t>
            </a:r>
          </a:p>
          <a:p>
            <a:pPr lvl="0">
              <a:buFont typeface="Arial" pitchFamily="34" charset="0"/>
              <a:buChar char="•"/>
            </a:pPr>
            <a:r>
              <a:rPr lang="en-US" sz="1200" kern="1200" dirty="0" smtClean="0">
                <a:solidFill>
                  <a:schemeClr val="tx1"/>
                </a:solidFill>
                <a:latin typeface="Times New Roman" pitchFamily="18" charset="0"/>
                <a:ea typeface="+mn-ea"/>
                <a:cs typeface="+mn-cs"/>
              </a:rPr>
              <a:t> Blood flow, both volume and rate of flow, decreases.</a:t>
            </a:r>
          </a:p>
          <a:p>
            <a:pPr lvl="0">
              <a:buFont typeface="Arial" pitchFamily="34" charset="0"/>
              <a:buChar char="•"/>
            </a:pPr>
            <a:r>
              <a:rPr lang="en-US" sz="1200" kern="1200" dirty="0" smtClean="0">
                <a:solidFill>
                  <a:schemeClr val="tx1"/>
                </a:solidFill>
                <a:latin typeface="Times New Roman" pitchFamily="18" charset="0"/>
                <a:ea typeface="+mn-ea"/>
                <a:cs typeface="+mn-cs"/>
              </a:rPr>
              <a:t> Pooling of fluid in the extremities occurs. </a:t>
            </a:r>
          </a:p>
          <a:p>
            <a:r>
              <a:rPr lang="en-US" sz="1200" kern="1200" dirty="0" smtClean="0">
                <a:solidFill>
                  <a:schemeClr val="tx1"/>
                </a:solidFill>
                <a:latin typeface="Times New Roman" pitchFamily="18" charset="0"/>
                <a:ea typeface="+mn-ea"/>
                <a:cs typeface="+mn-cs"/>
              </a:rPr>
              <a:t>The body’s tissues require ongoing nutrition even at low or minimal activity levels. The position of the body when sedentary has impact. </a:t>
            </a:r>
          </a:p>
          <a:p>
            <a:r>
              <a:rPr lang="en-US" sz="1200" kern="1200" dirty="0" smtClean="0">
                <a:solidFill>
                  <a:schemeClr val="tx1"/>
                </a:solidFill>
                <a:latin typeface="Times New Roman" pitchFamily="18" charset="0"/>
                <a:ea typeface="+mn-ea"/>
                <a:cs typeface="+mn-cs"/>
              </a:rPr>
              <a:t>Sustained awkward positions result in:</a:t>
            </a:r>
          </a:p>
          <a:p>
            <a:pPr lvl="0">
              <a:buFont typeface="Arial" pitchFamily="34" charset="0"/>
              <a:buChar char="•"/>
            </a:pPr>
            <a:r>
              <a:rPr lang="en-US" sz="1200" kern="1200" dirty="0" smtClean="0">
                <a:solidFill>
                  <a:schemeClr val="tx1"/>
                </a:solidFill>
                <a:latin typeface="Times New Roman" pitchFamily="18" charset="0"/>
                <a:ea typeface="+mn-ea"/>
                <a:cs typeface="+mn-cs"/>
              </a:rPr>
              <a:t> Muscular contractions to maintain the position.</a:t>
            </a:r>
          </a:p>
          <a:p>
            <a:pPr lvl="0">
              <a:buFont typeface="Arial" pitchFamily="34" charset="0"/>
              <a:buChar char="•"/>
            </a:pPr>
            <a:r>
              <a:rPr lang="en-US" sz="1200" kern="1200" dirty="0" smtClean="0">
                <a:solidFill>
                  <a:schemeClr val="tx1"/>
                </a:solidFill>
                <a:latin typeface="Times New Roman" pitchFamily="18" charset="0"/>
                <a:ea typeface="+mn-ea"/>
                <a:cs typeface="+mn-cs"/>
              </a:rPr>
              <a:t> Potential decrease in blood flow due to internal impingement or external contact stress.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To</a:t>
            </a:r>
            <a:r>
              <a:rPr lang="en-US" sz="1200" b="0" kern="1200" baseline="0" dirty="0" smtClean="0">
                <a:solidFill>
                  <a:schemeClr val="tx1"/>
                </a:solidFill>
                <a:latin typeface="Times New Roman" pitchFamily="18" charset="0"/>
                <a:ea typeface="+mn-ea"/>
                <a:cs typeface="+mn-cs"/>
              </a:rPr>
              <a:t> summarize the principles of physiology, the objective is to promote mo</a:t>
            </a:r>
            <a:r>
              <a:rPr lang="en-US" sz="1200" b="0" kern="1200" dirty="0" smtClean="0">
                <a:solidFill>
                  <a:schemeClr val="tx1"/>
                </a:solidFill>
                <a:latin typeface="Times New Roman" pitchFamily="18" charset="0"/>
                <a:ea typeface="+mn-ea"/>
                <a:cs typeface="+mn-cs"/>
              </a:rPr>
              <a:t>vement</a:t>
            </a:r>
            <a:r>
              <a:rPr lang="en-US" sz="1200" b="0" kern="1200" baseline="0" dirty="0" smtClean="0">
                <a:solidFill>
                  <a:schemeClr val="tx1"/>
                </a:solidFill>
                <a:latin typeface="Times New Roman" pitchFamily="18" charset="0"/>
                <a:ea typeface="+mn-ea"/>
                <a:cs typeface="+mn-cs"/>
              </a:rPr>
              <a:t> and </a:t>
            </a:r>
            <a:r>
              <a:rPr lang="en-US" sz="1200" b="0" kern="1200" dirty="0" smtClean="0">
                <a:solidFill>
                  <a:schemeClr val="tx1"/>
                </a:solidFill>
                <a:latin typeface="Times New Roman" pitchFamily="18" charset="0"/>
                <a:ea typeface="+mn-ea"/>
                <a:cs typeface="+mn-cs"/>
              </a:rPr>
              <a:t>activity. Consider</a:t>
            </a:r>
            <a:r>
              <a:rPr lang="en-US" sz="1200" b="0" kern="1200" baseline="0" dirty="0" smtClean="0">
                <a:solidFill>
                  <a:schemeClr val="tx1"/>
                </a:solidFill>
                <a:latin typeface="Times New Roman" pitchFamily="18" charset="0"/>
                <a:ea typeface="+mn-ea"/>
                <a:cs typeface="+mn-cs"/>
              </a:rPr>
              <a:t> the guidelines of:</a:t>
            </a:r>
            <a:endParaRPr lang="en-US" sz="1200" b="0" kern="1200" dirty="0" smtClean="0">
              <a:solidFill>
                <a:schemeClr val="tx1"/>
              </a:solidFill>
              <a:latin typeface="Times New Roman" pitchFamily="18" charset="0"/>
              <a:ea typeface="+mn-ea"/>
              <a:cs typeface="+mn-cs"/>
            </a:endParaRPr>
          </a:p>
          <a:p>
            <a:pPr lvl="0">
              <a:buFont typeface="Arial" pitchFamily="34" charset="0"/>
              <a:buChar char="•"/>
            </a:pPr>
            <a:r>
              <a:rPr lang="en-US" sz="1200" kern="1200" dirty="0" smtClean="0">
                <a:solidFill>
                  <a:schemeClr val="tx1"/>
                </a:solidFill>
                <a:latin typeface="Times New Roman" pitchFamily="18" charset="0"/>
                <a:ea typeface="+mn-ea"/>
                <a:cs typeface="+mn-cs"/>
              </a:rPr>
              <a:t> Promote dynamic not static muscle contractions</a:t>
            </a:r>
          </a:p>
          <a:p>
            <a:pPr lvl="0">
              <a:buFont typeface="Arial" pitchFamily="34" charset="0"/>
              <a:buChar char="•"/>
            </a:pPr>
            <a:r>
              <a:rPr lang="en-US" sz="1200" kern="1200" dirty="0" smtClean="0">
                <a:solidFill>
                  <a:schemeClr val="tx1"/>
                </a:solidFill>
                <a:latin typeface="Times New Roman" pitchFamily="18" charset="0"/>
                <a:ea typeface="+mn-ea"/>
                <a:cs typeface="+mn-cs"/>
              </a:rPr>
              <a:t> Build-in adequate physical recovery times.</a:t>
            </a:r>
            <a:r>
              <a:rPr lang="en-US" sz="1200" kern="1200" baseline="0" dirty="0" smtClean="0">
                <a:solidFill>
                  <a:schemeClr val="tx1"/>
                </a:solidFill>
                <a:latin typeface="Times New Roman" pitchFamily="18" charset="0"/>
                <a:ea typeface="+mn-ea"/>
                <a:cs typeface="+mn-cs"/>
              </a:rPr>
              <a:t> Follow the 30/30 rule. Promote short (30 second) physically active micro-breaks about every 30 minutes.</a:t>
            </a:r>
            <a:endParaRPr lang="en-US" sz="1200" kern="1200" dirty="0" smtClean="0">
              <a:solidFill>
                <a:schemeClr val="tx1"/>
              </a:solidFill>
              <a:latin typeface="Times New Roman" pitchFamily="18" charset="0"/>
              <a:ea typeface="+mn-ea"/>
              <a:cs typeface="+mn-cs"/>
            </a:endParaRPr>
          </a:p>
          <a:p>
            <a:pPr lvl="0">
              <a:buFont typeface="Arial" pitchFamily="34" charset="0"/>
              <a:buChar char="•"/>
            </a:pPr>
            <a:r>
              <a:rPr lang="en-US" sz="1200" kern="1200" dirty="0" smtClean="0">
                <a:solidFill>
                  <a:schemeClr val="tx1"/>
                </a:solidFill>
                <a:latin typeface="Times New Roman" pitchFamily="18" charset="0"/>
                <a:ea typeface="+mn-ea"/>
                <a:cs typeface="+mn-cs"/>
              </a:rPr>
              <a:t> Incorporate movement into the work process</a:t>
            </a:r>
          </a:p>
          <a:p>
            <a:r>
              <a:rPr lang="en-US" sz="1200" b="0" kern="1200" dirty="0" smtClean="0">
                <a:solidFill>
                  <a:schemeClr val="tx1"/>
                </a:solidFill>
                <a:latin typeface="Times New Roman" pitchFamily="18" charset="0"/>
                <a:ea typeface="+mn-ea"/>
                <a:cs typeface="+mn-cs"/>
              </a:rPr>
              <a:t>Body</a:t>
            </a:r>
            <a:r>
              <a:rPr lang="en-US" sz="1200" b="0" kern="1200" baseline="0" dirty="0" smtClean="0">
                <a:solidFill>
                  <a:schemeClr val="tx1"/>
                </a:solidFill>
                <a:latin typeface="Times New Roman" pitchFamily="18" charset="0"/>
                <a:ea typeface="+mn-ea"/>
                <a:cs typeface="+mn-cs"/>
              </a:rPr>
              <a:t> position and support also play a major role. In the design process emphasize workstations that promote </a:t>
            </a:r>
            <a:r>
              <a:rPr lang="en-US" sz="1200" kern="1200" dirty="0" smtClean="0">
                <a:solidFill>
                  <a:schemeClr val="tx1"/>
                </a:solidFill>
                <a:latin typeface="Times New Roman" pitchFamily="18" charset="0"/>
                <a:ea typeface="+mn-ea"/>
                <a:cs typeface="+mn-cs"/>
              </a:rPr>
              <a:t>neutral positions and design for body/limb support at work stations.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Times New Roman" pitchFamily="18" charset="0"/>
                <a:ea typeface="+mn-ea"/>
                <a:cs typeface="+mn-cs"/>
              </a:rPr>
              <a:t>How much do we use our hands every day?</a:t>
            </a:r>
          </a:p>
          <a:p>
            <a:r>
              <a:rPr lang="en-US" sz="1200" kern="1200" dirty="0" smtClean="0">
                <a:solidFill>
                  <a:schemeClr val="tx1"/>
                </a:solidFill>
                <a:latin typeface="Times New Roman" pitchFamily="18" charset="0"/>
                <a:ea typeface="+mn-ea"/>
                <a:cs typeface="+mn-cs"/>
              </a:rPr>
              <a:t>More than half the day? How about more than 75% of the day? Well in fact, most people will say they use their hands at least 99.9% of the day!</a:t>
            </a:r>
          </a:p>
          <a:p>
            <a:r>
              <a:rPr lang="en-US" sz="1200" b="1" kern="1200" dirty="0" smtClean="0">
                <a:solidFill>
                  <a:schemeClr val="tx1"/>
                </a:solidFill>
                <a:latin typeface="Times New Roman" pitchFamily="18" charset="0"/>
                <a:ea typeface="+mn-ea"/>
                <a:cs typeface="+mn-cs"/>
              </a:rPr>
              <a:t>Where do we tend to use our hands?</a:t>
            </a:r>
          </a:p>
          <a:p>
            <a:r>
              <a:rPr lang="en-US" sz="1200" kern="1200" dirty="0" smtClean="0">
                <a:solidFill>
                  <a:schemeClr val="tx1"/>
                </a:solidFill>
                <a:latin typeface="Times New Roman" pitchFamily="18" charset="0"/>
                <a:ea typeface="+mn-ea"/>
                <a:cs typeface="+mn-cs"/>
              </a:rPr>
              <a:t>For example does anybody work behind their back? Pretty hard to see what you're doing!</a:t>
            </a:r>
          </a:p>
          <a:p>
            <a:r>
              <a:rPr lang="en-US" sz="1200" kern="1200" dirty="0" smtClean="0">
                <a:solidFill>
                  <a:schemeClr val="tx1"/>
                </a:solidFill>
                <a:latin typeface="Times New Roman" pitchFamily="18" charset="0"/>
                <a:ea typeface="+mn-ea"/>
                <a:cs typeface="+mn-cs"/>
              </a:rPr>
              <a:t>Because in most cases we need to see what we are doing we tend to use our hands in front of and to the sides of our body. We define two reach zones:</a:t>
            </a:r>
          </a:p>
          <a:p>
            <a:pPr lvl="0">
              <a:buFont typeface="Arial" pitchFamily="34" charset="0"/>
              <a:buChar char="•"/>
            </a:pPr>
            <a:r>
              <a:rPr lang="en-US" sz="1200" b="0" kern="1200" dirty="0" smtClean="0">
                <a:solidFill>
                  <a:schemeClr val="tx1"/>
                </a:solidFill>
                <a:latin typeface="Times New Roman" pitchFamily="18" charset="0"/>
                <a:ea typeface="+mn-ea"/>
                <a:cs typeface="+mn-cs"/>
              </a:rPr>
              <a:t> Comfort Reach Zone</a:t>
            </a:r>
          </a:p>
          <a:p>
            <a:pPr lvl="0">
              <a:buFont typeface="Arial" pitchFamily="34" charset="0"/>
              <a:buChar char="•"/>
            </a:pPr>
            <a:r>
              <a:rPr lang="en-US" sz="1200" b="0" kern="1200" dirty="0" smtClean="0">
                <a:solidFill>
                  <a:schemeClr val="tx1"/>
                </a:solidFill>
                <a:latin typeface="Times New Roman" pitchFamily="18" charset="0"/>
                <a:ea typeface="+mn-ea"/>
                <a:cs typeface="+mn-cs"/>
              </a:rPr>
              <a:t> Functional Reach Zone</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Think of the comfort reach zone as that area in front and to the side where you'd like to use your hands when you're doing precise hand activity. </a:t>
            </a:r>
          </a:p>
          <a:p>
            <a:r>
              <a:rPr lang="en-US" sz="1200" kern="1200" dirty="0" smtClean="0">
                <a:solidFill>
                  <a:schemeClr val="tx1"/>
                </a:solidFill>
                <a:latin typeface="Times New Roman" pitchFamily="18" charset="0"/>
                <a:ea typeface="+mn-ea"/>
                <a:cs typeface="+mn-cs"/>
              </a:rPr>
              <a:t>The dimensions of the Comfort Reach Zone will be determined by your forearm length</a:t>
            </a:r>
            <a:r>
              <a:rPr lang="en-US" sz="1200" kern="1200" baseline="0" dirty="0" smtClean="0">
                <a:solidFill>
                  <a:schemeClr val="tx1"/>
                </a:solidFill>
                <a:latin typeface="Times New Roman" pitchFamily="18" charset="0"/>
                <a:ea typeface="+mn-ea"/>
                <a:cs typeface="+mn-cs"/>
              </a:rPr>
              <a:t>, identified in the shaded area of the diagram</a:t>
            </a:r>
            <a:r>
              <a:rPr lang="en-US" sz="1200" kern="1200" dirty="0" smtClean="0">
                <a:solidFill>
                  <a:schemeClr val="tx1"/>
                </a:solidFill>
                <a:latin typeface="Times New Roman" pitchFamily="18" charset="0"/>
                <a:ea typeface="+mn-ea"/>
                <a:cs typeface="+mn-cs"/>
              </a:rPr>
              <a:t>. To get a feel for this, position your elbows at your sides with your elbows bent at about 90°, swing your hands from side to side. </a:t>
            </a:r>
          </a:p>
          <a:p>
            <a:r>
              <a:rPr lang="en-US" sz="1200" kern="1200" dirty="0" smtClean="0">
                <a:solidFill>
                  <a:schemeClr val="tx1"/>
                </a:solidFill>
                <a:latin typeface="Times New Roman" pitchFamily="18" charset="0"/>
                <a:ea typeface="+mn-ea"/>
                <a:cs typeface="+mn-cs"/>
              </a:rPr>
              <a:t>The height of this reach zone will be about three or 4 inches above and below elbow level.  This is your Comfort Reach Zone.</a:t>
            </a:r>
          </a:p>
          <a:p>
            <a:r>
              <a:rPr lang="en-US" sz="1200" kern="1200" dirty="0" smtClean="0">
                <a:solidFill>
                  <a:schemeClr val="tx1"/>
                </a:solidFill>
                <a:latin typeface="Times New Roman" pitchFamily="18" charset="0"/>
                <a:ea typeface="+mn-ea"/>
                <a:cs typeface="+mn-cs"/>
              </a:rPr>
              <a:t>Typical activities in the Comfort Reach Zone will include keyboard and mouse use along with handwriting. This also includes precision assembly in a manufacturing environment where you may exert a minimal downward force.</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Think of the Functional Reach Zone as that area in front and to the side were you be able to comfortably reach to obtain parts and materials. </a:t>
            </a:r>
          </a:p>
          <a:p>
            <a:r>
              <a:rPr lang="en-US" sz="1200" kern="1200" dirty="0" smtClean="0">
                <a:solidFill>
                  <a:schemeClr val="tx1"/>
                </a:solidFill>
                <a:latin typeface="Times New Roman" pitchFamily="18" charset="0"/>
                <a:ea typeface="+mn-ea"/>
                <a:cs typeface="+mn-cs"/>
              </a:rPr>
              <a:t>The dimensions of the Functional Reach Zone are determined by your arm’s length. </a:t>
            </a:r>
          </a:p>
          <a:p>
            <a:r>
              <a:rPr lang="en-US" sz="1200" kern="1200" dirty="0" smtClean="0">
                <a:solidFill>
                  <a:schemeClr val="tx1"/>
                </a:solidFill>
                <a:latin typeface="Times New Roman" pitchFamily="18" charset="0"/>
                <a:ea typeface="+mn-ea"/>
                <a:cs typeface="+mn-cs"/>
              </a:rPr>
              <a:t>An easy way to get a feel for this is to:</a:t>
            </a:r>
          </a:p>
          <a:p>
            <a:pPr>
              <a:buFont typeface="Arial" pitchFamily="34" charset="0"/>
              <a:buChar char="•"/>
            </a:pPr>
            <a:r>
              <a:rPr lang="en-US" sz="1200" kern="1200" dirty="0" smtClean="0">
                <a:solidFill>
                  <a:schemeClr val="tx1"/>
                </a:solidFill>
                <a:latin typeface="Times New Roman" pitchFamily="18" charset="0"/>
                <a:ea typeface="+mn-ea"/>
                <a:cs typeface="+mn-cs"/>
              </a:rPr>
              <a:t> Reach your arms out in front of your body with your elbows straight; from your shoulder to the middle of your hand is your forward functional reach. </a:t>
            </a:r>
          </a:p>
          <a:p>
            <a:pPr>
              <a:buFont typeface="Arial" pitchFamily="34" charset="0"/>
              <a:buChar char="•"/>
            </a:pPr>
            <a:r>
              <a:rPr lang="en-US" sz="1200" kern="1200" dirty="0" smtClean="0">
                <a:solidFill>
                  <a:schemeClr val="tx1"/>
                </a:solidFill>
                <a:latin typeface="Times New Roman" pitchFamily="18" charset="0"/>
                <a:ea typeface="+mn-ea"/>
                <a:cs typeface="+mn-cs"/>
              </a:rPr>
              <a:t> Now swing your arms out to the side about 45° from the midline of your body; this is the side to side functional reach.</a:t>
            </a:r>
          </a:p>
          <a:p>
            <a:pPr>
              <a:buFont typeface="Arial" pitchFamily="34" charset="0"/>
              <a:buChar char="•"/>
            </a:pPr>
            <a:r>
              <a:rPr lang="en-US" sz="1200" kern="1200" dirty="0" smtClean="0">
                <a:solidFill>
                  <a:schemeClr val="tx1"/>
                </a:solidFill>
                <a:latin typeface="Times New Roman" pitchFamily="18" charset="0"/>
                <a:ea typeface="+mn-ea"/>
                <a:cs typeface="+mn-cs"/>
              </a:rPr>
              <a:t> Drop your hands so they are relaxed at your sides; this is called knuckle height and is the bottom zone of the functional reach.</a:t>
            </a:r>
          </a:p>
          <a:p>
            <a:pPr>
              <a:buFont typeface="Arial" pitchFamily="34" charset="0"/>
              <a:buChar char="•"/>
            </a:pPr>
            <a:r>
              <a:rPr lang="en-US" sz="1200" kern="1200" dirty="0" smtClean="0">
                <a:solidFill>
                  <a:schemeClr val="tx1"/>
                </a:solidFill>
                <a:latin typeface="Times New Roman" pitchFamily="18" charset="0"/>
                <a:ea typeface="+mn-ea"/>
                <a:cs typeface="+mn-cs"/>
              </a:rPr>
              <a:t> Finally with your arms extended raise them so they are about shoulder level; this is the upper zone of the functional reach.</a:t>
            </a:r>
          </a:p>
          <a:p>
            <a:r>
              <a:rPr lang="en-US" sz="1200" kern="1200" dirty="0" smtClean="0">
                <a:solidFill>
                  <a:schemeClr val="tx1"/>
                </a:solidFill>
                <a:latin typeface="Times New Roman" pitchFamily="18" charset="0"/>
                <a:ea typeface="+mn-ea"/>
                <a:cs typeface="+mn-cs"/>
              </a:rPr>
              <a:t>Stature and arm’s length determine the reach zones. Determine the individual reach zones and set up the work station to promote reaches in the appropriate zones. </a:t>
            </a:r>
          </a:p>
          <a:p>
            <a:r>
              <a:rPr lang="en-US" dirty="0" smtClean="0"/>
              <a:t>In </a:t>
            </a:r>
            <a:r>
              <a:rPr lang="en-US" b="1" i="1" dirty="0" smtClean="0"/>
              <a:t>Module Two:</a:t>
            </a:r>
            <a:r>
              <a:rPr lang="en-US" b="1" i="1" baseline="0" dirty="0" smtClean="0"/>
              <a:t> Ergonomics Reference Guide</a:t>
            </a:r>
            <a:r>
              <a:rPr lang="en-US" baseline="0" dirty="0" smtClean="0"/>
              <a:t>, we will discuss anthropometry – the study of the size and shape of humans. Specific workstation design guidelines are derived from this information.</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next ergonomics principle details the specifics regarding manual material handling capabilities of individuals. </a:t>
            </a:r>
          </a:p>
          <a:p>
            <a:r>
              <a:rPr lang="en-US" sz="1200" kern="1200" dirty="0" smtClean="0">
                <a:solidFill>
                  <a:schemeClr val="tx1"/>
                </a:solidFill>
                <a:latin typeface="Times New Roman" pitchFamily="18" charset="0"/>
                <a:ea typeface="+mn-ea"/>
                <a:cs typeface="+mn-cs"/>
              </a:rPr>
              <a:t>How much can a person lift in a safe and effective way? What are the factors involving the manual handling that need to be considered? These questions have been studied extensively over the past 30 years.</a:t>
            </a:r>
          </a:p>
          <a:p>
            <a:r>
              <a:rPr lang="en-US" sz="1200" kern="1200" dirty="0" smtClean="0">
                <a:solidFill>
                  <a:schemeClr val="tx1"/>
                </a:solidFill>
                <a:latin typeface="Times New Roman" pitchFamily="18" charset="0"/>
                <a:ea typeface="+mn-ea"/>
                <a:cs typeface="+mn-cs"/>
              </a:rPr>
              <a:t>While ther</a:t>
            </a:r>
            <a:r>
              <a:rPr lang="en-US" sz="1200" kern="1200" baseline="0" dirty="0" smtClean="0">
                <a:solidFill>
                  <a:schemeClr val="tx1"/>
                </a:solidFill>
                <a:latin typeface="Times New Roman" pitchFamily="18" charset="0"/>
                <a:ea typeface="+mn-ea"/>
                <a:cs typeface="+mn-cs"/>
              </a:rPr>
              <a:t>e is no absolute limit, the NIOSH </a:t>
            </a:r>
            <a:r>
              <a:rPr lang="en-US" sz="1200" kern="1200" dirty="0" smtClean="0">
                <a:solidFill>
                  <a:schemeClr val="tx1"/>
                </a:solidFill>
                <a:latin typeface="Times New Roman" pitchFamily="18" charset="0"/>
                <a:ea typeface="+mn-ea"/>
                <a:cs typeface="+mn-cs"/>
              </a:rPr>
              <a:t>Work Practices Guide for Manual Lifting indicates that for</a:t>
            </a:r>
            <a:r>
              <a:rPr lang="en-US" sz="1200" kern="1200" baseline="0" dirty="0" smtClean="0">
                <a:solidFill>
                  <a:schemeClr val="tx1"/>
                </a:solidFill>
                <a:latin typeface="Times New Roman" pitchFamily="18" charset="0"/>
                <a:ea typeface="+mn-ea"/>
                <a:cs typeface="+mn-cs"/>
              </a:rPr>
              <a:t> healthy individuals, </a:t>
            </a:r>
            <a:r>
              <a:rPr lang="en-US" sz="1200" kern="1200" dirty="0" smtClean="0">
                <a:solidFill>
                  <a:schemeClr val="tx1"/>
                </a:solidFill>
                <a:latin typeface="Times New Roman" pitchFamily="18" charset="0"/>
                <a:ea typeface="+mn-ea"/>
                <a:cs typeface="+mn-cs"/>
              </a:rPr>
              <a:t>99%</a:t>
            </a:r>
            <a:r>
              <a:rPr lang="en-US" sz="1200" kern="1200" baseline="0" dirty="0" smtClean="0">
                <a:solidFill>
                  <a:schemeClr val="tx1"/>
                </a:solidFill>
                <a:latin typeface="Times New Roman" pitchFamily="18" charset="0"/>
                <a:ea typeface="+mn-ea"/>
                <a:cs typeface="+mn-cs"/>
              </a:rPr>
              <a:t> of men and 75%  of women could reasonably handle </a:t>
            </a:r>
            <a:r>
              <a:rPr lang="en-US" sz="1200" kern="1200" dirty="0" smtClean="0">
                <a:solidFill>
                  <a:schemeClr val="tx1"/>
                </a:solidFill>
                <a:latin typeface="Times New Roman" pitchFamily="18" charset="0"/>
                <a:ea typeface="+mn-ea"/>
                <a:cs typeface="+mn-cs"/>
              </a:rPr>
              <a:t>a maximum of 51 lbs in the ideal lifting</a:t>
            </a:r>
            <a:r>
              <a:rPr lang="en-US" sz="1200" kern="1200" baseline="0" dirty="0" smtClean="0">
                <a:solidFill>
                  <a:schemeClr val="tx1"/>
                </a:solidFill>
                <a:latin typeface="Times New Roman" pitchFamily="18" charset="0"/>
                <a:ea typeface="+mn-ea"/>
                <a:cs typeface="+mn-cs"/>
              </a:rPr>
              <a:t> situation: lifting at waist level with a balanced load held with both hands next to the body with no spinal rotation and handled with low frequency (lift 2 to 5 times per minute up to one hour total for an 8-hour shift). As the lifting situation varies from ideal the recommended maximum decreases significantly.</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A simplified version of the NIOSH Work Practices Guide for Manual Lifting was developed by the State of Washington Department of Labor and Industries. </a:t>
            </a:r>
          </a:p>
          <a:p>
            <a:r>
              <a:rPr lang="en-US" sz="1200" kern="1200" dirty="0" smtClean="0">
                <a:solidFill>
                  <a:schemeClr val="tx1"/>
                </a:solidFill>
                <a:latin typeface="Times New Roman" pitchFamily="18" charset="0"/>
                <a:ea typeface="+mn-ea"/>
                <a:cs typeface="+mn-cs"/>
              </a:rPr>
              <a:t>It is easy to use and provides valuable information. Refer</a:t>
            </a:r>
            <a:r>
              <a:rPr lang="en-US" sz="1200" kern="1200" baseline="0" dirty="0" smtClean="0">
                <a:solidFill>
                  <a:schemeClr val="tx1"/>
                </a:solidFill>
                <a:latin typeface="Times New Roman" pitchFamily="18" charset="0"/>
                <a:ea typeface="+mn-ea"/>
                <a:cs typeface="+mn-cs"/>
              </a:rPr>
              <a:t> to the Resources section to link to the Guide.</a:t>
            </a:r>
          </a:p>
          <a:p>
            <a:r>
              <a:rPr lang="en-US" sz="1200" kern="1200" baseline="0" dirty="0" err="1" smtClean="0">
                <a:solidFill>
                  <a:schemeClr val="tx1"/>
                </a:solidFill>
                <a:latin typeface="Times New Roman" pitchFamily="18" charset="0"/>
                <a:ea typeface="+mn-ea"/>
                <a:cs typeface="+mn-cs"/>
              </a:rPr>
              <a:t>es</a:t>
            </a:r>
            <a:r>
              <a:rPr lang="en-US" sz="1200" kern="1200" baseline="0" dirty="0" smtClean="0">
                <a:solidFill>
                  <a:schemeClr val="tx1"/>
                </a:solidFill>
                <a:latin typeface="Times New Roman" pitchFamily="18"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Now that you have a better understanding of the importance of health and safety at Medtronic, let’s turn to the subject of this training: Ergonomics for Engineers.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latin typeface="Times New Roman" pitchFamily="18" charset="0"/>
                <a:ea typeface="+mn-ea"/>
                <a:cs typeface="+mn-cs"/>
              </a:rPr>
              <a:t>In concert with lean manufacturing principles, integrating ergonomics into product design and manufacturing processes is essential </a:t>
            </a:r>
            <a:r>
              <a:rPr lang="en-US" sz="1200" b="0" kern="1200" dirty="0" smtClean="0">
                <a:solidFill>
                  <a:schemeClr val="tx1"/>
                </a:solidFill>
                <a:latin typeface="Times New Roman" pitchFamily="18" charset="0"/>
                <a:ea typeface="+mn-ea"/>
                <a:cs typeface="+mn-cs"/>
              </a:rPr>
              <a:t>to ensure employee</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health and safety. Enhanced</a:t>
            </a:r>
            <a:r>
              <a:rPr lang="en-US" sz="1200" b="0" kern="1200" baseline="0" dirty="0" smtClean="0">
                <a:solidFill>
                  <a:schemeClr val="tx1"/>
                </a:solidFill>
                <a:latin typeface="Times New Roman" pitchFamily="18" charset="0"/>
                <a:ea typeface="+mn-ea"/>
                <a:cs typeface="+mn-cs"/>
              </a:rPr>
              <a:t> </a:t>
            </a:r>
            <a:r>
              <a:rPr lang="en-US" sz="1200" b="0" kern="1200" dirty="0" smtClean="0">
                <a:solidFill>
                  <a:schemeClr val="tx1"/>
                </a:solidFill>
                <a:latin typeface="Times New Roman" pitchFamily="18" charset="0"/>
                <a:ea typeface="+mn-ea"/>
                <a:cs typeface="+mn-cs"/>
              </a:rPr>
              <a:t>productivity</a:t>
            </a:r>
            <a:r>
              <a:rPr lang="en-US" sz="1200" b="0" kern="1200" baseline="0" dirty="0" smtClean="0">
                <a:solidFill>
                  <a:schemeClr val="tx1"/>
                </a:solidFill>
                <a:latin typeface="Times New Roman" pitchFamily="18" charset="0"/>
                <a:ea typeface="+mn-ea"/>
                <a:cs typeface="+mn-cs"/>
              </a:rPr>
              <a:t> and quality are also proven benefits.</a:t>
            </a:r>
            <a:endParaRPr lang="en-US" sz="1200" b="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pPr>
              <a:spcBef>
                <a:spcPts val="200"/>
              </a:spcBef>
              <a:spcAft>
                <a:spcPts val="200"/>
              </a:spcAft>
            </a:pP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8" charset="0"/>
                <a:ea typeface="+mn-ea"/>
                <a:cs typeface="+mn-cs"/>
              </a:rPr>
              <a:t>You can also use the Manual Material Handling Checklist found in the Resources section to help identify and correct manually material handling issues.</a:t>
            </a:r>
          </a:p>
          <a:p>
            <a:r>
              <a:rPr lang="en-US" sz="1200" kern="1200" baseline="0" dirty="0" smtClean="0">
                <a:solidFill>
                  <a:schemeClr val="tx1"/>
                </a:solidFill>
                <a:latin typeface="Times New Roman" pitchFamily="18" charset="0"/>
                <a:ea typeface="+mn-ea"/>
                <a:cs typeface="+mn-cs"/>
              </a:rPr>
              <a:t>Here are some general guidelines.</a:t>
            </a:r>
          </a:p>
          <a:p>
            <a:r>
              <a:rPr lang="en-US" sz="1200" kern="1200" dirty="0" smtClean="0">
                <a:solidFill>
                  <a:schemeClr val="tx1"/>
                </a:solidFill>
                <a:latin typeface="Times New Roman" pitchFamily="18" charset="0"/>
                <a:ea typeface="+mn-ea"/>
                <a:cs typeface="+mn-cs"/>
              </a:rPr>
              <a:t>Eliminate (as feasible) manual handling:</a:t>
            </a:r>
          </a:p>
          <a:p>
            <a:pPr lvl="0">
              <a:buFont typeface="Arial" pitchFamily="34" charset="0"/>
              <a:buChar char="•"/>
            </a:pPr>
            <a:r>
              <a:rPr lang="en-US" sz="1200" kern="1200" dirty="0" smtClean="0">
                <a:solidFill>
                  <a:schemeClr val="tx1"/>
                </a:solidFill>
                <a:latin typeface="Times New Roman" pitchFamily="18" charset="0"/>
                <a:ea typeface="+mn-ea"/>
                <a:cs typeface="+mn-cs"/>
              </a:rPr>
              <a:t> Make use of mechanical handling equipment (fork lifts, powered lifts, etc.)</a:t>
            </a:r>
          </a:p>
          <a:p>
            <a:r>
              <a:rPr lang="en-US" sz="1200" kern="1200" dirty="0" smtClean="0">
                <a:solidFill>
                  <a:schemeClr val="tx1"/>
                </a:solidFill>
                <a:latin typeface="Times New Roman" pitchFamily="18" charset="0"/>
                <a:ea typeface="+mn-ea"/>
                <a:cs typeface="+mn-cs"/>
              </a:rPr>
              <a:t>Reduce the physical stress of manual handling:</a:t>
            </a:r>
          </a:p>
          <a:p>
            <a:pPr lvl="0">
              <a:buFont typeface="Arial" pitchFamily="34" charset="0"/>
              <a:buChar char="•"/>
            </a:pPr>
            <a:r>
              <a:rPr lang="en-US" sz="1200" kern="1200" dirty="0" smtClean="0">
                <a:solidFill>
                  <a:schemeClr val="tx1"/>
                </a:solidFill>
                <a:latin typeface="Times New Roman" pitchFamily="18" charset="0"/>
                <a:ea typeface="+mn-ea"/>
                <a:cs typeface="+mn-cs"/>
              </a:rPr>
              <a:t> Make use of manual handing equipment (carts, two-wheelers, etc.) </a:t>
            </a:r>
          </a:p>
          <a:p>
            <a:pPr lvl="0">
              <a:buFont typeface="Arial" pitchFamily="34" charset="0"/>
              <a:buChar char="•"/>
            </a:pPr>
            <a:r>
              <a:rPr lang="en-US" sz="1200" kern="1200" dirty="0" smtClean="0">
                <a:solidFill>
                  <a:schemeClr val="tx1"/>
                </a:solidFill>
                <a:latin typeface="Times New Roman" pitchFamily="18" charset="0"/>
                <a:ea typeface="+mn-ea"/>
                <a:cs typeface="+mn-cs"/>
              </a:rPr>
              <a:t> Design to allow sliding or rolling rather than lifting</a:t>
            </a:r>
          </a:p>
          <a:p>
            <a:pPr lvl="0">
              <a:buFont typeface="Arial" pitchFamily="34" charset="0"/>
              <a:buChar char="•"/>
            </a:pPr>
            <a:r>
              <a:rPr lang="en-US" sz="1200" kern="1200" dirty="0" smtClean="0">
                <a:solidFill>
                  <a:schemeClr val="tx1"/>
                </a:solidFill>
                <a:latin typeface="Times New Roman" pitchFamily="18" charset="0"/>
                <a:ea typeface="+mn-ea"/>
                <a:cs typeface="+mn-cs"/>
              </a:rPr>
              <a:t> Design to allow lifting between waist to chest level</a:t>
            </a:r>
          </a:p>
          <a:p>
            <a:pPr lvl="0">
              <a:buFont typeface="Arial" pitchFamily="34" charset="0"/>
              <a:buChar char="•"/>
            </a:pPr>
            <a:r>
              <a:rPr lang="en-US" sz="1200" kern="1200" dirty="0" smtClean="0">
                <a:solidFill>
                  <a:schemeClr val="tx1"/>
                </a:solidFill>
                <a:latin typeface="Times New Roman" pitchFamily="18" charset="0"/>
                <a:ea typeface="+mn-ea"/>
                <a:cs typeface="+mn-cs"/>
              </a:rPr>
              <a:t> Decrease frequency of manual handling</a:t>
            </a:r>
          </a:p>
          <a:p>
            <a:pPr lvl="0">
              <a:buFont typeface="Arial" pitchFamily="34" charset="0"/>
              <a:buChar char="•"/>
            </a:pPr>
            <a:r>
              <a:rPr lang="en-US" sz="1200" kern="1200" dirty="0" smtClean="0">
                <a:solidFill>
                  <a:schemeClr val="tx1"/>
                </a:solidFill>
                <a:latin typeface="Times New Roman" pitchFamily="18" charset="0"/>
                <a:ea typeface="+mn-ea"/>
                <a:cs typeface="+mn-cs"/>
              </a:rPr>
              <a:t> Remove any physical barriers that increase manual handling distance from body</a:t>
            </a:r>
          </a:p>
          <a:p>
            <a:pPr lvl="0">
              <a:buFont typeface="Arial" pitchFamily="34" charset="0"/>
              <a:buChar char="•"/>
            </a:pPr>
            <a:r>
              <a:rPr lang="en-US" sz="1200" kern="1200" dirty="0" smtClean="0">
                <a:solidFill>
                  <a:schemeClr val="tx1"/>
                </a:solidFill>
                <a:latin typeface="Times New Roman" pitchFamily="18" charset="0"/>
                <a:ea typeface="+mn-ea"/>
                <a:cs typeface="+mn-cs"/>
              </a:rPr>
              <a:t> Promote power lift techniques (wide foot base, neutral spine, load close, head-up)</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Providing the correct tools, equipment and workstation</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is a critical ergonomics principle. Safer, faster and more productive are the tangible results. </a:t>
            </a:r>
          </a:p>
          <a:p>
            <a:r>
              <a:rPr lang="en-US" sz="1200" kern="1200" dirty="0" smtClean="0">
                <a:solidFill>
                  <a:schemeClr val="tx1"/>
                </a:solidFill>
                <a:latin typeface="Times New Roman" pitchFamily="18" charset="0"/>
                <a:ea typeface="+mn-ea"/>
                <a:cs typeface="+mn-cs"/>
              </a:rPr>
              <a:t>The correct workstation, tools and equipment can make the difference between getting the job done or not at all. And even worse, the wrong tool can result an injury to the user.</a:t>
            </a:r>
          </a:p>
          <a:p>
            <a:r>
              <a:rPr lang="en-US" sz="1200" kern="1200" dirty="0" smtClean="0">
                <a:solidFill>
                  <a:schemeClr val="tx1"/>
                </a:solidFill>
                <a:latin typeface="Times New Roman" pitchFamily="18" charset="0"/>
                <a:ea typeface="+mn-ea"/>
                <a:cs typeface="+mn-cs"/>
              </a:rPr>
              <a:t>An</a:t>
            </a:r>
            <a:r>
              <a:rPr lang="en-US" sz="1200" kern="1200" baseline="0" dirty="0" smtClean="0">
                <a:solidFill>
                  <a:schemeClr val="tx1"/>
                </a:solidFill>
                <a:latin typeface="Times New Roman" pitchFamily="18" charset="0"/>
                <a:ea typeface="+mn-ea"/>
                <a:cs typeface="+mn-cs"/>
              </a:rPr>
              <a:t> effective method to evaluate tools, equipment and workstations is to apply the ergonomics principles of neutral position, reach zone, dynamic muscle movement and manual handling. If during use of the tool, equipment and workstation the body and limbs are NOT in neutral, OUTSIDE the reach zones, REQUIRE sustained muscle contractions and result in EXCESSIVE manual handling, there is probably an issue that needs to be addressed and corrected.</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t</a:t>
            </a:r>
            <a:r>
              <a:rPr lang="en-US" baseline="0" dirty="0" smtClean="0"/>
              <a:t>he Workstation, Tools and Equipment Checklist in the Resources section for additional details.</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A company spends thousands of dollars on ergonomically designed tools, equipment and workstations</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but desired results are</a:t>
            </a:r>
            <a:r>
              <a:rPr lang="en-US" sz="1200" kern="1200" baseline="0" dirty="0" smtClean="0">
                <a:solidFill>
                  <a:schemeClr val="tx1"/>
                </a:solidFill>
                <a:latin typeface="Times New Roman" pitchFamily="18" charset="0"/>
                <a:ea typeface="+mn-ea"/>
                <a:cs typeface="+mn-cs"/>
              </a:rPr>
              <a:t> not </a:t>
            </a:r>
            <a:r>
              <a:rPr lang="en-US" sz="1200" kern="1200" dirty="0" smtClean="0">
                <a:solidFill>
                  <a:schemeClr val="tx1"/>
                </a:solidFill>
                <a:latin typeface="Times New Roman" pitchFamily="18" charset="0"/>
                <a:ea typeface="+mn-ea"/>
                <a:cs typeface="+mn-cs"/>
              </a:rPr>
              <a:t>achieved. What happened?</a:t>
            </a:r>
          </a:p>
          <a:p>
            <a:r>
              <a:rPr lang="en-US" sz="1200" kern="1200" dirty="0" smtClean="0">
                <a:solidFill>
                  <a:schemeClr val="tx1"/>
                </a:solidFill>
                <a:latin typeface="Times New Roman" pitchFamily="18" charset="0"/>
                <a:ea typeface="+mn-ea"/>
                <a:cs typeface="+mn-cs"/>
              </a:rPr>
              <a:t>In many situations the problem is the workforce doesn't know how to make the most of the tool or equipment or workstation. Essential to have the correct item AND the knowledge to use it properly. For the workforce to really get the benefits of ergonomics they need to be able to demonstrate competency in the setup and use of the tool or equipment.</a:t>
            </a:r>
          </a:p>
          <a:p>
            <a:r>
              <a:rPr lang="en-US" sz="1200" kern="1200" dirty="0" smtClean="0">
                <a:solidFill>
                  <a:schemeClr val="tx1"/>
                </a:solidFill>
                <a:latin typeface="Times New Roman" pitchFamily="18" charset="0"/>
                <a:ea typeface="+mn-ea"/>
                <a:cs typeface="+mn-cs"/>
              </a:rPr>
              <a:t>To give you an example. A company purchased new fully featured ergonomics chairs. They were delivered and put into use. A short while later during an ergonomics audit it was determined that no one had adjusted the chairs for their specific needs. They hadn't received any instruction in how to use the chairs - they just sat down and went to work. In fact a number of individuals reported they actually felt intimidated by the chair and all of its "bells and whistles"!</a:t>
            </a:r>
          </a:p>
          <a:p>
            <a:r>
              <a:rPr lang="en-US" sz="1200" kern="1200" dirty="0" smtClean="0">
                <a:solidFill>
                  <a:schemeClr val="tx1"/>
                </a:solidFill>
                <a:latin typeface="Times New Roman" pitchFamily="18" charset="0"/>
                <a:ea typeface="+mn-ea"/>
                <a:cs typeface="+mn-cs"/>
              </a:rPr>
              <a:t>Ergonomics is all about learning new skills; provide training sessions that involve a hands-on approach. Over time, with proper feedback and practice, the desired result will be accomplished.</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Controlling exposure to the work environment including light, noise, temperature and ventilation is the next ergonomics principle. </a:t>
            </a:r>
          </a:p>
          <a:p>
            <a:r>
              <a:rPr lang="en-US" sz="1200" kern="1200" dirty="0" smtClean="0">
                <a:solidFill>
                  <a:schemeClr val="tx1"/>
                </a:solidFill>
                <a:latin typeface="Times New Roman" pitchFamily="18" charset="0"/>
                <a:ea typeface="+mn-ea"/>
                <a:cs typeface="+mn-cs"/>
              </a:rPr>
              <a:t>Use the</a:t>
            </a:r>
            <a:r>
              <a:rPr lang="en-US" sz="1200" b="1" i="1" kern="1200" dirty="0" smtClean="0">
                <a:solidFill>
                  <a:schemeClr val="tx1"/>
                </a:solidFill>
                <a:latin typeface="Times New Roman" pitchFamily="18" charset="0"/>
                <a:ea typeface="+mn-ea"/>
                <a:cs typeface="+mn-cs"/>
              </a:rPr>
              <a:t> Environment Checklist</a:t>
            </a:r>
            <a:r>
              <a:rPr lang="en-US" sz="1200" kern="1200" dirty="0" smtClean="0">
                <a:solidFill>
                  <a:schemeClr val="tx1"/>
                </a:solidFill>
                <a:latin typeface="Times New Roman" pitchFamily="18" charset="0"/>
                <a:ea typeface="+mn-ea"/>
                <a:cs typeface="+mn-cs"/>
              </a:rPr>
              <a:t> as needed for the ergonomics analysis process.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What is the most important tool we all own?</a:t>
            </a:r>
          </a:p>
          <a:p>
            <a:r>
              <a:rPr lang="en-US" sz="1200" i="0" kern="1200" dirty="0" smtClean="0">
                <a:solidFill>
                  <a:schemeClr val="tx1"/>
                </a:solidFill>
                <a:latin typeface="Times New Roman" pitchFamily="18" charset="0"/>
                <a:ea typeface="+mn-ea"/>
                <a:cs typeface="+mn-cs"/>
              </a:rPr>
              <a:t>The</a:t>
            </a:r>
            <a:r>
              <a:rPr lang="en-US" sz="1200" i="0" kern="1200" baseline="0" dirty="0" smtClean="0">
                <a:solidFill>
                  <a:schemeClr val="tx1"/>
                </a:solidFill>
                <a:latin typeface="Times New Roman" pitchFamily="18" charset="0"/>
                <a:ea typeface="+mn-ea"/>
                <a:cs typeface="+mn-cs"/>
              </a:rPr>
              <a:t> answer of course is </a:t>
            </a:r>
            <a:r>
              <a:rPr lang="en-US" sz="1200" kern="1200" dirty="0" smtClean="0">
                <a:solidFill>
                  <a:schemeClr val="tx1"/>
                </a:solidFill>
                <a:latin typeface="Times New Roman" pitchFamily="18" charset="0"/>
                <a:ea typeface="+mn-ea"/>
                <a:cs typeface="+mn-cs"/>
              </a:rPr>
              <a:t>our minds and our bodies; in other words our physical and mental health. </a:t>
            </a:r>
          </a:p>
          <a:p>
            <a:r>
              <a:rPr lang="en-US" sz="1200" kern="1200" dirty="0" smtClean="0">
                <a:solidFill>
                  <a:schemeClr val="tx1"/>
                </a:solidFill>
                <a:latin typeface="Times New Roman" pitchFamily="18" charset="0"/>
                <a:ea typeface="+mn-ea"/>
                <a:cs typeface="+mn-cs"/>
              </a:rPr>
              <a:t>The goal is to provide a workplace where regular health and wellness concepts and practices are built into the course of doing business. </a:t>
            </a:r>
          </a:p>
          <a:p>
            <a:r>
              <a:rPr lang="en-US" sz="1200" kern="1200" dirty="0" smtClean="0">
                <a:solidFill>
                  <a:schemeClr val="tx1"/>
                </a:solidFill>
                <a:latin typeface="Times New Roman" pitchFamily="18" charset="0"/>
                <a:ea typeface="+mn-ea"/>
                <a:cs typeface="+mn-cs"/>
              </a:rPr>
              <a:t>Health and wellness factors include:</a:t>
            </a:r>
          </a:p>
          <a:p>
            <a:pPr lvl="0">
              <a:buFont typeface="Arial" pitchFamily="34" charset="0"/>
              <a:buChar char="•"/>
            </a:pPr>
            <a:r>
              <a:rPr lang="en-US" sz="1200" kern="1200" dirty="0" smtClean="0">
                <a:solidFill>
                  <a:schemeClr val="tx1"/>
                </a:solidFill>
                <a:latin typeface="Times New Roman" pitchFamily="18" charset="0"/>
                <a:ea typeface="+mn-ea"/>
                <a:cs typeface="+mn-cs"/>
              </a:rPr>
              <a:t> Diet and nutrition</a:t>
            </a:r>
          </a:p>
          <a:p>
            <a:pPr lvl="0">
              <a:buFont typeface="Arial" pitchFamily="34" charset="0"/>
              <a:buChar char="•"/>
            </a:pPr>
            <a:r>
              <a:rPr lang="en-US" sz="1200" kern="1200" dirty="0" smtClean="0">
                <a:solidFill>
                  <a:schemeClr val="tx1"/>
                </a:solidFill>
                <a:latin typeface="Times New Roman" pitchFamily="18" charset="0"/>
                <a:ea typeface="+mn-ea"/>
                <a:cs typeface="+mn-cs"/>
              </a:rPr>
              <a:t> Body weight control</a:t>
            </a:r>
          </a:p>
          <a:p>
            <a:pPr lvl="0">
              <a:buFont typeface="Arial" pitchFamily="34" charset="0"/>
              <a:buChar char="•"/>
            </a:pPr>
            <a:r>
              <a:rPr lang="en-US" sz="1200" kern="1200" dirty="0" smtClean="0">
                <a:solidFill>
                  <a:schemeClr val="tx1"/>
                </a:solidFill>
                <a:latin typeface="Times New Roman" pitchFamily="18" charset="0"/>
                <a:ea typeface="+mn-ea"/>
                <a:cs typeface="+mn-cs"/>
              </a:rPr>
              <a:t> Stress management</a:t>
            </a:r>
          </a:p>
          <a:p>
            <a:pPr lvl="0">
              <a:buFont typeface="Arial" pitchFamily="34" charset="0"/>
              <a:buChar char="•"/>
            </a:pPr>
            <a:r>
              <a:rPr lang="en-US" sz="1200" kern="1200" dirty="0" smtClean="0">
                <a:solidFill>
                  <a:schemeClr val="tx1"/>
                </a:solidFill>
                <a:latin typeface="Times New Roman" pitchFamily="18" charset="0"/>
                <a:ea typeface="+mn-ea"/>
                <a:cs typeface="+mn-cs"/>
              </a:rPr>
              <a:t> Smoking cessation</a:t>
            </a:r>
          </a:p>
          <a:p>
            <a:pPr lvl="0">
              <a:buFont typeface="Arial" pitchFamily="34" charset="0"/>
              <a:buChar char="•"/>
            </a:pPr>
            <a:r>
              <a:rPr lang="en-US" sz="1200" kern="1200" dirty="0" smtClean="0">
                <a:solidFill>
                  <a:schemeClr val="tx1"/>
                </a:solidFill>
                <a:latin typeface="Times New Roman" pitchFamily="18" charset="0"/>
                <a:ea typeface="+mn-ea"/>
                <a:cs typeface="+mn-cs"/>
              </a:rPr>
              <a:t> Blood pressure control</a:t>
            </a:r>
          </a:p>
          <a:p>
            <a:pPr lvl="0">
              <a:buFont typeface="Arial" pitchFamily="34" charset="0"/>
              <a:buChar char="•"/>
            </a:pPr>
            <a:r>
              <a:rPr lang="en-US" sz="1200" kern="1200" dirty="0" smtClean="0">
                <a:solidFill>
                  <a:schemeClr val="tx1"/>
                </a:solidFill>
                <a:latin typeface="Times New Roman" pitchFamily="18" charset="0"/>
                <a:ea typeface="+mn-ea"/>
                <a:cs typeface="+mn-cs"/>
              </a:rPr>
              <a:t> Fluid intake - don’t get dehydrated </a:t>
            </a:r>
          </a:p>
          <a:p>
            <a:pPr lvl="0">
              <a:buFont typeface="Arial" pitchFamily="34" charset="0"/>
              <a:buChar char="•"/>
            </a:pPr>
            <a:r>
              <a:rPr lang="en-US" sz="1200" kern="1200" dirty="0" smtClean="0">
                <a:solidFill>
                  <a:schemeClr val="tx1"/>
                </a:solidFill>
                <a:latin typeface="Times New Roman" pitchFamily="18" charset="0"/>
                <a:ea typeface="+mn-ea"/>
                <a:cs typeface="+mn-cs"/>
              </a:rPr>
              <a:t> Adequate rest/sleep </a:t>
            </a:r>
          </a:p>
          <a:p>
            <a:r>
              <a:rPr lang="en-US" sz="1200" kern="1200" dirty="0" smtClean="0">
                <a:solidFill>
                  <a:schemeClr val="tx1"/>
                </a:solidFill>
                <a:latin typeface="Times New Roman" pitchFamily="18" charset="0"/>
                <a:ea typeface="+mn-ea"/>
                <a:cs typeface="+mn-cs"/>
              </a:rPr>
              <a:t> For example: movement helps to control fatigue by relieving awkward and sustained positions and promoting circulation to the body's tissues. Advocate for</a:t>
            </a:r>
            <a:r>
              <a:rPr lang="en-US" sz="1200" kern="1200" baseline="0" dirty="0" smtClean="0">
                <a:solidFill>
                  <a:schemeClr val="tx1"/>
                </a:solidFill>
                <a:latin typeface="Times New Roman" pitchFamily="18" charset="0"/>
                <a:ea typeface="+mn-ea"/>
                <a:cs typeface="+mn-cs"/>
              </a:rPr>
              <a:t> the 30/30 Guideline for physical movement throughout the day.</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last ergonomics principle is to provide on-going feedback and follow-up regarding the ergonomics analyses and processes.</a:t>
            </a:r>
          </a:p>
          <a:p>
            <a:r>
              <a:rPr lang="en-US" sz="1200" kern="1200" dirty="0" smtClean="0">
                <a:solidFill>
                  <a:schemeClr val="tx1"/>
                </a:solidFill>
                <a:latin typeface="Times New Roman" pitchFamily="18" charset="0"/>
                <a:ea typeface="+mn-ea"/>
                <a:cs typeface="+mn-cs"/>
              </a:rPr>
              <a:t>In your experience does any new process work 100% correctly out of the gate? </a:t>
            </a:r>
          </a:p>
          <a:p>
            <a:r>
              <a:rPr lang="en-US" sz="1200" kern="1200" dirty="0" smtClean="0">
                <a:solidFill>
                  <a:schemeClr val="tx1"/>
                </a:solidFill>
                <a:latin typeface="Times New Roman" pitchFamily="18" charset="0"/>
                <a:ea typeface="+mn-ea"/>
                <a:cs typeface="+mn-cs"/>
              </a:rPr>
              <a:t>Even with the best up-front planning there will be unintended consequences, something will vary from the plan. This is why providing on-going feedback as part of the follow-up process is so critical. </a:t>
            </a:r>
          </a:p>
          <a:p>
            <a:r>
              <a:rPr lang="en-US" sz="1200" kern="1200" dirty="0" smtClean="0">
                <a:solidFill>
                  <a:schemeClr val="tx1"/>
                </a:solidFill>
                <a:latin typeface="Times New Roman" pitchFamily="18" charset="0"/>
                <a:ea typeface="+mn-ea"/>
                <a:cs typeface="+mn-cs"/>
              </a:rPr>
              <a:t>Schedule formal follow-up sessions at regularly intervals; for example one week post-implementation and then one month, six months and one year. Document the outcome of the follow-up, very importantly alleviate the issues identified in a timely manner and publicize the lessons learned.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Applying ergonomics principles to the overall continuous process improvement effort is integral to the success of the process.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Ergonomics is focused on optimizing performance (enhancing safety and quality and productivity); the effort is made stronger when on-going feedback and follow-up is performed.</a:t>
            </a: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Ergonomics is a potent tool!</a:t>
            </a:r>
          </a:p>
          <a:p>
            <a:r>
              <a:rPr lang="en-US" sz="1200" kern="1200" dirty="0" smtClean="0">
                <a:solidFill>
                  <a:schemeClr val="tx1"/>
                </a:solidFill>
                <a:latin typeface="Times New Roman" pitchFamily="18" charset="0"/>
                <a:ea typeface="+mn-ea"/>
                <a:cs typeface="+mn-cs"/>
              </a:rPr>
              <a:t>When the principles of ergonomics are applied, the outcome is demonstrated improvements in quality, productivity, health and safety.</a:t>
            </a:r>
          </a:p>
          <a:p>
            <a:endParaRPr lang="en-US" sz="1200" kern="1200" dirty="0" smtClean="0">
              <a:solidFill>
                <a:schemeClr val="tx1"/>
              </a:solidFill>
              <a:latin typeface="Times New Roman" pitchFamily="18" charset="0"/>
              <a:ea typeface="+mn-ea"/>
              <a:cs typeface="+mn-cs"/>
            </a:endParaRPr>
          </a:p>
          <a:p>
            <a:pPr>
              <a:spcBef>
                <a:spcPts val="200"/>
              </a:spcBef>
              <a:spcAft>
                <a:spcPts val="200"/>
              </a:spcAft>
            </a:pPr>
            <a:r>
              <a:rPr lang="en-US" sz="1200" kern="1200" dirty="0" smtClean="0">
                <a:solidFill>
                  <a:schemeClr val="tx1"/>
                </a:solidFill>
                <a:latin typeface="Times New Roman" pitchFamily="18" charset="0"/>
                <a:ea typeface="+mn-ea"/>
                <a:cs typeface="+mn-cs"/>
              </a:rPr>
              <a:t>Thanks</a:t>
            </a:r>
            <a:r>
              <a:rPr lang="en-US" sz="1200" kern="1200" baseline="0" dirty="0" smtClean="0">
                <a:solidFill>
                  <a:schemeClr val="tx1"/>
                </a:solidFill>
                <a:latin typeface="Times New Roman" pitchFamily="18" charset="0"/>
                <a:ea typeface="+mn-ea"/>
                <a:cs typeface="+mn-cs"/>
              </a:rPr>
              <a:t> for completing </a:t>
            </a:r>
            <a:r>
              <a:rPr lang="en-US" b="1" dirty="0" smtClean="0"/>
              <a:t>Module One: </a:t>
            </a:r>
            <a:r>
              <a:rPr lang="en-US" b="1" i="1" dirty="0" smtClean="0"/>
              <a:t>Ergonomics Principles and Foundations .</a:t>
            </a:r>
          </a:p>
          <a:p>
            <a:pPr>
              <a:spcBef>
                <a:spcPts val="200"/>
              </a:spcBef>
              <a:spcAft>
                <a:spcPts val="200"/>
              </a:spcAft>
            </a:pPr>
            <a:r>
              <a:rPr lang="en-US" b="0" i="0" dirty="0" smtClean="0"/>
              <a:t>In </a:t>
            </a:r>
            <a:r>
              <a:rPr lang="en-US" b="1" i="1" dirty="0" smtClean="0"/>
              <a:t>Module Two: Ergonomics</a:t>
            </a:r>
            <a:r>
              <a:rPr lang="en-US" b="1" i="1" baseline="0" dirty="0" smtClean="0"/>
              <a:t> Reference Guide </a:t>
            </a:r>
            <a:r>
              <a:rPr lang="en-US" baseline="0" dirty="0" smtClean="0"/>
              <a:t>you will be introduced to specific workstation design guidelines.</a:t>
            </a:r>
            <a:endParaRPr lang="en-US" b="0" i="0" dirty="0" smtClean="0"/>
          </a:p>
          <a:p>
            <a:pPr>
              <a:spcBef>
                <a:spcPts val="200"/>
              </a:spcBef>
              <a:spcAft>
                <a:spcPts val="200"/>
              </a:spcAft>
            </a:pPr>
            <a:r>
              <a:rPr lang="en-US" b="0" i="0" dirty="0" smtClean="0"/>
              <a:t>And </a:t>
            </a:r>
            <a:r>
              <a:rPr lang="en-US" b="1" i="1" dirty="0" smtClean="0"/>
              <a:t>Module Three:  Ergonomics Risk Screen </a:t>
            </a:r>
            <a:r>
              <a:rPr lang="en-US" b="0" i="0" dirty="0" smtClean="0"/>
              <a:t> (ERS) builds on the information in Modules One and Two to provide </a:t>
            </a:r>
            <a:r>
              <a:rPr lang="en-US" sz="1200" kern="1200" dirty="0" smtClean="0">
                <a:solidFill>
                  <a:schemeClr val="tx1"/>
                </a:solidFill>
                <a:latin typeface="Times New Roman" pitchFamily="18" charset="0"/>
                <a:ea typeface="+mn-ea"/>
                <a:cs typeface="+mn-cs"/>
              </a:rPr>
              <a:t>a high level screen to identify significant ergonomics risk factors. </a:t>
            </a: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a:t>
            </a:r>
            <a:r>
              <a:rPr lang="en-US" b="1" i="1" dirty="0" smtClean="0"/>
              <a:t>Module Two : Ergonomics</a:t>
            </a:r>
            <a:r>
              <a:rPr lang="en-US" b="1" i="1" baseline="0" dirty="0" smtClean="0"/>
              <a:t> Reference Guide.</a:t>
            </a:r>
            <a:endParaRPr lang="en-US" b="1" i="1"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we begin, let’s consider the importance of health and safety at Medtronic. Central to our Mission is the recognition of the personal worth of our employees. We are committed to providing all employees with safe and healthy work environments. Our Environmental, Health, and Safety teams are partnering with businesses to ensure health and safety are integrated into business processes. In addition, EHS training programs ensure employees are aware of workplace risks and are armed with strategies to minimize those risks. </a:t>
            </a:r>
            <a:endParaRPr lang="en-US"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Ergonomics for Engineers consists of three training modules.</a:t>
            </a:r>
          </a:p>
          <a:p>
            <a:pPr>
              <a:spcBef>
                <a:spcPts val="200"/>
              </a:spcBef>
              <a:spcAft>
                <a:spcPts val="200"/>
              </a:spcAft>
            </a:pPr>
            <a:r>
              <a:rPr lang="en-US" b="1" dirty="0" smtClean="0"/>
              <a:t>Module One: </a:t>
            </a:r>
            <a:r>
              <a:rPr lang="en-US" b="1" i="1" dirty="0" smtClean="0"/>
              <a:t>Ergonomics Principles and Foundations </a:t>
            </a:r>
            <a:r>
              <a:rPr lang="en-US" dirty="0" smtClean="0"/>
              <a:t>defines Ergonomics within a Systems Design context. </a:t>
            </a:r>
          </a:p>
          <a:p>
            <a:pPr>
              <a:spcBef>
                <a:spcPts val="200"/>
              </a:spcBef>
              <a:spcAft>
                <a:spcPts val="200"/>
              </a:spcAft>
            </a:pPr>
            <a:r>
              <a:rPr lang="en-US" dirty="0" smtClean="0"/>
              <a:t>A set of ergonomics principles, with scientific basis, are introduced that provides fundamental knowledge to apply ergonomics in the design of products and manufacturing processes.</a:t>
            </a:r>
          </a:p>
          <a:p>
            <a:pPr>
              <a:spcBef>
                <a:spcPts val="200"/>
              </a:spcBef>
              <a:spcAft>
                <a:spcPts val="200"/>
              </a:spcAft>
            </a:pPr>
            <a:r>
              <a:rPr lang="en-US" b="1" i="1" dirty="0" smtClean="0"/>
              <a:t>Module Two: Ergonomics</a:t>
            </a:r>
            <a:r>
              <a:rPr lang="en-US" b="1" i="1" baseline="0" dirty="0" smtClean="0"/>
              <a:t> Reference Guide </a:t>
            </a:r>
            <a:r>
              <a:rPr lang="en-US" baseline="0" dirty="0" smtClean="0"/>
              <a:t>introduces you to specific workstation design guidelines.</a:t>
            </a:r>
            <a:endParaRPr lang="en-US" dirty="0" smtClean="0"/>
          </a:p>
          <a:p>
            <a:pPr>
              <a:spcBef>
                <a:spcPts val="200"/>
              </a:spcBef>
              <a:spcAft>
                <a:spcPts val="200"/>
              </a:spcAft>
            </a:pPr>
            <a:r>
              <a:rPr lang="en-US" b="1" dirty="0" smtClean="0"/>
              <a:t>Module Three  </a:t>
            </a:r>
            <a:r>
              <a:rPr lang="en-US" b="1" i="1" dirty="0" smtClean="0"/>
              <a:t>Ergonomics Risk Screen </a:t>
            </a:r>
            <a:r>
              <a:rPr lang="en-US" b="0" i="0" dirty="0" smtClean="0"/>
              <a:t> (ERS) builds on the information in Modules One and Two to provide </a:t>
            </a:r>
            <a:r>
              <a:rPr lang="en-US" sz="1200" kern="1200" dirty="0" smtClean="0">
                <a:solidFill>
                  <a:schemeClr val="tx1"/>
                </a:solidFill>
                <a:latin typeface="Times New Roman" pitchFamily="18" charset="0"/>
                <a:ea typeface="+mn-ea"/>
                <a:cs typeface="+mn-cs"/>
              </a:rPr>
              <a:t>a high level screen to identify significant ergonomics risk factors. You can use the ERS on existing workstations as well as those in development.</a:t>
            </a:r>
          </a:p>
          <a:p>
            <a:pPr>
              <a:spcBef>
                <a:spcPts val="200"/>
              </a:spcBef>
              <a:spcAft>
                <a:spcPts val="200"/>
              </a:spcAft>
            </a:pPr>
            <a:r>
              <a:rPr lang="en-US" sz="1200" b="1" kern="1200" dirty="0" smtClean="0">
                <a:solidFill>
                  <a:schemeClr val="tx1"/>
                </a:solidFill>
                <a:latin typeface="Times New Roman" pitchFamily="18" charset="0"/>
                <a:ea typeface="+mn-ea"/>
                <a:cs typeface="+mn-cs"/>
              </a:rPr>
              <a:t>Each module takes about XX minutes to complete.</a:t>
            </a:r>
          </a:p>
          <a:p>
            <a:pPr>
              <a:spcBef>
                <a:spcPts val="200"/>
              </a:spcBef>
              <a:spcAft>
                <a:spcPts val="200"/>
              </a:spcAft>
            </a:pPr>
            <a:r>
              <a:rPr lang="en-US" sz="1200" b="1" kern="1200" baseline="0" dirty="0" smtClean="0">
                <a:solidFill>
                  <a:schemeClr val="tx1"/>
                </a:solidFill>
                <a:latin typeface="Times New Roman" pitchFamily="18" charset="0"/>
                <a:ea typeface="+mn-ea"/>
                <a:cs typeface="+mn-cs"/>
              </a:rPr>
              <a:t>If you exit before you finish, your progress will be saved and you can resume where you left off.</a:t>
            </a:r>
          </a:p>
          <a:p>
            <a:pPr>
              <a:spcBef>
                <a:spcPts val="200"/>
              </a:spcBef>
              <a:spcAft>
                <a:spcPts val="200"/>
              </a:spcAft>
            </a:pPr>
            <a:r>
              <a:rPr lang="en-US" sz="1200" b="1" kern="1200" dirty="0" smtClean="0">
                <a:solidFill>
                  <a:schemeClr val="tx1"/>
                </a:solidFill>
                <a:latin typeface="Times New Roman" pitchFamily="18" charset="0"/>
                <a:ea typeface="+mn-ea"/>
                <a:cs typeface="+mn-cs"/>
              </a:rPr>
              <a:t>For an explanation of the course features, resources, and navigation tools, click the </a:t>
            </a:r>
            <a:r>
              <a:rPr lang="en-US" sz="1200" b="1" i="1" kern="1200" dirty="0" smtClean="0">
                <a:solidFill>
                  <a:schemeClr val="tx1"/>
                </a:solidFill>
                <a:latin typeface="Times New Roman" pitchFamily="18" charset="0"/>
                <a:ea typeface="+mn-ea"/>
                <a:cs typeface="+mn-cs"/>
              </a:rPr>
              <a:t>Help</a:t>
            </a:r>
            <a:r>
              <a:rPr lang="en-US" sz="1200" b="1" kern="1200" dirty="0" smtClean="0">
                <a:solidFill>
                  <a:schemeClr val="tx1"/>
                </a:solidFill>
                <a:latin typeface="Times New Roman" pitchFamily="18" charset="0"/>
                <a:ea typeface="+mn-ea"/>
                <a:cs typeface="+mn-cs"/>
              </a:rPr>
              <a:t> tab in the upper right corner of the player.</a:t>
            </a:r>
            <a:endParaRPr lang="en-US" sz="1200" kern="1200" dirty="0" smtClean="0">
              <a:solidFill>
                <a:schemeClr val="tx1"/>
              </a:solidFill>
              <a:latin typeface="Times New Roman" pitchFamily="18" charset="0"/>
              <a:ea typeface="+mn-ea"/>
              <a:cs typeface="+mn-cs"/>
            </a:endParaRPr>
          </a:p>
          <a:p>
            <a:pPr>
              <a:spcBef>
                <a:spcPts val="200"/>
              </a:spcBef>
              <a:spcAft>
                <a:spcPts val="200"/>
              </a:spcAft>
            </a:pP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kern="1200" dirty="0" smtClean="0">
                <a:solidFill>
                  <a:schemeClr val="tx1"/>
                </a:solidFill>
                <a:latin typeface="Times New Roman" pitchFamily="18" charset="0"/>
                <a:ea typeface="+mn-ea"/>
                <a:cs typeface="+mn-cs"/>
              </a:rPr>
              <a:t>The </a:t>
            </a:r>
            <a:r>
              <a:rPr lang="en-US" sz="1200" b="1" i="1" kern="1200" dirty="0" smtClean="0">
                <a:solidFill>
                  <a:schemeClr val="tx1"/>
                </a:solidFill>
                <a:latin typeface="Times New Roman" pitchFamily="18" charset="0"/>
                <a:ea typeface="+mn-ea"/>
                <a:cs typeface="+mn-cs"/>
              </a:rPr>
              <a:t>Ergonomics Reference Guide</a:t>
            </a:r>
            <a:r>
              <a:rPr lang="en-US" sz="1200" kern="1200" dirty="0" smtClean="0">
                <a:solidFill>
                  <a:schemeClr val="tx1"/>
                </a:solidFill>
                <a:latin typeface="Times New Roman" pitchFamily="18" charset="0"/>
                <a:ea typeface="+mn-ea"/>
                <a:cs typeface="+mn-cs"/>
              </a:rPr>
              <a:t> provides ergonomics checklists, specifications and supporting information to assist in designing tasks, tools, equipment and workstations that enhance productivity and quality of the work product and reduce the risk of injury in the workplace.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Guide is based</a:t>
            </a:r>
            <a:r>
              <a:rPr lang="en-US" sz="1200" kern="1200" baseline="0" dirty="0" smtClean="0">
                <a:solidFill>
                  <a:schemeClr val="tx1"/>
                </a:solidFill>
                <a:latin typeface="Times New Roman" pitchFamily="18" charset="0"/>
                <a:ea typeface="+mn-ea"/>
                <a:cs typeface="+mn-cs"/>
              </a:rPr>
              <a:t> on </a:t>
            </a:r>
            <a:r>
              <a:rPr lang="en-US" sz="1200" kern="1200" dirty="0" smtClean="0">
                <a:solidFill>
                  <a:schemeClr val="tx1"/>
                </a:solidFill>
                <a:latin typeface="Times New Roman" pitchFamily="18" charset="0"/>
                <a:ea typeface="+mn-ea"/>
                <a:cs typeface="+mn-cs"/>
              </a:rPr>
              <a:t>ergonomics principles that will help to ensure jobs are performed by workers in a safe, efficient and pain-free manner.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The information contained in this training has been developed in good faith and is believed to present good ergonomics principles and practices. Persons using this information must make their own determination and </a:t>
            </a:r>
            <a:r>
              <a:rPr lang="en-US" sz="1200" b="1" i="0" kern="1200" dirty="0" smtClean="0">
                <a:solidFill>
                  <a:schemeClr val="tx1"/>
                </a:solidFill>
                <a:latin typeface="Times New Roman" pitchFamily="18" charset="0"/>
                <a:ea typeface="+mn-ea"/>
                <a:cs typeface="+mn-cs"/>
              </a:rPr>
              <a:t>professional judgment </a:t>
            </a:r>
            <a:r>
              <a:rPr lang="en-US" sz="1200" b="1" kern="1200" dirty="0" smtClean="0">
                <a:solidFill>
                  <a:schemeClr val="tx1"/>
                </a:solidFill>
                <a:latin typeface="Times New Roman" pitchFamily="18" charset="0"/>
                <a:ea typeface="+mn-ea"/>
                <a:cs typeface="+mn-cs"/>
              </a:rPr>
              <a:t>as to its suitability for their purposes.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Times New Roman" pitchFamily="18" charset="0"/>
                <a:ea typeface="+mn-ea"/>
                <a:cs typeface="+mn-cs"/>
              </a:rPr>
              <a:t>Refer to the Resources section to access the complete Ergonomics</a:t>
            </a:r>
            <a:r>
              <a:rPr lang="en-US" sz="1200" b="1" kern="1200" baseline="0" dirty="0" smtClean="0">
                <a:solidFill>
                  <a:schemeClr val="tx1"/>
                </a:solidFill>
                <a:latin typeface="Times New Roman" pitchFamily="18" charset="0"/>
                <a:ea typeface="+mn-ea"/>
                <a:cs typeface="+mn-cs"/>
              </a:rPr>
              <a:t> Reference Guide in a pdf format.</a:t>
            </a:r>
            <a:endParaRPr lang="en-US" sz="1200" b="1"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in Module</a:t>
            </a:r>
            <a:r>
              <a:rPr lang="en-US" baseline="0" dirty="0" smtClean="0"/>
              <a:t> One we introduced the te</a:t>
            </a:r>
            <a:r>
              <a:rPr lang="en-US" dirty="0" smtClean="0"/>
              <a:t>n ergonomics</a:t>
            </a:r>
            <a:r>
              <a:rPr lang="en-US" baseline="0" dirty="0" smtClean="0"/>
              <a:t> </a:t>
            </a:r>
            <a:r>
              <a:rPr lang="en-US" dirty="0" smtClean="0"/>
              <a:t>principles that make up the foundation of ergonomics in systems design.</a:t>
            </a:r>
          </a:p>
          <a:p>
            <a:r>
              <a:rPr lang="en-US" dirty="0" smtClean="0"/>
              <a:t>In summary they are:</a:t>
            </a:r>
          </a:p>
          <a:p>
            <a:pPr lvl="0"/>
            <a:r>
              <a:rPr lang="en-US" sz="1200" b="1" kern="1200" dirty="0" smtClean="0">
                <a:solidFill>
                  <a:schemeClr val="tx1"/>
                </a:solidFill>
                <a:latin typeface="Times New Roman" pitchFamily="18" charset="0"/>
                <a:ea typeface="+mn-ea"/>
                <a:cs typeface="+mn-cs"/>
              </a:rPr>
              <a:t>PROCESS</a:t>
            </a:r>
            <a:r>
              <a:rPr lang="en-US" sz="1200" kern="1200" dirty="0" smtClean="0">
                <a:solidFill>
                  <a:schemeClr val="tx1"/>
                </a:solidFill>
                <a:latin typeface="Times New Roman" pitchFamily="18" charset="0"/>
                <a:ea typeface="+mn-ea"/>
                <a:cs typeface="+mn-cs"/>
              </a:rPr>
              <a:t> – Promote effective work processes</a:t>
            </a:r>
          </a:p>
          <a:p>
            <a:pPr lvl="0"/>
            <a:r>
              <a:rPr lang="en-US" sz="1200" b="1" kern="1200" dirty="0" smtClean="0">
                <a:solidFill>
                  <a:schemeClr val="tx1"/>
                </a:solidFill>
                <a:latin typeface="Times New Roman" pitchFamily="18" charset="0"/>
                <a:ea typeface="+mn-ea"/>
                <a:cs typeface="+mn-cs"/>
              </a:rPr>
              <a:t>POSITION/SUPPORT</a:t>
            </a:r>
            <a:r>
              <a:rPr lang="en-US" sz="1200" kern="1200" dirty="0" smtClean="0">
                <a:solidFill>
                  <a:schemeClr val="tx1"/>
                </a:solidFill>
                <a:latin typeface="Times New Roman" pitchFamily="18" charset="0"/>
                <a:ea typeface="+mn-ea"/>
                <a:cs typeface="+mn-cs"/>
              </a:rPr>
              <a:t> – Promote neutral body and limb position/support</a:t>
            </a:r>
          </a:p>
          <a:p>
            <a:pPr lvl="0"/>
            <a:r>
              <a:rPr lang="en-US" sz="1200" b="1" kern="1200" dirty="0" smtClean="0">
                <a:solidFill>
                  <a:schemeClr val="tx1"/>
                </a:solidFill>
                <a:latin typeface="Times New Roman" pitchFamily="18" charset="0"/>
                <a:ea typeface="+mn-ea"/>
                <a:cs typeface="+mn-cs"/>
              </a:rPr>
              <a:t>MOVEMENT</a:t>
            </a:r>
            <a:r>
              <a:rPr lang="en-US" sz="1200" kern="1200" dirty="0" smtClean="0">
                <a:solidFill>
                  <a:schemeClr val="tx1"/>
                </a:solidFill>
                <a:latin typeface="Times New Roman" pitchFamily="18" charset="0"/>
                <a:ea typeface="+mn-ea"/>
                <a:cs typeface="+mn-cs"/>
              </a:rPr>
              <a:t> – Promote regular physical movement</a:t>
            </a:r>
          </a:p>
          <a:p>
            <a:pPr lvl="0"/>
            <a:r>
              <a:rPr lang="en-US" sz="1200" b="1" kern="1200" dirty="0" smtClean="0">
                <a:solidFill>
                  <a:schemeClr val="tx1"/>
                </a:solidFill>
                <a:latin typeface="Times New Roman" pitchFamily="18" charset="0"/>
                <a:ea typeface="+mn-ea"/>
                <a:cs typeface="+mn-cs"/>
              </a:rPr>
              <a:t>MATERIAL HANDLING</a:t>
            </a:r>
            <a:r>
              <a:rPr lang="en-US" sz="1200" kern="1200" dirty="0" smtClean="0">
                <a:solidFill>
                  <a:schemeClr val="tx1"/>
                </a:solidFill>
                <a:latin typeface="Times New Roman" pitchFamily="18" charset="0"/>
                <a:ea typeface="+mn-ea"/>
                <a:cs typeface="+mn-cs"/>
              </a:rPr>
              <a:t> – Control manual material handling</a:t>
            </a:r>
          </a:p>
          <a:p>
            <a:pPr lvl="0"/>
            <a:r>
              <a:rPr lang="en-US" sz="1200" b="1" kern="1200" dirty="0" smtClean="0">
                <a:solidFill>
                  <a:schemeClr val="tx1"/>
                </a:solidFill>
                <a:latin typeface="Times New Roman" pitchFamily="18" charset="0"/>
                <a:ea typeface="+mn-ea"/>
                <a:cs typeface="+mn-cs"/>
              </a:rPr>
              <a:t>REACH</a:t>
            </a:r>
            <a:r>
              <a:rPr lang="en-US" sz="1200" kern="1200" dirty="0" smtClean="0">
                <a:solidFill>
                  <a:schemeClr val="tx1"/>
                </a:solidFill>
                <a:latin typeface="Times New Roman" pitchFamily="18" charset="0"/>
                <a:ea typeface="+mn-ea"/>
                <a:cs typeface="+mn-cs"/>
              </a:rPr>
              <a:t> – Promote work in the user’s reach zone</a:t>
            </a:r>
          </a:p>
          <a:p>
            <a:pPr lvl="0"/>
            <a:r>
              <a:rPr lang="en-US" sz="1200" b="1" kern="1200" dirty="0" smtClean="0">
                <a:solidFill>
                  <a:schemeClr val="tx1"/>
                </a:solidFill>
                <a:latin typeface="Times New Roman" pitchFamily="18" charset="0"/>
                <a:ea typeface="+mn-ea"/>
                <a:cs typeface="+mn-cs"/>
              </a:rPr>
              <a:t>WORKSTATION/TOOLS/EQUIPMENT</a:t>
            </a:r>
            <a:r>
              <a:rPr lang="en-US" sz="1200" kern="1200" dirty="0" smtClean="0">
                <a:solidFill>
                  <a:schemeClr val="tx1"/>
                </a:solidFill>
                <a:latin typeface="Times New Roman" pitchFamily="18" charset="0"/>
                <a:ea typeface="+mn-ea"/>
                <a:cs typeface="+mn-cs"/>
              </a:rPr>
              <a:t> – Provide correct workstation, tools and equipment </a:t>
            </a:r>
          </a:p>
          <a:p>
            <a:pPr lvl="0"/>
            <a:r>
              <a:rPr lang="en-US" sz="1200" b="1" kern="1200" dirty="0" smtClean="0">
                <a:solidFill>
                  <a:schemeClr val="tx1"/>
                </a:solidFill>
                <a:latin typeface="Times New Roman" pitchFamily="18" charset="0"/>
                <a:ea typeface="+mn-ea"/>
                <a:cs typeface="+mn-cs"/>
              </a:rPr>
              <a:t>TRAINING</a:t>
            </a:r>
            <a:r>
              <a:rPr lang="en-US" sz="1200" kern="1200" dirty="0" smtClean="0">
                <a:solidFill>
                  <a:schemeClr val="tx1"/>
                </a:solidFill>
                <a:latin typeface="Times New Roman" pitchFamily="18" charset="0"/>
                <a:ea typeface="+mn-ea"/>
                <a:cs typeface="+mn-cs"/>
              </a:rPr>
              <a:t> – Provide competency based training</a:t>
            </a:r>
          </a:p>
          <a:p>
            <a:pPr lvl="0"/>
            <a:r>
              <a:rPr lang="en-US" sz="1200" b="1" kern="1200" dirty="0" smtClean="0">
                <a:solidFill>
                  <a:schemeClr val="tx1"/>
                </a:solidFill>
                <a:latin typeface="Times New Roman" pitchFamily="18" charset="0"/>
                <a:ea typeface="+mn-ea"/>
                <a:cs typeface="+mn-cs"/>
              </a:rPr>
              <a:t>ENVIRONMENT</a:t>
            </a:r>
            <a:r>
              <a:rPr lang="en-US" sz="1200" kern="1200" dirty="0" smtClean="0">
                <a:solidFill>
                  <a:schemeClr val="tx1"/>
                </a:solidFill>
                <a:latin typeface="Times New Roman" pitchFamily="18" charset="0"/>
                <a:ea typeface="+mn-ea"/>
                <a:cs typeface="+mn-cs"/>
              </a:rPr>
              <a:t> – Control exposure to the work environment</a:t>
            </a:r>
          </a:p>
          <a:p>
            <a:pPr lvl="0"/>
            <a:r>
              <a:rPr lang="en-US" sz="1200" b="1" kern="1200" dirty="0" smtClean="0">
                <a:solidFill>
                  <a:schemeClr val="tx1"/>
                </a:solidFill>
                <a:latin typeface="Times New Roman" pitchFamily="18" charset="0"/>
                <a:ea typeface="+mn-ea"/>
                <a:cs typeface="+mn-cs"/>
              </a:rPr>
              <a:t>HEALTH/WELLNESS</a:t>
            </a:r>
            <a:r>
              <a:rPr lang="en-US" sz="1200" kern="1200" dirty="0" smtClean="0">
                <a:solidFill>
                  <a:schemeClr val="tx1"/>
                </a:solidFill>
                <a:latin typeface="Times New Roman" pitchFamily="18" charset="0"/>
                <a:ea typeface="+mn-ea"/>
                <a:cs typeface="+mn-cs"/>
              </a:rPr>
              <a:t> – Promote personal health and wellness</a:t>
            </a:r>
          </a:p>
          <a:p>
            <a:pPr lvl="0"/>
            <a:r>
              <a:rPr lang="en-US" sz="1200" b="1" kern="1200" dirty="0" smtClean="0">
                <a:solidFill>
                  <a:schemeClr val="tx1"/>
                </a:solidFill>
                <a:latin typeface="Times New Roman" pitchFamily="18" charset="0"/>
                <a:ea typeface="+mn-ea"/>
                <a:cs typeface="+mn-cs"/>
              </a:rPr>
              <a:t>FEEDBACK</a:t>
            </a:r>
            <a:r>
              <a:rPr lang="en-US" sz="1200" kern="1200" dirty="0" smtClean="0">
                <a:solidFill>
                  <a:schemeClr val="tx1"/>
                </a:solidFill>
                <a:latin typeface="Times New Roman" pitchFamily="18" charset="0"/>
                <a:ea typeface="+mn-ea"/>
                <a:cs typeface="+mn-cs"/>
              </a:rPr>
              <a:t> – Provide on-going feedback for continuous improvement</a:t>
            </a:r>
          </a:p>
          <a:p>
            <a:r>
              <a:rPr lang="en-US" dirty="0" smtClean="0"/>
              <a:t>Please refer to Module One</a:t>
            </a:r>
            <a:r>
              <a:rPr lang="en-US" baseline="0" dirty="0" smtClean="0"/>
              <a:t> for specific details.</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see by examining</a:t>
            </a:r>
            <a:r>
              <a:rPr lang="en-US" baseline="0" dirty="0" smtClean="0"/>
              <a:t> the </a:t>
            </a:r>
            <a:r>
              <a:rPr lang="en-US" baseline="0" dirty="0" smtClean="0"/>
              <a:t>Ergonomics Reference Guide </a:t>
            </a:r>
            <a:r>
              <a:rPr lang="en-US" baseline="0" dirty="0" smtClean="0"/>
              <a:t>Table of Contents a number of topics are covered ranging from Anthropometry to Carts to Chairs to Fixtures to Material Handling to Microscopes to Workstation Type and Characteristics.</a:t>
            </a:r>
          </a:p>
          <a:p>
            <a:r>
              <a:rPr lang="en-US" baseline="0" dirty="0" smtClean="0"/>
              <a:t>In this training our intent is to provide an overview of the contents and not necessarily touch on every topic. </a:t>
            </a:r>
          </a:p>
          <a:p>
            <a:r>
              <a:rPr lang="en-US" baseline="0" dirty="0" smtClean="0"/>
              <a:t>In a practical application mode we will use a case study to demonstrate how the Guide can be used.</a:t>
            </a:r>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case</a:t>
            </a:r>
            <a:r>
              <a:rPr lang="en-US" baseline="0" dirty="0" smtClean="0"/>
              <a:t> study involves the design of workbench used for an assembly process.</a:t>
            </a:r>
          </a:p>
          <a:p>
            <a:r>
              <a:rPr lang="en-US" baseline="0" dirty="0" smtClean="0"/>
              <a:t>We first define the design criteria:</a:t>
            </a:r>
          </a:p>
          <a:p>
            <a:pPr marL="0" lvl="1" indent="182880">
              <a:spcBef>
                <a:spcPts val="0"/>
              </a:spcBef>
              <a:buFont typeface="Arial" pitchFamily="34" charset="0"/>
              <a:buChar char="•"/>
            </a:pPr>
            <a:r>
              <a:rPr lang="en-US" sz="1600" dirty="0" smtClean="0"/>
              <a:t>Diverse user population</a:t>
            </a:r>
          </a:p>
          <a:p>
            <a:pPr marL="0" lvl="1" indent="182880">
              <a:spcBef>
                <a:spcPts val="0"/>
              </a:spcBef>
              <a:buFont typeface="Arial" pitchFamily="34" charset="0"/>
              <a:buChar char="•"/>
            </a:pPr>
            <a:r>
              <a:rPr lang="en-US" sz="1600" dirty="0" smtClean="0"/>
              <a:t>Perform light weight (up to 10#) repetitive assembly job tasks</a:t>
            </a:r>
          </a:p>
          <a:p>
            <a:pPr marL="0" lvl="1" indent="182880">
              <a:spcBef>
                <a:spcPts val="0"/>
              </a:spcBef>
              <a:buFont typeface="Arial" pitchFamily="34" charset="0"/>
              <a:buChar char="•"/>
            </a:pPr>
            <a:r>
              <a:rPr lang="en-US" sz="1600" dirty="0" smtClean="0"/>
              <a:t>Less than 5 minutes sustained task duration at one time</a:t>
            </a:r>
          </a:p>
          <a:p>
            <a:pPr marL="0" lvl="1" indent="182880">
              <a:spcBef>
                <a:spcPts val="0"/>
              </a:spcBef>
              <a:buFont typeface="Arial" pitchFamily="34" charset="0"/>
              <a:buChar char="•"/>
            </a:pPr>
            <a:r>
              <a:rPr lang="en-US" sz="1600" dirty="0" smtClean="0"/>
              <a:t>Have to reach to materials, tools, etc. on the workbench</a:t>
            </a:r>
          </a:p>
          <a:p>
            <a:pPr marL="0" lvl="1" indent="182880">
              <a:spcBef>
                <a:spcPts val="0"/>
              </a:spcBef>
              <a:buFont typeface="Arial" pitchFamily="34" charset="0"/>
              <a:buChar char="•"/>
            </a:pPr>
            <a:r>
              <a:rPr lang="en-US" sz="1600" dirty="0" smtClean="0"/>
              <a:t>Precise manipulation is NOT required</a:t>
            </a:r>
          </a:p>
          <a:p>
            <a:pPr marL="0" lvl="1" indent="182880">
              <a:spcBef>
                <a:spcPts val="0"/>
              </a:spcBef>
              <a:buFont typeface="Arial" pitchFamily="34" charset="0"/>
              <a:buChar char="•"/>
            </a:pPr>
            <a:r>
              <a:rPr lang="en-US" sz="1600" dirty="0" smtClean="0"/>
              <a:t>Hand work height at elbow level </a:t>
            </a:r>
          </a:p>
          <a:p>
            <a:pPr marL="0" lvl="1" indent="0">
              <a:spcBef>
                <a:spcPts val="0"/>
              </a:spcBef>
              <a:buFont typeface="Arial" pitchFamily="34" charset="0"/>
              <a:buNone/>
            </a:pPr>
            <a:r>
              <a:rPr lang="en-US" sz="1600" dirty="0" smtClean="0"/>
              <a:t>We</a:t>
            </a:r>
            <a:r>
              <a:rPr lang="en-US" sz="1600" baseline="0" dirty="0" smtClean="0"/>
              <a:t> have specific points of interest. </a:t>
            </a:r>
          </a:p>
          <a:p>
            <a:pPr marL="0" lvl="1" indent="182880" algn="l" rtl="0" eaLnBrk="0" fontAlgn="base" hangingPunct="0">
              <a:spcBef>
                <a:spcPts val="0"/>
              </a:spcBef>
              <a:spcAft>
                <a:spcPct val="0"/>
              </a:spcAft>
              <a:buFont typeface="Arial" pitchFamily="34" charset="0"/>
              <a:buChar char="•"/>
            </a:pPr>
            <a:r>
              <a:rPr lang="en-US" sz="1600" baseline="0" dirty="0" smtClean="0"/>
              <a:t>S</a:t>
            </a:r>
            <a:r>
              <a:rPr lang="en-US" sz="1600" kern="1200" dirty="0" smtClean="0">
                <a:solidFill>
                  <a:schemeClr val="tx1"/>
                </a:solidFill>
                <a:latin typeface="Times New Roman" pitchFamily="18" charset="0"/>
                <a:ea typeface="+mn-ea"/>
                <a:cs typeface="+mn-cs"/>
              </a:rPr>
              <a:t>hould this be seated or standing height workbench?</a:t>
            </a:r>
          </a:p>
          <a:p>
            <a:pPr marL="0" lvl="1" indent="182880" algn="l" rtl="0" eaLnBrk="0" fontAlgn="base" hangingPunct="0">
              <a:spcBef>
                <a:spcPts val="0"/>
              </a:spcBef>
              <a:spcAft>
                <a:spcPct val="0"/>
              </a:spcAft>
              <a:buFont typeface="Arial" pitchFamily="34" charset="0"/>
              <a:buChar char="•"/>
            </a:pPr>
            <a:r>
              <a:rPr lang="en-US" sz="1600" kern="1200" dirty="0" smtClean="0">
                <a:solidFill>
                  <a:schemeClr val="tx1"/>
                </a:solidFill>
                <a:latin typeface="Times New Roman" pitchFamily="18" charset="0"/>
                <a:ea typeface="+mn-ea"/>
                <a:cs typeface="+mn-cs"/>
              </a:rPr>
              <a:t>What is the recommended workbench height and depth?</a:t>
            </a:r>
          </a:p>
          <a:p>
            <a:pPr marL="0" lvl="1" indent="0" algn="l" rtl="0" eaLnBrk="0" fontAlgn="base" hangingPunct="0">
              <a:spcBef>
                <a:spcPts val="0"/>
              </a:spcBef>
              <a:spcAft>
                <a:spcPct val="0"/>
              </a:spcAft>
              <a:buFont typeface="Arial" pitchFamily="34" charset="0"/>
              <a:buNone/>
            </a:pPr>
            <a:r>
              <a:rPr lang="en-US" sz="1600" kern="1200" dirty="0" smtClean="0">
                <a:solidFill>
                  <a:schemeClr val="tx1"/>
                </a:solidFill>
                <a:latin typeface="Times New Roman" pitchFamily="18" charset="0"/>
                <a:ea typeface="+mn-ea"/>
                <a:cs typeface="+mn-cs"/>
              </a:rPr>
              <a:t>Examining</a:t>
            </a:r>
            <a:r>
              <a:rPr lang="en-US" sz="1600" kern="1200" baseline="0" dirty="0" smtClean="0">
                <a:solidFill>
                  <a:schemeClr val="tx1"/>
                </a:solidFill>
                <a:latin typeface="Times New Roman" pitchFamily="18" charset="0"/>
                <a:ea typeface="+mn-ea"/>
                <a:cs typeface="+mn-cs"/>
              </a:rPr>
              <a:t> the Table of Contents in the </a:t>
            </a:r>
            <a:r>
              <a:rPr lang="en-US" sz="1600" b="1" i="1" kern="1200" baseline="0" dirty="0" smtClean="0">
                <a:solidFill>
                  <a:schemeClr val="tx1"/>
                </a:solidFill>
                <a:latin typeface="Times New Roman" pitchFamily="18" charset="0"/>
                <a:ea typeface="+mn-ea"/>
                <a:cs typeface="+mn-cs"/>
              </a:rPr>
              <a:t>Workstation Types and Characteristics </a:t>
            </a:r>
            <a:r>
              <a:rPr lang="en-US" sz="1600" kern="1200" baseline="0" dirty="0" smtClean="0">
                <a:solidFill>
                  <a:schemeClr val="tx1"/>
                </a:solidFill>
                <a:latin typeface="Times New Roman" pitchFamily="18" charset="0"/>
                <a:ea typeface="+mn-ea"/>
                <a:cs typeface="+mn-cs"/>
              </a:rPr>
              <a:t>section there is a specific guide for </a:t>
            </a:r>
            <a:r>
              <a:rPr lang="en-US" sz="1600" b="1" i="1" kern="1200" baseline="0" dirty="0" smtClean="0">
                <a:solidFill>
                  <a:schemeClr val="tx1"/>
                </a:solidFill>
                <a:latin typeface="Times New Roman" pitchFamily="18" charset="0"/>
                <a:ea typeface="+mn-ea"/>
                <a:cs typeface="+mn-cs"/>
              </a:rPr>
              <a:t>Workstation Selection Characteristics for Sitting, Standing and Sit/Stand Workstations</a:t>
            </a:r>
            <a:r>
              <a:rPr lang="en-US" sz="1600" kern="1200" baseline="0" dirty="0" smtClean="0">
                <a:solidFill>
                  <a:schemeClr val="tx1"/>
                </a:solidFill>
                <a:latin typeface="Times New Roman" pitchFamily="18" charset="0"/>
                <a:ea typeface="+mn-ea"/>
                <a:cs typeface="+mn-cs"/>
              </a:rPr>
              <a:t>.</a:t>
            </a:r>
            <a:endParaRPr lang="en-US" sz="1600" kern="1200" dirty="0" smtClean="0">
              <a:solidFill>
                <a:schemeClr val="tx1"/>
              </a:solidFill>
              <a:latin typeface="Times New Roman" pitchFamily="18" charset="0"/>
              <a:ea typeface="+mn-ea"/>
              <a:cs typeface="+mn-cs"/>
            </a:endParaRPr>
          </a:p>
          <a:p>
            <a:pPr marL="0" lvl="1" indent="182880" algn="l" rtl="0" eaLnBrk="0" fontAlgn="base" hangingPunct="0">
              <a:spcBef>
                <a:spcPts val="0"/>
              </a:spcBef>
              <a:spcAft>
                <a:spcPct val="0"/>
              </a:spcAft>
              <a:buFont typeface="Arial" pitchFamily="34" charset="0"/>
              <a:buNone/>
            </a:pPr>
            <a:endParaRPr lang="en-US" sz="1600" kern="1200" dirty="0" smtClean="0">
              <a:solidFill>
                <a:schemeClr val="tx1"/>
              </a:solidFill>
              <a:latin typeface="Times New Roman" pitchFamily="18" charset="0"/>
              <a:ea typeface="+mn-ea"/>
              <a:cs typeface="+mn-cs"/>
            </a:endParaRPr>
          </a:p>
          <a:p>
            <a:pPr marL="0" lvl="1" indent="0">
              <a:spcBef>
                <a:spcPts val="0"/>
              </a:spcBef>
              <a:buFont typeface="Arial" pitchFamily="34" charset="0"/>
              <a:buNone/>
            </a:pPr>
            <a:endParaRPr lang="en-US" sz="1600" baseline="0" dirty="0" smtClean="0"/>
          </a:p>
          <a:p>
            <a:pPr marL="0" lvl="1" indent="0">
              <a:spcBef>
                <a:spcPts val="0"/>
              </a:spcBef>
              <a:buFont typeface="Arial" pitchFamily="34" charset="0"/>
              <a:buNone/>
            </a:pPr>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As you see in the </a:t>
            </a:r>
            <a:r>
              <a:rPr lang="en-US" sz="1200" b="1" i="1" kern="1200" baseline="0" dirty="0" smtClean="0">
                <a:solidFill>
                  <a:schemeClr val="tx1"/>
                </a:solidFill>
                <a:latin typeface="Times New Roman" pitchFamily="18" charset="0"/>
                <a:ea typeface="+mn-ea"/>
                <a:cs typeface="+mn-cs"/>
              </a:rPr>
              <a:t>Workstation Selection Characteristics for Sitting, Standing and Sit/Stand Workstations</a:t>
            </a:r>
            <a:r>
              <a:rPr lang="en-US" sz="1200" b="0" i="0" kern="1200" baseline="0" dirty="0" smtClean="0">
                <a:solidFill>
                  <a:schemeClr val="tx1"/>
                </a:solidFill>
                <a:latin typeface="Times New Roman" pitchFamily="18" charset="0"/>
                <a:ea typeface="+mn-ea"/>
                <a:cs typeface="+mn-cs"/>
              </a:rPr>
              <a:t>  guide you categorize the Workstation Characteristics in terms of:</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Lateral Movement</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Task Duration</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Handling Heights</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Weight Handled</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Required Reaches</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Forces Exerted</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Clearance</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Visual Attention</a:t>
            </a:r>
          </a:p>
          <a:p>
            <a:pPr marL="182880" indent="182880">
              <a:buFont typeface="Arial" pitchFamily="34" charset="0"/>
              <a:buChar char="•"/>
            </a:pPr>
            <a:r>
              <a:rPr lang="en-US" sz="1200" b="0" i="0" kern="1200" baseline="0" dirty="0" smtClean="0">
                <a:solidFill>
                  <a:schemeClr val="tx1"/>
                </a:solidFill>
                <a:latin typeface="Times New Roman" pitchFamily="18" charset="0"/>
                <a:ea typeface="+mn-ea"/>
                <a:cs typeface="+mn-cs"/>
              </a:rPr>
              <a:t>Use of Feet</a:t>
            </a:r>
          </a:p>
          <a:p>
            <a:r>
              <a:rPr lang="en-US" dirty="0" smtClean="0"/>
              <a:t>As</a:t>
            </a:r>
            <a:r>
              <a:rPr lang="en-US" baseline="0" dirty="0" smtClean="0"/>
              <a:t> you compare the design criteria to the workstation characteristics, a standing configuration best fits.</a:t>
            </a:r>
          </a:p>
          <a:p>
            <a:r>
              <a:rPr lang="en-US" baseline="0" dirty="0" smtClean="0"/>
              <a:t>So based on this information you would design a standing height workbench.</a:t>
            </a:r>
          </a:p>
          <a:p>
            <a:r>
              <a:rPr lang="en-US" baseline="0" dirty="0" smtClean="0"/>
              <a:t>Please remember this is a guide only and it will never replace your professional judgment. You may have other factors you are considering that will influence your final decision.</a:t>
            </a:r>
          </a:p>
          <a:p>
            <a:r>
              <a:rPr lang="en-US" baseline="0" dirty="0" smtClean="0"/>
              <a:t>For now we will go with the standing workbench. Next we need to answer the workbench height and depth question.</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Accessing the Ergonomics Reference</a:t>
            </a:r>
            <a:r>
              <a:rPr lang="en-US" baseline="0" dirty="0" smtClean="0"/>
              <a:t> Guide we find specific recommendations for Standing workstations and for Reach.</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a:t>
            </a:r>
            <a:r>
              <a:rPr lang="en-US" baseline="0" dirty="0" smtClean="0"/>
              <a:t> specific information we are looking for.</a:t>
            </a:r>
          </a:p>
          <a:p>
            <a:r>
              <a:rPr lang="en-US" baseline="0" dirty="0" smtClean="0"/>
              <a:t>We have to make a design decision if the workbench will be fixed height or adjustable.</a:t>
            </a:r>
          </a:p>
          <a:p>
            <a:r>
              <a:rPr lang="en-US" baseline="0" dirty="0" smtClean="0"/>
              <a:t>Recalling the job task is light assembly and performed at elbow height we determine an adjustable workbench height range to be 36” to 48”.</a:t>
            </a:r>
          </a:p>
          <a:p>
            <a:r>
              <a:rPr lang="en-US" baseline="0" dirty="0" smtClean="0"/>
              <a:t>For a fixed workbench without a standing platform, 42” is the recommended height. If a 6” standing platform is incorporated, the recommendation is 48”. Typically we would not recommend a standing platform. However in some cases we may skew the workbench toward the taller user. We will discuss this in more detail when we discuss anthropometry later in the module.</a:t>
            </a:r>
          </a:p>
          <a:p>
            <a:r>
              <a:rPr lang="en-US" baseline="0" dirty="0" smtClean="0"/>
              <a:t>We can also define the reach zones. A maximum of 12” is recommended for the comfort reach zone and 22” for the functional  reach zone. We are accommodating the shorter arm individual.</a:t>
            </a:r>
          </a:p>
          <a:p>
            <a:r>
              <a:rPr lang="en-US" baseline="0" dirty="0" smtClean="0"/>
              <a:t>Where did these recommendations come from?</a:t>
            </a:r>
          </a:p>
          <a:p>
            <a:r>
              <a:rPr lang="en-US" baseline="0" dirty="0" smtClean="0"/>
              <a:t>Let’s pull back the curtain and discuss anthropometry.</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Anthropometry is a science that defines physical measures of a person's size, form and functional capacities. For example how tall, how short, how big, how small.</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Anthropometric measurements are used to evaluate the interaction of workers with tasks, tools, machines, workstations, vehicles, and personal protective equipment.</a:t>
            </a:r>
          </a:p>
          <a:p>
            <a:r>
              <a:rPr lang="en-US" sz="1200" kern="1200" dirty="0" smtClean="0">
                <a:solidFill>
                  <a:schemeClr val="tx1"/>
                </a:solidFill>
                <a:latin typeface="Times New Roman" pitchFamily="18" charset="0"/>
                <a:ea typeface="+mn-ea"/>
                <a:cs typeface="+mn-cs"/>
              </a:rPr>
              <a:t>Data bases have been developed that describe various populations typically in terms of percentiles based on statistical measures of mean and standard deviation. </a:t>
            </a:r>
          </a:p>
          <a:p>
            <a:r>
              <a:rPr lang="en-US" sz="1200" kern="1200" dirty="0" smtClean="0">
                <a:solidFill>
                  <a:schemeClr val="tx1"/>
                </a:solidFill>
                <a:latin typeface="Times New Roman" pitchFamily="18" charset="0"/>
                <a:ea typeface="+mn-ea"/>
                <a:cs typeface="+mn-cs"/>
              </a:rPr>
              <a:t>For example, the drawing to the right indicates a number of measures that relate to body segment length. Measurements including stature, reach, height from floor, width, etc. are commonly used.</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In overview, two primary anthropometric design considerations come into play:</a:t>
            </a:r>
          </a:p>
          <a:p>
            <a:pPr lvl="0"/>
            <a:r>
              <a:rPr lang="en-US" sz="1200" kern="1200" dirty="0" smtClean="0">
                <a:solidFill>
                  <a:schemeClr val="tx1"/>
                </a:solidFill>
                <a:latin typeface="Times New Roman" pitchFamily="18" charset="0"/>
                <a:ea typeface="+mn-ea"/>
                <a:cs typeface="+mn-cs"/>
              </a:rPr>
              <a:t>Ensure taller individuals can fit </a:t>
            </a:r>
          </a:p>
          <a:p>
            <a:pPr lvl="0"/>
            <a:r>
              <a:rPr lang="en-US" sz="1200" kern="1200" dirty="0" smtClean="0">
                <a:solidFill>
                  <a:schemeClr val="tx1"/>
                </a:solidFill>
                <a:latin typeface="Times New Roman" pitchFamily="18" charset="0"/>
                <a:ea typeface="+mn-ea"/>
                <a:cs typeface="+mn-cs"/>
              </a:rPr>
              <a:t>Ensure shorter individuals can reach</a:t>
            </a:r>
          </a:p>
          <a:p>
            <a:r>
              <a:rPr lang="en-US" sz="1200" kern="1200" dirty="0" smtClean="0">
                <a:solidFill>
                  <a:schemeClr val="tx1"/>
                </a:solidFill>
                <a:latin typeface="Times New Roman" pitchFamily="18" charset="0"/>
                <a:ea typeface="+mn-ea"/>
                <a:cs typeface="+mn-cs"/>
              </a:rPr>
              <a:t>Ask any tall person trying to fit into an airplane seat or a short person trying to reach to a higher shelf and they will confirm the design considerations.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Module One: Ergonomics</a:t>
            </a:r>
            <a:r>
              <a:rPr lang="en-US" baseline="0" dirty="0" smtClean="0"/>
              <a:t> Principles and Foundations</a:t>
            </a:r>
            <a:endParaRPr lang="en-US"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To make use of the data tables, the first design criterion is to define the user population. Is it predominately male or female? Northern European or Asian descent  Or, more than likely, a diverse combination?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General anthropometric guidelines promote design that attempts </a:t>
            </a:r>
            <a:r>
              <a:rPr lang="en-US" sz="1200" b="1" i="1" kern="1200" dirty="0" smtClean="0">
                <a:solidFill>
                  <a:schemeClr val="tx1"/>
                </a:solidFill>
                <a:latin typeface="Times New Roman" pitchFamily="18" charset="0"/>
                <a:ea typeface="+mn-ea"/>
                <a:cs typeface="+mn-cs"/>
              </a:rPr>
              <a:t>accommodation from the 5</a:t>
            </a:r>
            <a:r>
              <a:rPr lang="en-US" sz="1200" b="1" i="1" kern="1200" baseline="30000" dirty="0" smtClean="0">
                <a:solidFill>
                  <a:schemeClr val="tx1"/>
                </a:solidFill>
                <a:latin typeface="Times New Roman" pitchFamily="18" charset="0"/>
                <a:ea typeface="+mn-ea"/>
                <a:cs typeface="+mn-cs"/>
              </a:rPr>
              <a:t>th</a:t>
            </a:r>
            <a:r>
              <a:rPr lang="en-US" sz="1200" b="1" i="1" kern="1200" dirty="0" smtClean="0">
                <a:solidFill>
                  <a:schemeClr val="tx1"/>
                </a:solidFill>
                <a:latin typeface="Times New Roman" pitchFamily="18" charset="0"/>
                <a:ea typeface="+mn-ea"/>
                <a:cs typeface="+mn-cs"/>
              </a:rPr>
              <a:t> percentile female to the 95</a:t>
            </a:r>
            <a:r>
              <a:rPr lang="en-US" sz="1200" b="1" i="1" kern="1200" baseline="30000" dirty="0" smtClean="0">
                <a:solidFill>
                  <a:schemeClr val="tx1"/>
                </a:solidFill>
                <a:latin typeface="Times New Roman" pitchFamily="18" charset="0"/>
                <a:ea typeface="+mn-ea"/>
                <a:cs typeface="+mn-cs"/>
              </a:rPr>
              <a:t>th</a:t>
            </a:r>
            <a:r>
              <a:rPr lang="en-US" sz="1200" b="1" i="1" kern="1200" dirty="0" smtClean="0">
                <a:solidFill>
                  <a:schemeClr val="tx1"/>
                </a:solidFill>
                <a:latin typeface="Times New Roman" pitchFamily="18" charset="0"/>
                <a:ea typeface="+mn-ea"/>
                <a:cs typeface="+mn-cs"/>
              </a:rPr>
              <a:t> percentile male.  </a:t>
            </a:r>
            <a:r>
              <a:rPr lang="en-US" sz="1200" kern="1200" dirty="0" smtClean="0">
                <a:solidFill>
                  <a:schemeClr val="tx1"/>
                </a:solidFill>
                <a:latin typeface="Times New Roman" pitchFamily="18" charset="0"/>
                <a:ea typeface="+mn-ea"/>
                <a:cs typeface="+mn-cs"/>
              </a:rPr>
              <a:t>Going through an example will illustrate how to access the data base and interpret the results.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A workbench is being designed for an assembly process. A diverse user population will perform light weight (up to 10#) repetitive assembly job tasks at elbow level from a standing position. </a:t>
            </a:r>
            <a:r>
              <a:rPr lang="en-US" sz="1200" b="1" i="1" kern="1200" dirty="0" smtClean="0">
                <a:solidFill>
                  <a:schemeClr val="tx1"/>
                </a:solidFill>
                <a:latin typeface="Times New Roman" pitchFamily="18" charset="0"/>
                <a:ea typeface="+mn-ea"/>
                <a:cs typeface="+mn-cs"/>
              </a:rPr>
              <a:t>Workbench height and worksurface front-to-back depth are the points of interest.</a:t>
            </a:r>
            <a:r>
              <a:rPr lang="en-US" sz="1200" kern="1200" dirty="0" smtClean="0">
                <a:solidFill>
                  <a:schemeClr val="tx1"/>
                </a:solidFill>
                <a:latin typeface="Times New Roman" pitchFamily="18" charset="0"/>
                <a:ea typeface="+mn-ea"/>
                <a:cs typeface="+mn-cs"/>
              </a:rPr>
              <a:t> Using anthropometric data we can develop the design specifications for the workbench.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We have provided the link to an available anthropometric Excel database in the Resource section.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Accessing the Anthropometric database, in the </a:t>
            </a:r>
            <a:r>
              <a:rPr lang="en-US" sz="1200" i="1" kern="1200" dirty="0" smtClean="0">
                <a:solidFill>
                  <a:schemeClr val="tx1"/>
                </a:solidFill>
                <a:latin typeface="Times New Roman" pitchFamily="18" charset="0"/>
                <a:ea typeface="+mn-ea"/>
                <a:cs typeface="+mn-cs"/>
              </a:rPr>
              <a:t>Reference Points</a:t>
            </a:r>
            <a:r>
              <a:rPr lang="en-US" sz="1200" kern="1200" dirty="0" smtClean="0">
                <a:solidFill>
                  <a:schemeClr val="tx1"/>
                </a:solidFill>
                <a:latin typeface="Times New Roman" pitchFamily="18" charset="0"/>
                <a:ea typeface="+mn-ea"/>
                <a:cs typeface="+mn-cs"/>
              </a:rPr>
              <a:t> sheet in the Excel spreadsheet identify the metrics of interest: </a:t>
            </a:r>
          </a:p>
          <a:p>
            <a:pPr marL="182880" lvl="0" indent="182880">
              <a:buFont typeface="Arial" pitchFamily="34" charset="0"/>
              <a:buChar char="•"/>
            </a:pPr>
            <a:r>
              <a:rPr lang="en-US" sz="1200" i="1" kern="1200" dirty="0" smtClean="0">
                <a:solidFill>
                  <a:schemeClr val="tx1"/>
                </a:solidFill>
                <a:latin typeface="Times New Roman" pitchFamily="18" charset="0"/>
                <a:ea typeface="+mn-ea"/>
                <a:cs typeface="+mn-cs"/>
              </a:rPr>
              <a:t>Elbow height – Stand (6) </a:t>
            </a:r>
            <a:r>
              <a:rPr lang="en-US" sz="1200" kern="1200" dirty="0" smtClean="0">
                <a:solidFill>
                  <a:schemeClr val="tx1"/>
                </a:solidFill>
                <a:latin typeface="Times New Roman" pitchFamily="18" charset="0"/>
                <a:ea typeface="+mn-ea"/>
                <a:cs typeface="+mn-cs"/>
              </a:rPr>
              <a:t>(used to determine workbench height)</a:t>
            </a:r>
          </a:p>
          <a:p>
            <a:pPr marL="182880" lvl="0" indent="182880">
              <a:buFont typeface="Arial" pitchFamily="34" charset="0"/>
              <a:buChar char="•"/>
            </a:pPr>
            <a:r>
              <a:rPr lang="en-US" sz="1200" i="1" kern="1200" dirty="0" err="1" smtClean="0">
                <a:solidFill>
                  <a:schemeClr val="tx1"/>
                </a:solidFill>
                <a:latin typeface="Times New Roman" pitchFamily="18" charset="0"/>
                <a:ea typeface="+mn-ea"/>
                <a:cs typeface="+mn-cs"/>
              </a:rPr>
              <a:t>Frwd</a:t>
            </a:r>
            <a:r>
              <a:rPr lang="en-US" sz="1200" i="1" kern="1200" dirty="0" smtClean="0">
                <a:solidFill>
                  <a:schemeClr val="tx1"/>
                </a:solidFill>
                <a:latin typeface="Times New Roman" pitchFamily="18" charset="0"/>
                <a:ea typeface="+mn-ea"/>
                <a:cs typeface="+mn-cs"/>
              </a:rPr>
              <a:t> </a:t>
            </a:r>
            <a:r>
              <a:rPr lang="en-US" sz="1200" i="1" kern="1200" dirty="0" err="1" smtClean="0">
                <a:solidFill>
                  <a:schemeClr val="tx1"/>
                </a:solidFill>
                <a:latin typeface="Times New Roman" pitchFamily="18" charset="0"/>
                <a:ea typeface="+mn-ea"/>
                <a:cs typeface="+mn-cs"/>
              </a:rPr>
              <a:t>Func</a:t>
            </a:r>
            <a:r>
              <a:rPr lang="en-US" sz="1200" i="1" kern="1200" dirty="0" smtClean="0">
                <a:solidFill>
                  <a:schemeClr val="tx1"/>
                </a:solidFill>
                <a:latin typeface="Times New Roman" pitchFamily="18" charset="0"/>
                <a:ea typeface="+mn-ea"/>
                <a:cs typeface="+mn-cs"/>
              </a:rPr>
              <a:t> Reach – </a:t>
            </a:r>
            <a:r>
              <a:rPr lang="en-US" sz="1200" i="1" kern="1200" dirty="0" err="1" smtClean="0">
                <a:solidFill>
                  <a:schemeClr val="tx1"/>
                </a:solidFill>
                <a:latin typeface="Times New Roman" pitchFamily="18" charset="0"/>
                <a:ea typeface="+mn-ea"/>
                <a:cs typeface="+mn-cs"/>
              </a:rPr>
              <a:t>acromial</a:t>
            </a:r>
            <a:r>
              <a:rPr lang="en-US" sz="1200" i="1" kern="1200" dirty="0" smtClean="0">
                <a:solidFill>
                  <a:schemeClr val="tx1"/>
                </a:solidFill>
                <a:latin typeface="Times New Roman" pitchFamily="18" charset="0"/>
                <a:ea typeface="+mn-ea"/>
                <a:cs typeface="+mn-cs"/>
              </a:rPr>
              <a:t> process to pinch (1b) </a:t>
            </a:r>
            <a:r>
              <a:rPr lang="en-US" sz="1200" kern="1200" dirty="0" smtClean="0">
                <a:solidFill>
                  <a:schemeClr val="tx1"/>
                </a:solidFill>
                <a:latin typeface="Times New Roman" pitchFamily="18" charset="0"/>
                <a:ea typeface="+mn-ea"/>
                <a:cs typeface="+mn-cs"/>
              </a:rPr>
              <a:t>(used to determine workbench configuration for placement of parts bins, tools, etc.)</a:t>
            </a:r>
          </a:p>
          <a:p>
            <a:pPr marL="182880" lvl="0" indent="182880">
              <a:buFont typeface="Arial" pitchFamily="34" charset="0"/>
              <a:buChar char="•"/>
            </a:pPr>
            <a:r>
              <a:rPr lang="en-US" sz="1200" i="1" kern="1200" dirty="0" smtClean="0">
                <a:solidFill>
                  <a:schemeClr val="tx1"/>
                </a:solidFill>
                <a:latin typeface="Times New Roman" pitchFamily="18" charset="0"/>
                <a:ea typeface="+mn-ea"/>
                <a:cs typeface="+mn-cs"/>
              </a:rPr>
              <a:t>Elbow-to-Fist Length (22) </a:t>
            </a:r>
            <a:r>
              <a:rPr lang="en-US" sz="1200" kern="1200" dirty="0" smtClean="0">
                <a:solidFill>
                  <a:schemeClr val="tx1"/>
                </a:solidFill>
                <a:latin typeface="Times New Roman" pitchFamily="18" charset="0"/>
                <a:ea typeface="+mn-ea"/>
                <a:cs typeface="+mn-cs"/>
              </a:rPr>
              <a:t>(used to determine workbench configuration for performance of assembly tasks)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1" kern="1200" dirty="0" smtClean="0">
                <a:solidFill>
                  <a:schemeClr val="tx1"/>
                </a:solidFill>
                <a:latin typeface="Times New Roman" pitchFamily="18" charset="0"/>
                <a:ea typeface="+mn-ea"/>
                <a:cs typeface="+mn-cs"/>
              </a:rPr>
              <a:t>5</a:t>
            </a:r>
            <a:r>
              <a:rPr lang="en-US" sz="1200" b="1" i="1" kern="1200" baseline="30000" dirty="0" smtClean="0">
                <a:solidFill>
                  <a:schemeClr val="tx1"/>
                </a:solidFill>
                <a:latin typeface="Times New Roman" pitchFamily="18" charset="0"/>
                <a:ea typeface="+mn-ea"/>
                <a:cs typeface="+mn-cs"/>
              </a:rPr>
              <a:t>th</a:t>
            </a:r>
            <a:r>
              <a:rPr lang="en-US" sz="1200" b="1" i="1" kern="1200" dirty="0" smtClean="0">
                <a:solidFill>
                  <a:schemeClr val="tx1"/>
                </a:solidFill>
                <a:latin typeface="Times New Roman" pitchFamily="18" charset="0"/>
                <a:ea typeface="+mn-ea"/>
                <a:cs typeface="+mn-cs"/>
              </a:rPr>
              <a:t> Percentile Female calculation: </a:t>
            </a:r>
          </a:p>
          <a:p>
            <a:pPr lvl="0"/>
            <a:r>
              <a:rPr lang="en-US" sz="1200" kern="1200" dirty="0" smtClean="0">
                <a:solidFill>
                  <a:schemeClr val="tx1"/>
                </a:solidFill>
                <a:latin typeface="Times New Roman" pitchFamily="18" charset="0"/>
                <a:ea typeface="+mn-ea"/>
                <a:cs typeface="+mn-cs"/>
              </a:rPr>
              <a:t>In the </a:t>
            </a:r>
            <a:r>
              <a:rPr lang="en-US" sz="1200" i="1" kern="1200" dirty="0" smtClean="0">
                <a:solidFill>
                  <a:schemeClr val="tx1"/>
                </a:solidFill>
                <a:latin typeface="Times New Roman" pitchFamily="18" charset="0"/>
                <a:ea typeface="+mn-ea"/>
                <a:cs typeface="+mn-cs"/>
              </a:rPr>
              <a:t>Adult Population Mix (%)</a:t>
            </a:r>
            <a:r>
              <a:rPr lang="en-US" sz="1200" kern="1200" dirty="0" smtClean="0">
                <a:solidFill>
                  <a:schemeClr val="tx1"/>
                </a:solidFill>
                <a:latin typeface="Times New Roman" pitchFamily="18" charset="0"/>
                <a:ea typeface="+mn-ea"/>
                <a:cs typeface="+mn-cs"/>
              </a:rPr>
              <a:t> input 0 for Men, Women 100 will be automatically input</a:t>
            </a:r>
          </a:p>
          <a:p>
            <a:pPr lvl="0"/>
            <a:r>
              <a:rPr lang="en-US" sz="1200" kern="1200" dirty="0" smtClean="0">
                <a:solidFill>
                  <a:schemeClr val="tx1"/>
                </a:solidFill>
                <a:latin typeface="Times New Roman" pitchFamily="18" charset="0"/>
                <a:ea typeface="+mn-ea"/>
                <a:cs typeface="+mn-cs"/>
              </a:rPr>
              <a:t>In the </a:t>
            </a:r>
            <a:r>
              <a:rPr lang="en-US" sz="1200" i="1" kern="1200" dirty="0" smtClean="0">
                <a:solidFill>
                  <a:schemeClr val="tx1"/>
                </a:solidFill>
                <a:latin typeface="Times New Roman" pitchFamily="18" charset="0"/>
                <a:ea typeface="+mn-ea"/>
                <a:cs typeface="+mn-cs"/>
              </a:rPr>
              <a:t>Design Exclusion (%)</a:t>
            </a:r>
            <a:r>
              <a:rPr lang="en-US" sz="1200" kern="1200" dirty="0" smtClean="0">
                <a:solidFill>
                  <a:schemeClr val="tx1"/>
                </a:solidFill>
                <a:latin typeface="Times New Roman" pitchFamily="18" charset="0"/>
                <a:ea typeface="+mn-ea"/>
                <a:cs typeface="+mn-cs"/>
              </a:rPr>
              <a:t> input 5, this will calculate 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and 95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percentiles</a:t>
            </a:r>
          </a:p>
          <a:p>
            <a:pPr lvl="0"/>
            <a:r>
              <a:rPr lang="en-US" sz="1200" kern="1200" dirty="0" smtClean="0">
                <a:solidFill>
                  <a:schemeClr val="tx1"/>
                </a:solidFill>
                <a:latin typeface="Times New Roman" pitchFamily="18" charset="0"/>
                <a:ea typeface="+mn-ea"/>
                <a:cs typeface="+mn-cs"/>
              </a:rPr>
              <a:t>Click </a:t>
            </a:r>
            <a:r>
              <a:rPr lang="en-US" sz="1200" i="1" kern="1200" dirty="0" smtClean="0">
                <a:solidFill>
                  <a:schemeClr val="tx1"/>
                </a:solidFill>
                <a:latin typeface="Times New Roman" pitchFamily="18" charset="0"/>
                <a:ea typeface="+mn-ea"/>
                <a:cs typeface="+mn-cs"/>
              </a:rPr>
              <a:t>Find Values.</a:t>
            </a:r>
          </a:p>
          <a:p>
            <a:r>
              <a:rPr lang="en-US" sz="1200" b="1" i="1" kern="1200" dirty="0" smtClean="0">
                <a:solidFill>
                  <a:schemeClr val="tx1"/>
                </a:solidFill>
                <a:latin typeface="Times New Roman" pitchFamily="18" charset="0"/>
                <a:ea typeface="+mn-ea"/>
                <a:cs typeface="+mn-cs"/>
              </a:rPr>
              <a:t>95</a:t>
            </a:r>
            <a:r>
              <a:rPr lang="en-US" sz="1200" b="1" i="1" kern="1200" baseline="30000" dirty="0" smtClean="0">
                <a:solidFill>
                  <a:schemeClr val="tx1"/>
                </a:solidFill>
                <a:latin typeface="Times New Roman" pitchFamily="18" charset="0"/>
                <a:ea typeface="+mn-ea"/>
                <a:cs typeface="+mn-cs"/>
              </a:rPr>
              <a:t>th</a:t>
            </a:r>
            <a:r>
              <a:rPr lang="en-US" sz="1200" b="1" i="1" kern="1200" dirty="0" smtClean="0">
                <a:solidFill>
                  <a:schemeClr val="tx1"/>
                </a:solidFill>
                <a:latin typeface="Times New Roman" pitchFamily="18" charset="0"/>
                <a:ea typeface="+mn-ea"/>
                <a:cs typeface="+mn-cs"/>
              </a:rPr>
              <a:t> Percentile Male calculation:</a:t>
            </a:r>
          </a:p>
          <a:p>
            <a:pPr lvl="0"/>
            <a:r>
              <a:rPr lang="en-US" sz="1200" kern="1200" dirty="0" smtClean="0">
                <a:solidFill>
                  <a:schemeClr val="tx1"/>
                </a:solidFill>
                <a:latin typeface="Times New Roman" pitchFamily="18" charset="0"/>
                <a:ea typeface="+mn-ea"/>
                <a:cs typeface="+mn-cs"/>
              </a:rPr>
              <a:t>In the </a:t>
            </a:r>
            <a:r>
              <a:rPr lang="en-US" sz="1200" i="1" kern="1200" dirty="0" smtClean="0">
                <a:solidFill>
                  <a:schemeClr val="tx1"/>
                </a:solidFill>
                <a:latin typeface="Times New Roman" pitchFamily="18" charset="0"/>
                <a:ea typeface="+mn-ea"/>
                <a:cs typeface="+mn-cs"/>
              </a:rPr>
              <a:t>Adult Population Mix (%)</a:t>
            </a:r>
            <a:r>
              <a:rPr lang="en-US" sz="1200" kern="1200" dirty="0" smtClean="0">
                <a:solidFill>
                  <a:schemeClr val="tx1"/>
                </a:solidFill>
                <a:latin typeface="Times New Roman" pitchFamily="18" charset="0"/>
                <a:ea typeface="+mn-ea"/>
                <a:cs typeface="+mn-cs"/>
              </a:rPr>
              <a:t> input 100 for Men, Women 0 will be automatically input.</a:t>
            </a:r>
          </a:p>
          <a:p>
            <a:pPr lvl="0"/>
            <a:r>
              <a:rPr lang="en-US" sz="1200" kern="1200" dirty="0" smtClean="0">
                <a:solidFill>
                  <a:schemeClr val="tx1"/>
                </a:solidFill>
                <a:latin typeface="Times New Roman" pitchFamily="18" charset="0"/>
                <a:ea typeface="+mn-ea"/>
                <a:cs typeface="+mn-cs"/>
              </a:rPr>
              <a:t>In the </a:t>
            </a:r>
            <a:r>
              <a:rPr lang="en-US" sz="1200" i="1" kern="1200" dirty="0" smtClean="0">
                <a:solidFill>
                  <a:schemeClr val="tx1"/>
                </a:solidFill>
                <a:latin typeface="Times New Roman" pitchFamily="18" charset="0"/>
                <a:ea typeface="+mn-ea"/>
                <a:cs typeface="+mn-cs"/>
              </a:rPr>
              <a:t>Design Exclusion (%)</a:t>
            </a:r>
            <a:r>
              <a:rPr lang="en-US" sz="1200" kern="1200" dirty="0" smtClean="0">
                <a:solidFill>
                  <a:schemeClr val="tx1"/>
                </a:solidFill>
                <a:latin typeface="Times New Roman" pitchFamily="18" charset="0"/>
                <a:ea typeface="+mn-ea"/>
                <a:cs typeface="+mn-cs"/>
              </a:rPr>
              <a:t> input 5, this will calculate 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and 95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percentiles</a:t>
            </a:r>
          </a:p>
          <a:p>
            <a:pPr lvl="0"/>
            <a:r>
              <a:rPr lang="en-US" sz="1200" kern="1200" dirty="0" smtClean="0">
                <a:solidFill>
                  <a:schemeClr val="tx1"/>
                </a:solidFill>
                <a:latin typeface="Times New Roman" pitchFamily="18" charset="0"/>
                <a:ea typeface="+mn-ea"/>
                <a:cs typeface="+mn-cs"/>
              </a:rPr>
              <a:t>Click </a:t>
            </a:r>
            <a:r>
              <a:rPr lang="en-US" sz="1200" i="1" kern="1200" dirty="0" smtClean="0">
                <a:solidFill>
                  <a:schemeClr val="tx1"/>
                </a:solidFill>
                <a:latin typeface="Times New Roman" pitchFamily="18" charset="0"/>
                <a:ea typeface="+mn-ea"/>
                <a:cs typeface="+mn-cs"/>
              </a:rPr>
              <a:t>Find Values.</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For the 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 female and the 95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 male, we now have determined standing elbow height (</a:t>
            </a:r>
            <a:r>
              <a:rPr lang="en-US" sz="1200" i="1" kern="1200" dirty="0" smtClean="0">
                <a:solidFill>
                  <a:schemeClr val="tx1"/>
                </a:solidFill>
                <a:latin typeface="Times New Roman" pitchFamily="18" charset="0"/>
                <a:ea typeface="+mn-ea"/>
                <a:cs typeface="+mn-cs"/>
              </a:rPr>
              <a:t>Elbow height – Stand (6))</a:t>
            </a:r>
            <a:r>
              <a:rPr lang="en-US" sz="1200" kern="1200" dirty="0" smtClean="0">
                <a:solidFill>
                  <a:schemeClr val="tx1"/>
                </a:solidFill>
                <a:latin typeface="Times New Roman" pitchFamily="18" charset="0"/>
                <a:ea typeface="+mn-ea"/>
                <a:cs typeface="+mn-cs"/>
              </a:rPr>
              <a:t>, and two ranges of reach (</a:t>
            </a:r>
            <a:r>
              <a:rPr lang="en-US" sz="1200" u="none" kern="1200" dirty="0" smtClean="0">
                <a:solidFill>
                  <a:schemeClr val="tx1"/>
                </a:solidFill>
                <a:latin typeface="Times New Roman" pitchFamily="18" charset="0"/>
                <a:ea typeface="+mn-ea"/>
                <a:cs typeface="+mn-cs"/>
              </a:rPr>
              <a:t>Comfort</a:t>
            </a:r>
            <a:r>
              <a:rPr lang="en-US" sz="1200" u="sng" kern="120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t>
            </a:r>
            <a:r>
              <a:rPr lang="en-US" sz="1200" i="1" kern="1200" dirty="0" smtClean="0">
                <a:solidFill>
                  <a:schemeClr val="tx1"/>
                </a:solidFill>
                <a:latin typeface="Times New Roman" pitchFamily="18" charset="0"/>
                <a:ea typeface="+mn-ea"/>
                <a:cs typeface="+mn-cs"/>
              </a:rPr>
              <a:t>Elbow-to-Fist Length (22)) </a:t>
            </a:r>
            <a:r>
              <a:rPr lang="en-US" sz="1200" kern="1200" dirty="0" smtClean="0">
                <a:solidFill>
                  <a:schemeClr val="tx1"/>
                </a:solidFill>
                <a:latin typeface="Times New Roman" pitchFamily="18" charset="0"/>
                <a:ea typeface="+mn-ea"/>
                <a:cs typeface="+mn-cs"/>
              </a:rPr>
              <a:t>and </a:t>
            </a:r>
            <a:r>
              <a:rPr lang="en-US" sz="1200" u="none" kern="1200" dirty="0" smtClean="0">
                <a:solidFill>
                  <a:schemeClr val="tx1"/>
                </a:solidFill>
                <a:latin typeface="Times New Roman" pitchFamily="18" charset="0"/>
                <a:ea typeface="+mn-ea"/>
                <a:cs typeface="+mn-cs"/>
              </a:rPr>
              <a:t>Functional</a:t>
            </a:r>
            <a:r>
              <a:rPr lang="en-US" sz="1200" u="sng"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t>
            </a:r>
            <a:r>
              <a:rPr lang="en-US" sz="1200" i="1" kern="1200" dirty="0" err="1" smtClean="0">
                <a:solidFill>
                  <a:schemeClr val="tx1"/>
                </a:solidFill>
                <a:latin typeface="Times New Roman" pitchFamily="18" charset="0"/>
                <a:ea typeface="+mn-ea"/>
                <a:cs typeface="+mn-cs"/>
              </a:rPr>
              <a:t>Frwd</a:t>
            </a:r>
            <a:r>
              <a:rPr lang="en-US" sz="1200" i="1" kern="1200" dirty="0" smtClean="0">
                <a:solidFill>
                  <a:schemeClr val="tx1"/>
                </a:solidFill>
                <a:latin typeface="Times New Roman" pitchFamily="18" charset="0"/>
                <a:ea typeface="+mn-ea"/>
                <a:cs typeface="+mn-cs"/>
              </a:rPr>
              <a:t> </a:t>
            </a:r>
            <a:r>
              <a:rPr lang="en-US" sz="1200" i="1" kern="1200" dirty="0" err="1" smtClean="0">
                <a:solidFill>
                  <a:schemeClr val="tx1"/>
                </a:solidFill>
                <a:latin typeface="Times New Roman" pitchFamily="18" charset="0"/>
                <a:ea typeface="+mn-ea"/>
                <a:cs typeface="+mn-cs"/>
              </a:rPr>
              <a:t>Func</a:t>
            </a:r>
            <a:r>
              <a:rPr lang="en-US" sz="1200" i="1" kern="1200" dirty="0" smtClean="0">
                <a:solidFill>
                  <a:schemeClr val="tx1"/>
                </a:solidFill>
                <a:latin typeface="Times New Roman" pitchFamily="18" charset="0"/>
                <a:ea typeface="+mn-ea"/>
                <a:cs typeface="+mn-cs"/>
              </a:rPr>
              <a:t> Reach – </a:t>
            </a:r>
            <a:r>
              <a:rPr lang="en-US" sz="1200" i="1" kern="1200" dirty="0" err="1" smtClean="0">
                <a:solidFill>
                  <a:schemeClr val="tx1"/>
                </a:solidFill>
                <a:latin typeface="Times New Roman" pitchFamily="18" charset="0"/>
                <a:ea typeface="+mn-ea"/>
                <a:cs typeface="+mn-cs"/>
              </a:rPr>
              <a:t>acromial</a:t>
            </a:r>
            <a:r>
              <a:rPr lang="en-US" sz="1200" i="1" kern="1200" dirty="0" smtClean="0">
                <a:solidFill>
                  <a:schemeClr val="tx1"/>
                </a:solidFill>
                <a:latin typeface="Times New Roman" pitchFamily="18" charset="0"/>
                <a:ea typeface="+mn-ea"/>
                <a:cs typeface="+mn-cs"/>
              </a:rPr>
              <a:t> process to pinch (1b))</a:t>
            </a:r>
            <a:r>
              <a:rPr lang="en-US" sz="1200" kern="1200" dirty="0" smtClean="0">
                <a:solidFill>
                  <a:schemeClr val="tx1"/>
                </a:solidFill>
                <a:latin typeface="Times New Roman" pitchFamily="18" charset="0"/>
                <a:ea typeface="+mn-ea"/>
                <a:cs typeface="+mn-cs"/>
              </a:rPr>
              <a:t>.</a:t>
            </a:r>
          </a:p>
          <a:p>
            <a:r>
              <a:rPr lang="en-US" sz="1200" b="1" i="1" kern="1200" dirty="0" smtClean="0">
                <a:solidFill>
                  <a:schemeClr val="tx1"/>
                </a:solidFill>
                <a:latin typeface="Times New Roman" pitchFamily="18" charset="0"/>
                <a:ea typeface="+mn-ea"/>
                <a:cs typeface="+mn-cs"/>
              </a:rPr>
              <a:t>Workbench Height – Adjustable</a:t>
            </a:r>
          </a:p>
          <a:p>
            <a:r>
              <a:rPr lang="en-US" sz="1200" kern="1200" dirty="0" smtClean="0">
                <a:solidFill>
                  <a:schemeClr val="tx1"/>
                </a:solidFill>
                <a:latin typeface="Times New Roman" pitchFamily="18" charset="0"/>
                <a:ea typeface="+mn-ea"/>
                <a:cs typeface="+mn-cs"/>
              </a:rPr>
              <a:t>So with the 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 female standing elbow height at 37.3” and the 95</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 male at 46.5” we can specify the recommended range of adjustment of the workbench. Ideally the workbench will be </a:t>
            </a:r>
            <a:r>
              <a:rPr lang="en-US" sz="1200" b="1" kern="1200" dirty="0" smtClean="0">
                <a:solidFill>
                  <a:schemeClr val="tx1"/>
                </a:solidFill>
                <a:latin typeface="Times New Roman" pitchFamily="18" charset="0"/>
                <a:ea typeface="+mn-ea"/>
                <a:cs typeface="+mn-cs"/>
              </a:rPr>
              <a:t>height adjustable and controlled by the user in the range of 36” to 48”</a:t>
            </a:r>
            <a:r>
              <a:rPr lang="en-US" sz="1200" kern="1200" dirty="0" smtClean="0">
                <a:solidFill>
                  <a:schemeClr val="tx1"/>
                </a:solidFill>
                <a:latin typeface="Times New Roman" pitchFamily="18" charset="0"/>
                <a:ea typeface="+mn-ea"/>
                <a:cs typeface="+mn-cs"/>
              </a:rPr>
              <a:t> (about 1” buffer added to minimum and maximum height). </a:t>
            </a:r>
          </a:p>
          <a:p>
            <a:r>
              <a:rPr lang="en-US" sz="1200" b="1" i="1" kern="1200" dirty="0" smtClean="0">
                <a:solidFill>
                  <a:schemeClr val="tx1"/>
                </a:solidFill>
                <a:latin typeface="Times New Roman" pitchFamily="18" charset="0"/>
                <a:ea typeface="+mn-ea"/>
                <a:cs typeface="+mn-cs"/>
              </a:rPr>
              <a:t>Workbench Height - Fixed</a:t>
            </a:r>
          </a:p>
          <a:p>
            <a:r>
              <a:rPr lang="en-US" sz="1200" kern="1200" dirty="0" smtClean="0">
                <a:solidFill>
                  <a:schemeClr val="tx1"/>
                </a:solidFill>
                <a:latin typeface="Times New Roman" pitchFamily="18" charset="0"/>
                <a:ea typeface="+mn-ea"/>
                <a:cs typeface="+mn-cs"/>
              </a:rPr>
              <a:t>If a height adjustable workbench is not an option, we have to consider what will be the most beneficial fixed height for all operators. We would like the operator to maintain a </a:t>
            </a:r>
            <a:r>
              <a:rPr lang="en-US" sz="1200" u="none" kern="1200" dirty="0" smtClean="0">
                <a:solidFill>
                  <a:schemeClr val="tx1"/>
                </a:solidFill>
                <a:latin typeface="Times New Roman" pitchFamily="18" charset="0"/>
                <a:ea typeface="+mn-ea"/>
                <a:cs typeface="+mn-cs"/>
              </a:rPr>
              <a:t>neutral upright body position</a:t>
            </a:r>
            <a:r>
              <a:rPr lang="en-US" sz="1200" u="none"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as possible and operate within their power zone to handle tools, parts and materials. Here are some considerations:</a:t>
            </a:r>
          </a:p>
          <a:p>
            <a:pPr lvl="0"/>
            <a:r>
              <a:rPr lang="en-US" sz="1200" kern="1200" dirty="0" smtClean="0">
                <a:solidFill>
                  <a:schemeClr val="tx1"/>
                </a:solidFill>
                <a:latin typeface="Times New Roman" pitchFamily="18" charset="0"/>
                <a:ea typeface="+mn-ea"/>
                <a:cs typeface="+mn-cs"/>
              </a:rPr>
              <a:t>If the work bench height is set for the shorter individual at 37”, this will force the taller individual to bend at the waist to position their hands at the workbench. This places their hands lower than their recommended power zone and increases biomechanical stress into the spine and shoulders. </a:t>
            </a:r>
          </a:p>
          <a:p>
            <a:pPr lvl="0"/>
            <a:r>
              <a:rPr lang="en-US" sz="1200" kern="1200" dirty="0" smtClean="0">
                <a:solidFill>
                  <a:schemeClr val="tx1"/>
                </a:solidFill>
                <a:latin typeface="Times New Roman" pitchFamily="18" charset="0"/>
                <a:ea typeface="+mn-ea"/>
                <a:cs typeface="+mn-cs"/>
              </a:rPr>
              <a:t>If the work bench height is set for the taller individual at 47”, this will force the shorter individual to reach their hands up to the work bench. This places their hands higher than their recommended power zone and increases biomechanical and physiological stress into the shoulders and arms.</a:t>
            </a:r>
          </a:p>
          <a:p>
            <a:endParaRPr lang="en-US" sz="1200" kern="1200" dirty="0" smtClean="0">
              <a:solidFill>
                <a:schemeClr val="tx1"/>
              </a:solidFill>
              <a:latin typeface="Times New Roman" pitchFamily="18" charset="0"/>
              <a:ea typeface="+mn-ea"/>
              <a:cs typeface="+mn-cs"/>
            </a:endParaRPr>
          </a:p>
          <a:p>
            <a:pPr lvl="0"/>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One option is to calculate the values for a mixed population of men and women. We can manipulate the </a:t>
            </a:r>
            <a:r>
              <a:rPr lang="en-US" sz="1200" i="1" kern="1200" dirty="0" smtClean="0">
                <a:solidFill>
                  <a:schemeClr val="tx1"/>
                </a:solidFill>
                <a:latin typeface="Times New Roman" pitchFamily="18" charset="0"/>
                <a:ea typeface="+mn-ea"/>
                <a:cs typeface="+mn-cs"/>
              </a:rPr>
              <a:t>Adult Population Mix (%)</a:t>
            </a:r>
            <a:r>
              <a:rPr lang="en-US" sz="1200" kern="1200" dirty="0" smtClean="0">
                <a:solidFill>
                  <a:schemeClr val="tx1"/>
                </a:solidFill>
                <a:latin typeface="Times New Roman" pitchFamily="18" charset="0"/>
                <a:ea typeface="+mn-ea"/>
                <a:cs typeface="+mn-cs"/>
              </a:rPr>
              <a:t> to consist of 50% men and 50% women.</a:t>
            </a:r>
          </a:p>
          <a:p>
            <a:r>
              <a:rPr lang="en-US" sz="1200" kern="1200" dirty="0" smtClean="0">
                <a:solidFill>
                  <a:schemeClr val="tx1"/>
                </a:solidFill>
                <a:latin typeface="Times New Roman" pitchFamily="18" charset="0"/>
                <a:ea typeface="+mn-ea"/>
                <a:cs typeface="+mn-cs"/>
              </a:rPr>
              <a:t>The </a:t>
            </a:r>
            <a:r>
              <a:rPr lang="en-US" sz="1200" i="1" kern="1200" dirty="0" smtClean="0">
                <a:solidFill>
                  <a:schemeClr val="tx1"/>
                </a:solidFill>
                <a:latin typeface="Times New Roman" pitchFamily="18" charset="0"/>
                <a:ea typeface="+mn-ea"/>
                <a:cs typeface="+mn-cs"/>
              </a:rPr>
              <a:t>Elbow Height – Stand</a:t>
            </a:r>
            <a:r>
              <a:rPr lang="en-US" sz="1200" kern="1200" dirty="0" smtClean="0">
                <a:solidFill>
                  <a:schemeClr val="tx1"/>
                </a:solidFill>
                <a:latin typeface="Times New Roman" pitchFamily="18" charset="0"/>
                <a:ea typeface="+mn-ea"/>
                <a:cs typeface="+mn-cs"/>
              </a:rPr>
              <a:t> 50</a:t>
            </a:r>
            <a:r>
              <a:rPr lang="en-US" sz="1200" kern="1200" baseline="30000" dirty="0" smtClean="0">
                <a:solidFill>
                  <a:schemeClr val="tx1"/>
                </a:solidFill>
                <a:latin typeface="Times New Roman" pitchFamily="18" charset="0"/>
                <a:ea typeface="+mn-ea"/>
                <a:cs typeface="+mn-cs"/>
              </a:rPr>
              <a:t>th</a:t>
            </a:r>
            <a:r>
              <a:rPr lang="en-US" sz="1200" kern="1200" dirty="0" smtClean="0">
                <a:solidFill>
                  <a:schemeClr val="tx1"/>
                </a:solidFill>
                <a:latin typeface="Times New Roman" pitchFamily="18" charset="0"/>
                <a:ea typeface="+mn-ea"/>
                <a:cs typeface="+mn-cs"/>
              </a:rPr>
              <a:t> percentile for the mixed group would indicate a 42” workbench height: </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Some shorter individuals would be working in the top end of their power zone range</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Some taller individuals would be working in the bottom end of their power zone range</a:t>
            </a:r>
          </a:p>
          <a:p>
            <a:r>
              <a:rPr lang="en-US" sz="1200" b="1" i="1" kern="1200" dirty="0" smtClean="0">
                <a:solidFill>
                  <a:schemeClr val="tx1"/>
                </a:solidFill>
                <a:latin typeface="Times New Roman" pitchFamily="18" charset="0"/>
                <a:ea typeface="+mn-ea"/>
                <a:cs typeface="+mn-cs"/>
              </a:rPr>
              <a:t>So for a 50/50 Adult Population Mix, a 42” fixed workbench height could be a reasonable compromise</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So now you have an understanding of where the Workstation Configuration data points come from in the Ergonomics Reference Guide. Please refer to the Guide for additional details.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Let's take a look at another case study. This one is involved with display monitor placement.</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Please take some time to review the contents of the Ergonomics Reference Guide in some detail. We hope you will find pertinent information to assist you in using ergonomics to your advantage in the design process.</a:t>
            </a:r>
          </a:p>
          <a:p>
            <a:endParaRPr lang="en-US" baseline="0" dirty="0" smtClean="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spcAft>
                <a:spcPts val="200"/>
              </a:spcAft>
            </a:pPr>
            <a:r>
              <a:rPr lang="en-US" sz="1200" kern="1200" dirty="0" smtClean="0">
                <a:solidFill>
                  <a:schemeClr val="tx1"/>
                </a:solidFill>
                <a:latin typeface="Times New Roman" pitchFamily="18" charset="0"/>
                <a:ea typeface="+mn-ea"/>
                <a:cs typeface="+mn-cs"/>
              </a:rPr>
              <a:t>Thanks</a:t>
            </a:r>
            <a:r>
              <a:rPr lang="en-US" sz="1200" kern="1200" baseline="0" dirty="0" smtClean="0">
                <a:solidFill>
                  <a:schemeClr val="tx1"/>
                </a:solidFill>
                <a:latin typeface="Times New Roman" pitchFamily="18" charset="0"/>
                <a:ea typeface="+mn-ea"/>
                <a:cs typeface="+mn-cs"/>
              </a:rPr>
              <a:t> for completing </a:t>
            </a:r>
            <a:r>
              <a:rPr lang="en-US" b="1" dirty="0" smtClean="0"/>
              <a:t>Module Two:</a:t>
            </a:r>
            <a:r>
              <a:rPr lang="en-US" b="1" i="1" dirty="0" smtClean="0"/>
              <a:t> Ergonomics</a:t>
            </a:r>
            <a:r>
              <a:rPr lang="en-US" b="1" i="1" baseline="0" dirty="0" smtClean="0"/>
              <a:t> Reference Guide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In </a:t>
            </a:r>
            <a:r>
              <a:rPr lang="en-US" b="1" dirty="0" smtClean="0"/>
              <a:t>Module Three:  </a:t>
            </a:r>
            <a:r>
              <a:rPr lang="en-US" b="1" i="1" dirty="0" smtClean="0"/>
              <a:t>Ergonomics Risk Screen </a:t>
            </a:r>
            <a:r>
              <a:rPr lang="en-US" b="0" i="0" baseline="0" dirty="0" smtClean="0"/>
              <a:t> </a:t>
            </a:r>
            <a:r>
              <a:rPr lang="en-US" b="0" i="0" dirty="0" smtClean="0"/>
              <a:t>information in Modules One and Two is</a:t>
            </a:r>
            <a:r>
              <a:rPr lang="en-US" b="0" i="0" baseline="0" dirty="0" smtClean="0"/>
              <a:t> used t</a:t>
            </a:r>
            <a:r>
              <a:rPr lang="en-US" b="0" i="0" dirty="0" smtClean="0"/>
              <a:t>o provide </a:t>
            </a:r>
            <a:r>
              <a:rPr lang="en-US" sz="1200" kern="1200" dirty="0" smtClean="0">
                <a:solidFill>
                  <a:schemeClr val="tx1"/>
                </a:solidFill>
                <a:latin typeface="Times New Roman" pitchFamily="18" charset="0"/>
                <a:ea typeface="+mn-ea"/>
                <a:cs typeface="+mn-cs"/>
              </a:rPr>
              <a:t>a high level screen to identify significant ergonomics risk factors. </a:t>
            </a: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a:t>
            </a:r>
            <a:r>
              <a:rPr lang="en-US" b="1" i="1" dirty="0" smtClean="0"/>
              <a:t>Module Three: Ergonomics</a:t>
            </a:r>
            <a:r>
              <a:rPr lang="en-US" b="1" i="1" baseline="0" dirty="0" smtClean="0"/>
              <a:t> Risk Screen.</a:t>
            </a:r>
            <a:endParaRPr lang="en-US" b="1" i="1"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Before we begin, let’s consider the importance of health and safety at Medtronic. Central to our Mission is the recognition of the personal worth of our employees. We are committed to providing all employees with safe and healthy work environments. Our Environmental, Health, and Safety teams are partnering with businesses to ensure health and safety are integrated into business processes. In addition, EHS training programs ensure employees are aware of workplace risks and are armed with strategies to minimize those risks. </a:t>
            </a:r>
            <a:endParaRPr lang="en-US"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Welcome to the Medtronic Ergonomics Risk Screen. In this training session you’ll learn how to use the Ergonomics Risk Screen or ERS, as part of best practices in ergonomics design. </a:t>
            </a:r>
          </a:p>
          <a:p>
            <a:r>
              <a:rPr lang="en-US" sz="1200" kern="1200" dirty="0" smtClean="0">
                <a:solidFill>
                  <a:schemeClr val="tx1"/>
                </a:solidFill>
                <a:latin typeface="Times New Roman" pitchFamily="18" charset="0"/>
                <a:ea typeface="+mn-ea"/>
                <a:cs typeface="+mn-cs"/>
              </a:rPr>
              <a:t>As you will see the ERS is available as a hardcopy pdf document or an interactive Excel spreadsheet.</a:t>
            </a:r>
          </a:p>
          <a:p>
            <a:r>
              <a:rPr lang="en-US" sz="1200" kern="1200" dirty="0" smtClean="0">
                <a:solidFill>
                  <a:schemeClr val="tx1"/>
                </a:solidFill>
                <a:latin typeface="Times New Roman" pitchFamily="18" charset="0"/>
                <a:ea typeface="+mn-ea"/>
                <a:cs typeface="+mn-cs"/>
              </a:rPr>
              <a:t>How will the ERS assist you?</a:t>
            </a:r>
          </a:p>
          <a:p>
            <a:r>
              <a:rPr lang="en-US" sz="1200" kern="1200" dirty="0" smtClean="0">
                <a:solidFill>
                  <a:schemeClr val="tx1"/>
                </a:solidFill>
                <a:latin typeface="Times New Roman" pitchFamily="18" charset="0"/>
                <a:ea typeface="+mn-ea"/>
                <a:cs typeface="+mn-cs"/>
              </a:rPr>
              <a:t>With appropriate ergonomics design of equipment, tools and work stations, you’ll minimize ergonomics risk factors of posture, force, duration and frequency.</a:t>
            </a:r>
          </a:p>
          <a:p>
            <a:r>
              <a:rPr lang="en-US" sz="1200" kern="1200" dirty="0" smtClean="0">
                <a:solidFill>
                  <a:schemeClr val="tx1"/>
                </a:solidFill>
                <a:latin typeface="Times New Roman" pitchFamily="18" charset="0"/>
                <a:ea typeface="+mn-ea"/>
                <a:cs typeface="+mn-cs"/>
              </a:rPr>
              <a:t>The result is a workplace that is safer in conjunction with improvements in quality and productivity.</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of all  . . . What is ergonomics?</a:t>
            </a:r>
          </a:p>
          <a:p>
            <a:r>
              <a:rPr lang="en-US" sz="1200" kern="1200" dirty="0" smtClean="0">
                <a:solidFill>
                  <a:schemeClr val="tx1"/>
                </a:solidFill>
                <a:latin typeface="+mn-lt"/>
                <a:ea typeface="+mn-ea"/>
                <a:cs typeface="+mn-cs"/>
              </a:rPr>
              <a:t>The word ‘</a:t>
            </a:r>
            <a:r>
              <a:rPr lang="en-US" sz="1200" b="1" i="1" kern="1200" dirty="0" smtClean="0">
                <a:solidFill>
                  <a:schemeClr val="tx1"/>
                </a:solidFill>
                <a:latin typeface="+mn-lt"/>
                <a:ea typeface="+mn-ea"/>
                <a:cs typeface="+mn-cs"/>
              </a:rPr>
              <a:t>ergonomics’</a:t>
            </a:r>
            <a:r>
              <a:rPr lang="en-US" sz="1200" kern="1200" dirty="0" smtClean="0">
                <a:solidFill>
                  <a:schemeClr val="tx1"/>
                </a:solidFill>
                <a:latin typeface="+mn-lt"/>
                <a:ea typeface="+mn-ea"/>
                <a:cs typeface="+mn-cs"/>
              </a:rPr>
              <a:t> was coined by a Polish scholar in 1857. In Greek ‘ergon’ means work and ‘nomos’ means the laws or study of. </a:t>
            </a:r>
          </a:p>
          <a:p>
            <a:r>
              <a:rPr lang="en-US" sz="1200" kern="1200" dirty="0" smtClean="0">
                <a:solidFill>
                  <a:schemeClr val="tx1"/>
                </a:solidFill>
                <a:latin typeface="+mn-lt"/>
                <a:ea typeface="+mn-ea"/>
                <a:cs typeface="+mn-cs"/>
              </a:rPr>
              <a:t>So, ergonomics is literally the </a:t>
            </a:r>
            <a:r>
              <a:rPr lang="en-US" sz="1200" b="1" i="1" kern="1200" dirty="0" smtClean="0">
                <a:solidFill>
                  <a:schemeClr val="tx1"/>
                </a:solidFill>
                <a:latin typeface="+mn-lt"/>
                <a:ea typeface="+mn-ea"/>
                <a:cs typeface="+mn-cs"/>
              </a:rPr>
              <a:t>“the laws or study of work.” </a:t>
            </a:r>
          </a:p>
          <a:p>
            <a:r>
              <a:rPr lang="en-US" sz="1200" b="0" i="0" kern="1200" dirty="0" smtClean="0">
                <a:solidFill>
                  <a:schemeClr val="tx1"/>
                </a:solidFill>
                <a:latin typeface="+mn-lt"/>
                <a:ea typeface="+mn-ea"/>
                <a:cs typeface="+mn-cs"/>
              </a:rPr>
              <a:t>In contemporary definitions, Ergonomics</a:t>
            </a:r>
            <a:r>
              <a:rPr lang="en-US" sz="1200" b="0" i="0" kern="1200" baseline="0" dirty="0" smtClean="0">
                <a:solidFill>
                  <a:schemeClr val="tx1"/>
                </a:solidFill>
                <a:latin typeface="+mn-lt"/>
                <a:ea typeface="+mn-ea"/>
                <a:cs typeface="+mn-cs"/>
              </a:rPr>
              <a:t> has been defined as, “Fitting the job to the person, not forcing the person to fit the job!” and “Working smarter, not harder!”</a:t>
            </a:r>
          </a:p>
          <a:p>
            <a:r>
              <a:rPr lang="en-US" sz="1200" b="0" i="0" kern="1200" baseline="0" dirty="0" smtClean="0">
                <a:solidFill>
                  <a:schemeClr val="tx1"/>
                </a:solidFill>
                <a:latin typeface="+mn-lt"/>
                <a:ea typeface="+mn-ea"/>
                <a:cs typeface="+mn-cs"/>
              </a:rPr>
              <a:t>Let’s put these definitions into the context of ergonomics systems design.</a:t>
            </a:r>
            <a:endParaRPr lang="en-US" b="0" i="0" dirty="0">
              <a:latin typeface="+mn-lt"/>
            </a:endParaRPr>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The Ergonomic Risk Screen is found</a:t>
            </a:r>
            <a:r>
              <a:rPr lang="en-US" sz="1200" kern="1200" baseline="0" dirty="0" smtClean="0">
                <a:solidFill>
                  <a:schemeClr val="tx1"/>
                </a:solidFill>
                <a:latin typeface="Times New Roman" pitchFamily="18" charset="0"/>
                <a:ea typeface="+mn-ea"/>
                <a:cs typeface="+mn-cs"/>
              </a:rPr>
              <a:t> in the Resource section.</a:t>
            </a:r>
          </a:p>
          <a:p>
            <a:r>
              <a:rPr lang="en-US" sz="1200" kern="1200" dirty="0" smtClean="0">
                <a:solidFill>
                  <a:schemeClr val="tx1"/>
                </a:solidFill>
                <a:latin typeface="Times New Roman" pitchFamily="18" charset="0"/>
                <a:ea typeface="+mn-ea"/>
                <a:cs typeface="+mn-cs"/>
              </a:rPr>
              <a:t>If you use the pdf version, you may complete the form by hand, without the assistance of formatting.</a:t>
            </a:r>
          </a:p>
          <a:p>
            <a:r>
              <a:rPr lang="en-US" sz="1200" kern="1200" dirty="0" smtClean="0">
                <a:solidFill>
                  <a:schemeClr val="tx1"/>
                </a:solidFill>
                <a:latin typeface="Times New Roman" pitchFamily="18" charset="0"/>
                <a:ea typeface="+mn-ea"/>
                <a:cs typeface="+mn-cs"/>
              </a:rPr>
              <a:t>The Excel version is more user friendly allowing the user to complete the form electronically and save the document as a record of the assessment.</a:t>
            </a:r>
          </a:p>
          <a:p>
            <a:r>
              <a:rPr lang="en-US" sz="1200" kern="1200" dirty="0" smtClean="0">
                <a:solidFill>
                  <a:schemeClr val="tx1"/>
                </a:solidFill>
                <a:latin typeface="Times New Roman" pitchFamily="18" charset="0"/>
                <a:ea typeface="+mn-ea"/>
                <a:cs typeface="+mn-cs"/>
              </a:rPr>
              <a:t>The form is two pages and divides the ergonomics screen into six easy steps, that typically take approximately 15 to 20 minutes to complete.  </a:t>
            </a:r>
          </a:p>
          <a:p>
            <a:r>
              <a:rPr lang="en-US" sz="1200" kern="1200" dirty="0" smtClean="0">
                <a:solidFill>
                  <a:schemeClr val="tx1"/>
                </a:solidFill>
                <a:latin typeface="Times New Roman" pitchFamily="18" charset="0"/>
                <a:ea typeface="+mn-ea"/>
                <a:cs typeface="+mn-cs"/>
              </a:rPr>
              <a:t>A third page is available for additional and expanded corrective actions.  </a:t>
            </a:r>
          </a:p>
          <a:p>
            <a:r>
              <a:rPr lang="en-US" sz="1200" kern="1200" dirty="0" smtClean="0">
                <a:solidFill>
                  <a:schemeClr val="tx1"/>
                </a:solidFill>
                <a:latin typeface="Times New Roman" pitchFamily="18" charset="0"/>
                <a:ea typeface="+mn-ea"/>
                <a:cs typeface="+mn-cs"/>
              </a:rPr>
              <a:t>The process is designed to be a high level screen to identify significant ergonomic risks. </a:t>
            </a:r>
          </a:p>
          <a:p>
            <a:r>
              <a:rPr lang="en-US" sz="1200" kern="1200" dirty="0" smtClean="0">
                <a:solidFill>
                  <a:schemeClr val="tx1"/>
                </a:solidFill>
                <a:latin typeface="Times New Roman" pitchFamily="18" charset="0"/>
                <a:ea typeface="+mn-ea"/>
                <a:cs typeface="+mn-cs"/>
              </a:rPr>
              <a:t>If the workstation already exists, you typically will perform the ERS by viewing video you have taken of the workstation and work processes in action. The most effective manner to perform the ergonomics screen is to video at least 5-6 cycles of the work process or 3-5 minutes of repeating tasks.  The detailed body movements and postures are more easily assessed by viewing video and assessing angles of postures.</a:t>
            </a:r>
          </a:p>
          <a:p>
            <a:r>
              <a:rPr lang="en-US" sz="1200" kern="1200" dirty="0" smtClean="0">
                <a:solidFill>
                  <a:schemeClr val="tx1"/>
                </a:solidFill>
                <a:latin typeface="Times New Roman" pitchFamily="18" charset="0"/>
                <a:ea typeface="+mn-ea"/>
                <a:cs typeface="+mn-cs"/>
              </a:rPr>
              <a:t>If the workstation is in development, you can complete the ERS by anticipating the required tasks to accomplish the process.</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There are six steps in the ERS process.</a:t>
            </a:r>
          </a:p>
          <a:p>
            <a:r>
              <a:rPr lang="en-US" sz="1200" kern="1200" dirty="0" smtClean="0">
                <a:solidFill>
                  <a:schemeClr val="tx1"/>
                </a:solidFill>
                <a:latin typeface="Times New Roman" pitchFamily="18" charset="0"/>
                <a:ea typeface="+mn-ea"/>
                <a:cs typeface="+mn-cs"/>
              </a:rPr>
              <a:t>Step one provides general information about the work process being assessed.</a:t>
            </a:r>
          </a:p>
          <a:p>
            <a:r>
              <a:rPr lang="en-US" sz="1200" kern="1200" dirty="0" smtClean="0">
                <a:solidFill>
                  <a:schemeClr val="tx1"/>
                </a:solidFill>
                <a:latin typeface="Times New Roman" pitchFamily="18" charset="0"/>
                <a:ea typeface="+mn-ea"/>
                <a:cs typeface="+mn-cs"/>
              </a:rPr>
              <a:t>Step two documents any high risk postures present in the work process.</a:t>
            </a:r>
          </a:p>
          <a:p>
            <a:r>
              <a:rPr lang="en-US" sz="1200" kern="1200" dirty="0" smtClean="0">
                <a:solidFill>
                  <a:schemeClr val="tx1"/>
                </a:solidFill>
                <a:latin typeface="Times New Roman" pitchFamily="18" charset="0"/>
                <a:ea typeface="+mn-ea"/>
                <a:cs typeface="+mn-cs"/>
              </a:rPr>
              <a:t>These high risk postures include </a:t>
            </a:r>
          </a:p>
          <a:p>
            <a:pPr lvl="0"/>
            <a:r>
              <a:rPr lang="en-US" sz="1200" kern="1200" dirty="0" smtClean="0">
                <a:solidFill>
                  <a:schemeClr val="tx1"/>
                </a:solidFill>
                <a:latin typeface="Times New Roman" pitchFamily="18" charset="0"/>
                <a:ea typeface="+mn-ea"/>
                <a:cs typeface="+mn-cs"/>
              </a:rPr>
              <a:t>Head/Neck/Eyes</a:t>
            </a:r>
          </a:p>
          <a:p>
            <a:pPr lvl="0"/>
            <a:r>
              <a:rPr lang="en-US" sz="1200" kern="1200" dirty="0" smtClean="0">
                <a:solidFill>
                  <a:schemeClr val="tx1"/>
                </a:solidFill>
                <a:latin typeface="Times New Roman" pitchFamily="18" charset="0"/>
                <a:ea typeface="+mn-ea"/>
                <a:cs typeface="+mn-cs"/>
              </a:rPr>
              <a:t>Shoulder/Upper Back</a:t>
            </a:r>
          </a:p>
          <a:p>
            <a:pPr lvl="0"/>
            <a:r>
              <a:rPr lang="en-US" sz="1200" kern="1200" dirty="0" smtClean="0">
                <a:solidFill>
                  <a:schemeClr val="tx1"/>
                </a:solidFill>
                <a:latin typeface="Times New Roman" pitchFamily="18" charset="0"/>
                <a:ea typeface="+mn-ea"/>
                <a:cs typeface="+mn-cs"/>
              </a:rPr>
              <a:t>Mid to Low Back</a:t>
            </a:r>
          </a:p>
          <a:p>
            <a:pPr lvl="0"/>
            <a:r>
              <a:rPr lang="en-US" sz="1200" kern="1200" dirty="0" smtClean="0">
                <a:solidFill>
                  <a:schemeClr val="tx1"/>
                </a:solidFill>
                <a:latin typeface="Times New Roman" pitchFamily="18" charset="0"/>
                <a:ea typeface="+mn-ea"/>
                <a:cs typeface="+mn-cs"/>
              </a:rPr>
              <a:t>Arms/Elbows</a:t>
            </a:r>
          </a:p>
          <a:p>
            <a:pPr lvl="0"/>
            <a:r>
              <a:rPr lang="en-US" sz="1200" kern="1200" dirty="0" smtClean="0">
                <a:solidFill>
                  <a:schemeClr val="tx1"/>
                </a:solidFill>
                <a:latin typeface="Times New Roman" pitchFamily="18" charset="0"/>
                <a:ea typeface="+mn-ea"/>
                <a:cs typeface="+mn-cs"/>
              </a:rPr>
              <a:t>Hands/Wrists/Fingers and</a:t>
            </a:r>
          </a:p>
          <a:p>
            <a:pPr lvl="0"/>
            <a:r>
              <a:rPr lang="en-US" sz="1200" kern="1200" dirty="0" smtClean="0">
                <a:solidFill>
                  <a:schemeClr val="tx1"/>
                </a:solidFill>
                <a:latin typeface="Times New Roman" pitchFamily="18" charset="0"/>
                <a:ea typeface="+mn-ea"/>
                <a:cs typeface="+mn-cs"/>
              </a:rPr>
              <a:t>Legs/Feet</a:t>
            </a:r>
          </a:p>
          <a:p>
            <a:r>
              <a:rPr lang="en-US" sz="1200" kern="1200" dirty="0" smtClean="0">
                <a:solidFill>
                  <a:schemeClr val="tx1"/>
                </a:solidFill>
                <a:latin typeface="Times New Roman" pitchFamily="18" charset="0"/>
                <a:ea typeface="+mn-ea"/>
                <a:cs typeface="+mn-cs"/>
              </a:rPr>
              <a:t>Continuing in Step two, if a high risk posture is present, it is important to assess if there is any force applied while the employee is using the posture, how long they hold that high risk posture (Duration) and how many times per minute they perform the high risk posture (Frequency.) </a:t>
            </a:r>
          </a:p>
          <a:p>
            <a:r>
              <a:rPr lang="en-US" sz="1200" kern="1200" dirty="0" smtClean="0">
                <a:solidFill>
                  <a:schemeClr val="tx1"/>
                </a:solidFill>
                <a:latin typeface="Times New Roman" pitchFamily="18" charset="0"/>
                <a:ea typeface="+mn-ea"/>
                <a:cs typeface="+mn-cs"/>
              </a:rPr>
              <a:t>The risk ranking in Step Three is the sum of the risks in step two for high risk postures, force, duration and frequency.</a:t>
            </a:r>
          </a:p>
          <a:p>
            <a:r>
              <a:rPr lang="en-US" sz="1200" kern="1200" dirty="0" smtClean="0">
                <a:solidFill>
                  <a:schemeClr val="tx1"/>
                </a:solidFill>
                <a:latin typeface="Times New Roman" pitchFamily="18" charset="0"/>
                <a:ea typeface="+mn-ea"/>
                <a:cs typeface="+mn-cs"/>
              </a:rPr>
              <a:t>Risk ratings of 0-1 are low risk requiring no corrective action.</a:t>
            </a:r>
          </a:p>
          <a:p>
            <a:r>
              <a:rPr lang="en-US" sz="1200" kern="1200" dirty="0" smtClean="0">
                <a:solidFill>
                  <a:schemeClr val="tx1"/>
                </a:solidFill>
                <a:latin typeface="Times New Roman" pitchFamily="18" charset="0"/>
                <a:ea typeface="+mn-ea"/>
                <a:cs typeface="+mn-cs"/>
              </a:rPr>
              <a:t>Risk ratings of 2-3 are medium risk, </a:t>
            </a:r>
          </a:p>
          <a:p>
            <a:r>
              <a:rPr lang="en-US" sz="1200" kern="1200" dirty="0" smtClean="0">
                <a:solidFill>
                  <a:schemeClr val="tx1"/>
                </a:solidFill>
                <a:latin typeface="Times New Roman" pitchFamily="18" charset="0"/>
                <a:ea typeface="+mn-ea"/>
                <a:cs typeface="+mn-cs"/>
              </a:rPr>
              <a:t>and any risk rating &gt; 4 is a high risk.</a:t>
            </a:r>
          </a:p>
          <a:p>
            <a:r>
              <a:rPr lang="en-US" sz="1200" kern="1200" dirty="0" smtClean="0">
                <a:solidFill>
                  <a:schemeClr val="tx1"/>
                </a:solidFill>
                <a:latin typeface="Times New Roman" pitchFamily="18" charset="0"/>
                <a:ea typeface="+mn-ea"/>
                <a:cs typeface="+mn-cs"/>
              </a:rPr>
              <a:t>Both medium and high risk rankings require corrective actions; this includes any factor with a score of 2 or higher.</a:t>
            </a:r>
          </a:p>
          <a:p>
            <a:r>
              <a:rPr lang="en-US" sz="1200" kern="1200" dirty="0" smtClean="0">
                <a:solidFill>
                  <a:schemeClr val="tx1"/>
                </a:solidFill>
                <a:latin typeface="Times New Roman" pitchFamily="18" charset="0"/>
                <a:ea typeface="+mn-ea"/>
                <a:cs typeface="+mn-cs"/>
              </a:rPr>
              <a:t>Step four assesses other factors that are potential ergonomic risks. Presence of at least one of these “other factors” requires mitigation.</a:t>
            </a:r>
          </a:p>
          <a:p>
            <a:r>
              <a:rPr lang="en-US" sz="1200" kern="1200" dirty="0" smtClean="0">
                <a:solidFill>
                  <a:schemeClr val="tx1"/>
                </a:solidFill>
                <a:latin typeface="Times New Roman" pitchFamily="18" charset="0"/>
                <a:ea typeface="+mn-ea"/>
                <a:cs typeface="+mn-cs"/>
              </a:rPr>
              <a:t>.</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Step five shows a summary of all the risk factors.</a:t>
            </a:r>
          </a:p>
          <a:p>
            <a:r>
              <a:rPr lang="en-US" sz="1200" kern="1200" dirty="0" smtClean="0">
                <a:solidFill>
                  <a:schemeClr val="tx1"/>
                </a:solidFill>
                <a:latin typeface="Times New Roman" pitchFamily="18" charset="0"/>
                <a:ea typeface="+mn-ea"/>
                <a:cs typeface="+mn-cs"/>
              </a:rPr>
              <a:t>In Step six, Corrective actions, plans and status are documented to mitigate each of the medium and high risk postures and factors to a low risk.</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We’ll walk through the use of the ERS using an example of a laser weld work station.</a:t>
            </a:r>
          </a:p>
          <a:p>
            <a:r>
              <a:rPr lang="en-US" sz="1200" kern="1200" dirty="0" smtClean="0">
                <a:solidFill>
                  <a:schemeClr val="tx1"/>
                </a:solidFill>
                <a:latin typeface="Times New Roman" pitchFamily="18" charset="0"/>
                <a:ea typeface="+mn-ea"/>
                <a:cs typeface="+mn-cs"/>
              </a:rPr>
              <a:t>You can view</a:t>
            </a:r>
            <a:r>
              <a:rPr lang="en-US" sz="1200" kern="1200" baseline="0" dirty="0" smtClean="0">
                <a:solidFill>
                  <a:schemeClr val="tx1"/>
                </a:solidFill>
                <a:latin typeface="Times New Roman" pitchFamily="18" charset="0"/>
                <a:ea typeface="+mn-ea"/>
                <a:cs typeface="+mn-cs"/>
              </a:rPr>
              <a:t> the case study video clip, it is found in the Resources section.</a:t>
            </a:r>
            <a:endParaRPr lang="en-US"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Complete </a:t>
            </a:r>
            <a:r>
              <a:rPr lang="en-US" sz="1200" b="1" kern="1200" dirty="0" smtClean="0">
                <a:solidFill>
                  <a:schemeClr val="tx1"/>
                </a:solidFill>
                <a:latin typeface="Times New Roman" pitchFamily="18" charset="0"/>
                <a:ea typeface="+mn-ea"/>
                <a:cs typeface="+mn-cs"/>
              </a:rPr>
              <a:t>Step One</a:t>
            </a:r>
            <a:r>
              <a:rPr lang="en-US" sz="1200" kern="1200" dirty="0" smtClean="0">
                <a:solidFill>
                  <a:schemeClr val="tx1"/>
                </a:solidFill>
                <a:latin typeface="Times New Roman" pitchFamily="18" charset="0"/>
                <a:ea typeface="+mn-ea"/>
                <a:cs typeface="+mn-cs"/>
              </a:rPr>
              <a:t> by filling in the requested fields. </a:t>
            </a:r>
          </a:p>
          <a:p>
            <a:r>
              <a:rPr lang="en-US" sz="1200" kern="1200" dirty="0" smtClean="0">
                <a:solidFill>
                  <a:schemeClr val="tx1"/>
                </a:solidFill>
                <a:latin typeface="Times New Roman" pitchFamily="18" charset="0"/>
                <a:ea typeface="+mn-ea"/>
                <a:cs typeface="+mn-cs"/>
              </a:rPr>
              <a:t>The</a:t>
            </a:r>
            <a:r>
              <a:rPr lang="en-US" sz="1200" b="1" i="1" kern="1200" dirty="0" smtClean="0">
                <a:solidFill>
                  <a:schemeClr val="tx1"/>
                </a:solidFill>
                <a:latin typeface="Times New Roman" pitchFamily="18" charset="0"/>
                <a:ea typeface="+mn-ea"/>
                <a:cs typeface="+mn-cs"/>
              </a:rPr>
              <a:t> Link to Video/Photo </a:t>
            </a:r>
            <a:r>
              <a:rPr lang="en-US" sz="1200" kern="1200" dirty="0" smtClean="0">
                <a:solidFill>
                  <a:schemeClr val="tx1"/>
                </a:solidFill>
                <a:latin typeface="Times New Roman" pitchFamily="18" charset="0"/>
                <a:ea typeface="+mn-ea"/>
                <a:cs typeface="+mn-cs"/>
              </a:rPr>
              <a:t>field allows you to link to associated video/photo files.</a:t>
            </a:r>
          </a:p>
          <a:p>
            <a:r>
              <a:rPr lang="en-US" sz="1200" kern="1200" dirty="0" smtClean="0">
                <a:solidFill>
                  <a:schemeClr val="tx1"/>
                </a:solidFill>
                <a:latin typeface="Times New Roman" pitchFamily="18" charset="0"/>
                <a:ea typeface="+mn-ea"/>
                <a:cs typeface="+mn-cs"/>
              </a:rPr>
              <a:t>In the </a:t>
            </a:r>
            <a:r>
              <a:rPr lang="en-US" sz="1200" b="1" i="1" kern="1200" dirty="0" smtClean="0">
                <a:solidFill>
                  <a:schemeClr val="tx1"/>
                </a:solidFill>
                <a:latin typeface="Times New Roman" pitchFamily="18" charset="0"/>
                <a:ea typeface="+mn-ea"/>
                <a:cs typeface="+mn-cs"/>
              </a:rPr>
              <a:t>Type of Assessment</a:t>
            </a:r>
            <a:r>
              <a:rPr lang="en-US" sz="1200" kern="1200" dirty="0" smtClean="0">
                <a:solidFill>
                  <a:schemeClr val="tx1"/>
                </a:solidFill>
                <a:latin typeface="Times New Roman" pitchFamily="18" charset="0"/>
                <a:ea typeface="+mn-ea"/>
                <a:cs typeface="+mn-cs"/>
              </a:rPr>
              <a:t> field indicate if this is the initial ERS or an updated one.</a:t>
            </a:r>
          </a:p>
          <a:p>
            <a:r>
              <a:rPr lang="en-US" sz="1200" kern="1200" dirty="0" smtClean="0">
                <a:solidFill>
                  <a:schemeClr val="tx1"/>
                </a:solidFill>
                <a:latin typeface="Times New Roman" pitchFamily="18" charset="0"/>
                <a:ea typeface="+mn-ea"/>
                <a:cs typeface="+mn-cs"/>
              </a:rPr>
              <a:t>Here’s an example of Step One completed.</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In  </a:t>
            </a:r>
            <a:r>
              <a:rPr lang="en-US" sz="1200" b="1" kern="1200" dirty="0" smtClean="0">
                <a:solidFill>
                  <a:schemeClr val="tx1"/>
                </a:solidFill>
                <a:latin typeface="Times New Roman" pitchFamily="18" charset="0"/>
                <a:ea typeface="+mn-ea"/>
                <a:cs typeface="+mn-cs"/>
              </a:rPr>
              <a:t>Step Two</a:t>
            </a:r>
            <a:r>
              <a:rPr lang="en-US" sz="1200" kern="1200" dirty="0" smtClean="0">
                <a:solidFill>
                  <a:schemeClr val="tx1"/>
                </a:solidFill>
                <a:latin typeface="Times New Roman" pitchFamily="18" charset="0"/>
                <a:ea typeface="+mn-ea"/>
                <a:cs typeface="+mn-cs"/>
              </a:rPr>
              <a:t> you will check observed postures to determine if they deviate significantly from neutral. If so, you will then quantitatively document the </a:t>
            </a:r>
            <a:r>
              <a:rPr lang="en-US" sz="1200" b="1" i="1" kern="1200" dirty="0" smtClean="0">
                <a:solidFill>
                  <a:schemeClr val="tx1"/>
                </a:solidFill>
                <a:latin typeface="Times New Roman" pitchFamily="18" charset="0"/>
                <a:ea typeface="+mn-ea"/>
                <a:cs typeface="+mn-cs"/>
              </a:rPr>
              <a:t>Force, Duration </a:t>
            </a:r>
            <a:r>
              <a:rPr lang="en-US" sz="1200" kern="1200" dirty="0" smtClean="0">
                <a:solidFill>
                  <a:schemeClr val="tx1"/>
                </a:solidFill>
                <a:latin typeface="Times New Roman" pitchFamily="18" charset="0"/>
                <a:ea typeface="+mn-ea"/>
                <a:cs typeface="+mn-cs"/>
              </a:rPr>
              <a:t>and</a:t>
            </a:r>
            <a:r>
              <a:rPr lang="en-US" sz="1200" b="1" i="1" kern="1200" dirty="0" smtClean="0">
                <a:solidFill>
                  <a:schemeClr val="tx1"/>
                </a:solidFill>
                <a:latin typeface="Times New Roman" pitchFamily="18" charset="0"/>
                <a:ea typeface="+mn-ea"/>
                <a:cs typeface="+mn-cs"/>
              </a:rPr>
              <a:t> Frequency</a:t>
            </a:r>
            <a:r>
              <a:rPr lang="en-US" sz="1200" kern="1200" dirty="0" smtClean="0">
                <a:solidFill>
                  <a:schemeClr val="tx1"/>
                </a:solidFill>
                <a:latin typeface="Times New Roman" pitchFamily="18" charset="0"/>
                <a:ea typeface="+mn-ea"/>
                <a:cs typeface="+mn-cs"/>
              </a:rPr>
              <a:t> of the observed posture.</a:t>
            </a:r>
          </a:p>
          <a:p>
            <a:r>
              <a:rPr lang="en-US" sz="1200" b="1" i="1" kern="1200" dirty="0" smtClean="0">
                <a:solidFill>
                  <a:schemeClr val="tx1"/>
                </a:solidFill>
                <a:latin typeface="Times New Roman" pitchFamily="18" charset="0"/>
                <a:ea typeface="+mn-ea"/>
                <a:cs typeface="+mn-cs"/>
              </a:rPr>
              <a:t>Posture</a:t>
            </a:r>
          </a:p>
          <a:p>
            <a:r>
              <a:rPr lang="en-US" sz="1200" kern="1200" dirty="0" smtClean="0">
                <a:solidFill>
                  <a:schemeClr val="tx1"/>
                </a:solidFill>
                <a:latin typeface="Times New Roman" pitchFamily="18" charset="0"/>
                <a:ea typeface="+mn-ea"/>
                <a:cs typeface="+mn-cs"/>
              </a:rPr>
              <a:t>Start with the </a:t>
            </a:r>
            <a:r>
              <a:rPr lang="en-US" sz="1200" b="1" i="1" kern="1200" dirty="0" smtClean="0">
                <a:solidFill>
                  <a:schemeClr val="tx1"/>
                </a:solidFill>
                <a:latin typeface="Times New Roman" pitchFamily="18" charset="0"/>
                <a:ea typeface="+mn-ea"/>
                <a:cs typeface="+mn-cs"/>
              </a:rPr>
              <a:t>Head/Neck/Eyes</a:t>
            </a:r>
            <a:r>
              <a:rPr lang="en-US" sz="1200" kern="1200" dirty="0" smtClean="0">
                <a:solidFill>
                  <a:schemeClr val="tx1"/>
                </a:solidFill>
                <a:latin typeface="Times New Roman" pitchFamily="18" charset="0"/>
                <a:ea typeface="+mn-ea"/>
                <a:cs typeface="+mn-cs"/>
              </a:rPr>
              <a:t> section. Identify if any of the out of neutral postures take place. An advantage of using video is to position a protractor on the video screen to actually measure the posture angle.</a:t>
            </a:r>
          </a:p>
          <a:p>
            <a:r>
              <a:rPr lang="en-US" sz="1200" kern="1200" dirty="0" smtClean="0">
                <a:solidFill>
                  <a:schemeClr val="tx1"/>
                </a:solidFill>
                <a:latin typeface="Times New Roman" pitchFamily="18" charset="0"/>
                <a:ea typeface="+mn-ea"/>
                <a:cs typeface="+mn-cs"/>
              </a:rPr>
              <a:t>In this example we identified the </a:t>
            </a:r>
            <a:r>
              <a:rPr lang="en-US" sz="1200" b="1" i="1" kern="1200" dirty="0" smtClean="0">
                <a:solidFill>
                  <a:schemeClr val="tx1"/>
                </a:solidFill>
                <a:latin typeface="Times New Roman" pitchFamily="18" charset="0"/>
                <a:ea typeface="+mn-ea"/>
                <a:cs typeface="+mn-cs"/>
              </a:rPr>
              <a:t>Look down &gt; 30° </a:t>
            </a:r>
            <a:r>
              <a:rPr lang="en-US" sz="1200" kern="1200" dirty="0" smtClean="0">
                <a:solidFill>
                  <a:schemeClr val="tx1"/>
                </a:solidFill>
                <a:latin typeface="Times New Roman" pitchFamily="18" charset="0"/>
                <a:ea typeface="+mn-ea"/>
                <a:cs typeface="+mn-cs"/>
              </a:rPr>
              <a:t>posture and checked it.</a:t>
            </a:r>
          </a:p>
          <a:p>
            <a:r>
              <a:rPr lang="en-US" sz="1200" b="1" i="1" kern="1200" dirty="0" smtClean="0">
                <a:solidFill>
                  <a:schemeClr val="tx1"/>
                </a:solidFill>
                <a:latin typeface="Times New Roman" pitchFamily="18" charset="0"/>
                <a:ea typeface="+mn-ea"/>
                <a:cs typeface="+mn-cs"/>
              </a:rPr>
              <a:t>Force</a:t>
            </a:r>
          </a:p>
          <a:p>
            <a:r>
              <a:rPr lang="en-US" sz="1200" kern="1200" dirty="0" smtClean="0">
                <a:solidFill>
                  <a:schemeClr val="tx1"/>
                </a:solidFill>
                <a:latin typeface="Times New Roman" pitchFamily="18" charset="0"/>
                <a:ea typeface="+mn-ea"/>
                <a:cs typeface="+mn-cs"/>
              </a:rPr>
              <a:t>You'll note in the Force section the box was automatically checked. This is always selected if any </a:t>
            </a:r>
            <a:r>
              <a:rPr lang="en-US" sz="1200" b="1" i="1" kern="1200" dirty="0" smtClean="0">
                <a:solidFill>
                  <a:schemeClr val="tx1"/>
                </a:solidFill>
                <a:latin typeface="Times New Roman" pitchFamily="18" charset="0"/>
                <a:ea typeface="+mn-ea"/>
                <a:cs typeface="+mn-cs"/>
              </a:rPr>
              <a:t>Head/Neck/Eyes</a:t>
            </a:r>
            <a:r>
              <a:rPr lang="en-US" sz="1200" kern="1200" dirty="0" smtClean="0">
                <a:solidFill>
                  <a:schemeClr val="tx1"/>
                </a:solidFill>
                <a:latin typeface="Times New Roman" pitchFamily="18" charset="0"/>
                <a:ea typeface="+mn-ea"/>
                <a:cs typeface="+mn-cs"/>
              </a:rPr>
              <a:t> posture box is checked. This takes into account the weight of the head. The Score field has turned to green with a 1 entered.</a:t>
            </a:r>
          </a:p>
          <a:p>
            <a:r>
              <a:rPr lang="en-US" sz="1200" b="1" i="1" kern="1200" dirty="0" smtClean="0">
                <a:solidFill>
                  <a:schemeClr val="tx1"/>
                </a:solidFill>
                <a:latin typeface="Times New Roman" pitchFamily="18" charset="0"/>
                <a:ea typeface="+mn-ea"/>
                <a:cs typeface="+mn-cs"/>
              </a:rPr>
              <a:t>Duration (static)</a:t>
            </a:r>
          </a:p>
          <a:p>
            <a:r>
              <a:rPr lang="en-US" sz="1200" kern="1200" dirty="0" smtClean="0">
                <a:solidFill>
                  <a:schemeClr val="tx1"/>
                </a:solidFill>
                <a:latin typeface="Times New Roman" pitchFamily="18" charset="0"/>
                <a:ea typeface="+mn-ea"/>
                <a:cs typeface="+mn-cs"/>
              </a:rPr>
              <a:t>In the Duration section the amount of static or sustained time in the observed posture was determined to be between 10 and 45 seconds. This scores 1 point.</a:t>
            </a:r>
          </a:p>
          <a:p>
            <a:r>
              <a:rPr lang="en-US" sz="1200" kern="1200" dirty="0" smtClean="0">
                <a:solidFill>
                  <a:schemeClr val="tx1"/>
                </a:solidFill>
                <a:latin typeface="Times New Roman" pitchFamily="18" charset="0"/>
                <a:ea typeface="+mn-ea"/>
                <a:cs typeface="+mn-cs"/>
              </a:rPr>
              <a:t>The Score field has turned yellow with a 2 entered.</a:t>
            </a:r>
          </a:p>
          <a:p>
            <a:r>
              <a:rPr lang="en-US" sz="1200" b="1" i="1" kern="1200" dirty="0" smtClean="0">
                <a:solidFill>
                  <a:schemeClr val="tx1"/>
                </a:solidFill>
                <a:latin typeface="Times New Roman" pitchFamily="18" charset="0"/>
                <a:ea typeface="+mn-ea"/>
                <a:cs typeface="+mn-cs"/>
              </a:rPr>
              <a:t>Frequency</a:t>
            </a:r>
          </a:p>
          <a:p>
            <a:r>
              <a:rPr lang="en-US" sz="1200" kern="1200" dirty="0" smtClean="0">
                <a:solidFill>
                  <a:schemeClr val="tx1"/>
                </a:solidFill>
                <a:latin typeface="Times New Roman" pitchFamily="18" charset="0"/>
                <a:ea typeface="+mn-ea"/>
                <a:cs typeface="+mn-cs"/>
              </a:rPr>
              <a:t>In the Frequency section the frequency of the observed posture was determined to be greater than 5 times per minute.</a:t>
            </a:r>
          </a:p>
          <a:p>
            <a:r>
              <a:rPr lang="en-US" sz="1200" kern="1200" dirty="0" smtClean="0">
                <a:solidFill>
                  <a:schemeClr val="tx1"/>
                </a:solidFill>
                <a:latin typeface="Times New Roman" pitchFamily="18" charset="0"/>
                <a:ea typeface="+mn-ea"/>
                <a:cs typeface="+mn-cs"/>
              </a:rPr>
              <a:t>This scores 2 points. 	</a:t>
            </a:r>
          </a:p>
          <a:p>
            <a:r>
              <a:rPr lang="en-US" sz="1200" kern="1200" dirty="0" smtClean="0">
                <a:solidFill>
                  <a:schemeClr val="tx1"/>
                </a:solidFill>
                <a:latin typeface="Times New Roman" pitchFamily="18" charset="0"/>
                <a:ea typeface="+mn-ea"/>
                <a:cs typeface="+mn-cs"/>
              </a:rPr>
              <a:t>The Score field turns red with a total score of 4 for the Head/Neck/Eyes section.</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To complete Step Two, perform the same series of steps for each of the observed postures.</a:t>
            </a:r>
          </a:p>
          <a:p>
            <a:r>
              <a:rPr lang="en-US" sz="1200" kern="1200" dirty="0" smtClean="0">
                <a:solidFill>
                  <a:schemeClr val="tx1"/>
                </a:solidFill>
                <a:latin typeface="Times New Roman" pitchFamily="18" charset="0"/>
                <a:ea typeface="+mn-ea"/>
                <a:cs typeface="+mn-cs"/>
              </a:rPr>
              <a:t>In the Shoulders/Upper Back section, 3 postures in our example were identified and the boxes checked: Shrugged Shoulders, Reach behind Body and Reach at Shoulder.</a:t>
            </a:r>
          </a:p>
          <a:p>
            <a:r>
              <a:rPr lang="en-US" sz="1200" kern="1200" dirty="0" smtClean="0">
                <a:solidFill>
                  <a:schemeClr val="tx1"/>
                </a:solidFill>
                <a:latin typeface="Times New Roman" pitchFamily="18" charset="0"/>
                <a:ea typeface="+mn-ea"/>
                <a:cs typeface="+mn-cs"/>
              </a:rPr>
              <a:t>In this section the Score field remains green with a score of zero until the remainder of the factors are scored.</a:t>
            </a:r>
          </a:p>
          <a:p>
            <a:r>
              <a:rPr lang="en-US" sz="1200" kern="1200" dirty="0" smtClean="0">
                <a:solidFill>
                  <a:schemeClr val="tx1"/>
                </a:solidFill>
                <a:latin typeface="Times New Roman" pitchFamily="18" charset="0"/>
                <a:ea typeface="+mn-ea"/>
                <a:cs typeface="+mn-cs"/>
              </a:rPr>
              <a:t>We need to document the remaining factors for the Shoulders/Upper Back section.</a:t>
            </a:r>
          </a:p>
          <a:p>
            <a:r>
              <a:rPr lang="en-US" sz="1200" b="1" i="1" kern="1200" dirty="0" smtClean="0">
                <a:solidFill>
                  <a:schemeClr val="tx1"/>
                </a:solidFill>
                <a:latin typeface="Times New Roman" pitchFamily="18" charset="0"/>
                <a:ea typeface="+mn-ea"/>
                <a:cs typeface="+mn-cs"/>
              </a:rPr>
              <a:t>Force</a:t>
            </a:r>
            <a:r>
              <a:rPr lang="en-US" sz="1200" kern="1200" dirty="0" smtClean="0">
                <a:solidFill>
                  <a:schemeClr val="tx1"/>
                </a:solidFill>
                <a:latin typeface="Times New Roman" pitchFamily="18" charset="0"/>
                <a:ea typeface="+mn-ea"/>
                <a:cs typeface="+mn-cs"/>
              </a:rPr>
              <a:t> was determined to be Light at less than 5 pounds for 0 points.</a:t>
            </a:r>
          </a:p>
          <a:p>
            <a:r>
              <a:rPr lang="en-US" sz="1200" kern="1200" dirty="0" smtClean="0">
                <a:solidFill>
                  <a:schemeClr val="tx1"/>
                </a:solidFill>
                <a:latin typeface="Times New Roman" pitchFamily="18" charset="0"/>
                <a:ea typeface="+mn-ea"/>
                <a:cs typeface="+mn-cs"/>
              </a:rPr>
              <a:t>Force levels are determined by the load imposed by the task on the particular body part. In this example handled parts and materials weigh less than 5 pounds.</a:t>
            </a:r>
          </a:p>
          <a:p>
            <a:r>
              <a:rPr lang="en-US" sz="1200" b="1" i="1" kern="1200" dirty="0" smtClean="0">
                <a:solidFill>
                  <a:schemeClr val="tx1"/>
                </a:solidFill>
                <a:latin typeface="Times New Roman" pitchFamily="18" charset="0"/>
                <a:ea typeface="+mn-ea"/>
                <a:cs typeface="+mn-cs"/>
              </a:rPr>
              <a:t>Duration</a:t>
            </a:r>
            <a:r>
              <a:rPr lang="en-US" sz="1200" kern="1200" dirty="0" smtClean="0">
                <a:solidFill>
                  <a:schemeClr val="tx1"/>
                </a:solidFill>
                <a:latin typeface="Times New Roman" pitchFamily="18" charset="0"/>
                <a:ea typeface="+mn-ea"/>
                <a:cs typeface="+mn-cs"/>
              </a:rPr>
              <a:t> was Low at less than 10 seconds for 0 points.</a:t>
            </a:r>
          </a:p>
          <a:p>
            <a:r>
              <a:rPr lang="en-US" sz="1200" b="1" i="1" kern="1200" dirty="0" smtClean="0">
                <a:solidFill>
                  <a:schemeClr val="tx1"/>
                </a:solidFill>
                <a:latin typeface="Times New Roman" pitchFamily="18" charset="0"/>
                <a:ea typeface="+mn-ea"/>
                <a:cs typeface="+mn-cs"/>
              </a:rPr>
              <a:t>Frequency</a:t>
            </a:r>
            <a:r>
              <a:rPr lang="en-US" sz="1200" kern="1200" dirty="0" smtClean="0">
                <a:solidFill>
                  <a:schemeClr val="tx1"/>
                </a:solidFill>
                <a:latin typeface="Times New Roman" pitchFamily="18" charset="0"/>
                <a:ea typeface="+mn-ea"/>
                <a:cs typeface="+mn-cs"/>
              </a:rPr>
              <a:t> was scored High at greater than 5 times per minute for a score of 2 points.</a:t>
            </a:r>
          </a:p>
          <a:p>
            <a:r>
              <a:rPr lang="en-US" sz="1200" kern="1200" dirty="0" smtClean="0">
                <a:solidFill>
                  <a:schemeClr val="tx1"/>
                </a:solidFill>
                <a:latin typeface="Times New Roman" pitchFamily="18" charset="0"/>
                <a:ea typeface="+mn-ea"/>
                <a:cs typeface="+mn-cs"/>
              </a:rPr>
              <a:t>For the </a:t>
            </a:r>
            <a:r>
              <a:rPr lang="en-US" sz="1200" b="1" i="1" kern="1200" dirty="0" smtClean="0">
                <a:solidFill>
                  <a:schemeClr val="tx1"/>
                </a:solidFill>
                <a:latin typeface="Times New Roman" pitchFamily="18" charset="0"/>
                <a:ea typeface="+mn-ea"/>
                <a:cs typeface="+mn-cs"/>
              </a:rPr>
              <a:t>Shoulder/Upper Back</a:t>
            </a:r>
            <a:r>
              <a:rPr lang="en-US" sz="1200" kern="1200" dirty="0" smtClean="0">
                <a:solidFill>
                  <a:schemeClr val="tx1"/>
                </a:solidFill>
                <a:latin typeface="Times New Roman" pitchFamily="18" charset="0"/>
                <a:ea typeface="+mn-ea"/>
                <a:cs typeface="+mn-cs"/>
              </a:rPr>
              <a:t> section the cumulative score is 2.</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Let's score the remaining postures.</a:t>
            </a:r>
          </a:p>
          <a:p>
            <a:r>
              <a:rPr lang="en-US" sz="1200" kern="1200" dirty="0" smtClean="0">
                <a:solidFill>
                  <a:schemeClr val="tx1"/>
                </a:solidFill>
                <a:latin typeface="Times New Roman" pitchFamily="18" charset="0"/>
                <a:ea typeface="+mn-ea"/>
                <a:cs typeface="+mn-cs"/>
              </a:rPr>
              <a:t>For the </a:t>
            </a:r>
            <a:r>
              <a:rPr lang="en-US" sz="1200" b="1" i="1" kern="1200" dirty="0" smtClean="0">
                <a:solidFill>
                  <a:schemeClr val="tx1"/>
                </a:solidFill>
                <a:latin typeface="Times New Roman" pitchFamily="18" charset="0"/>
                <a:ea typeface="+mn-ea"/>
                <a:cs typeface="+mn-cs"/>
              </a:rPr>
              <a:t>Back (Med/Low)</a:t>
            </a:r>
            <a:r>
              <a:rPr lang="en-US" sz="1200" kern="1200" dirty="0" smtClean="0">
                <a:solidFill>
                  <a:schemeClr val="tx1"/>
                </a:solidFill>
                <a:latin typeface="Times New Roman" pitchFamily="18" charset="0"/>
                <a:ea typeface="+mn-ea"/>
                <a:cs typeface="+mn-cs"/>
              </a:rPr>
              <a:t> three postures are checked including the Flexed forward &gt; 20°, Bent sideways &gt; 20° and Rotated &gt; than 20°.</a:t>
            </a:r>
          </a:p>
          <a:p>
            <a:r>
              <a:rPr lang="en-US" sz="1200" b="1" i="1" kern="1200" dirty="0" smtClean="0">
                <a:solidFill>
                  <a:schemeClr val="tx1"/>
                </a:solidFill>
                <a:latin typeface="Times New Roman" pitchFamily="18" charset="0"/>
                <a:ea typeface="+mn-ea"/>
                <a:cs typeface="+mn-cs"/>
              </a:rPr>
              <a:t>Force</a:t>
            </a:r>
            <a:r>
              <a:rPr lang="en-US" sz="1200" kern="1200" dirty="0" smtClean="0">
                <a:solidFill>
                  <a:schemeClr val="tx1"/>
                </a:solidFill>
                <a:latin typeface="Times New Roman" pitchFamily="18" charset="0"/>
                <a:ea typeface="+mn-ea"/>
                <a:cs typeface="+mn-cs"/>
              </a:rPr>
              <a:t> is less than 10 pounds of parts and materials handled.</a:t>
            </a:r>
          </a:p>
          <a:p>
            <a:r>
              <a:rPr lang="en-US" sz="1200" b="1" i="1" kern="1200" dirty="0" smtClean="0">
                <a:solidFill>
                  <a:schemeClr val="tx1"/>
                </a:solidFill>
                <a:latin typeface="Times New Roman" pitchFamily="18" charset="0"/>
                <a:ea typeface="+mn-ea"/>
                <a:cs typeface="+mn-cs"/>
              </a:rPr>
              <a:t>Duration</a:t>
            </a:r>
            <a:r>
              <a:rPr lang="en-US" sz="1200" kern="1200" dirty="0" smtClean="0">
                <a:solidFill>
                  <a:schemeClr val="tx1"/>
                </a:solidFill>
                <a:latin typeface="Times New Roman" pitchFamily="18" charset="0"/>
                <a:ea typeface="+mn-ea"/>
                <a:cs typeface="+mn-cs"/>
              </a:rPr>
              <a:t> is less than 10 seconds and Frequency it is scored high &gt; 3/min.</a:t>
            </a:r>
          </a:p>
          <a:p>
            <a:r>
              <a:rPr lang="en-US" sz="1200" kern="1200" dirty="0" smtClean="0">
                <a:solidFill>
                  <a:schemeClr val="tx1"/>
                </a:solidFill>
                <a:latin typeface="Times New Roman" pitchFamily="18" charset="0"/>
                <a:ea typeface="+mn-ea"/>
                <a:cs typeface="+mn-cs"/>
              </a:rPr>
              <a:t>For the </a:t>
            </a:r>
            <a:r>
              <a:rPr lang="en-US" sz="1200" b="1" i="1" kern="1200" dirty="0" smtClean="0">
                <a:solidFill>
                  <a:schemeClr val="tx1"/>
                </a:solidFill>
                <a:latin typeface="Times New Roman" pitchFamily="18" charset="0"/>
                <a:ea typeface="+mn-ea"/>
                <a:cs typeface="+mn-cs"/>
              </a:rPr>
              <a:t>Back (Med/Low)</a:t>
            </a:r>
            <a:r>
              <a:rPr lang="en-US" sz="1200" kern="1200" dirty="0" smtClean="0">
                <a:solidFill>
                  <a:schemeClr val="tx1"/>
                </a:solidFill>
                <a:latin typeface="Times New Roman" pitchFamily="18" charset="0"/>
                <a:ea typeface="+mn-ea"/>
                <a:cs typeface="+mn-cs"/>
              </a:rPr>
              <a:t> section the cumulative score is 2.</a:t>
            </a:r>
          </a:p>
          <a:p>
            <a:r>
              <a:rPr lang="en-US" sz="1200" kern="1200" dirty="0" smtClean="0">
                <a:solidFill>
                  <a:schemeClr val="tx1"/>
                </a:solidFill>
                <a:latin typeface="Times New Roman" pitchFamily="18" charset="0"/>
                <a:ea typeface="+mn-ea"/>
                <a:cs typeface="+mn-cs"/>
              </a:rPr>
              <a:t>For the </a:t>
            </a:r>
            <a:r>
              <a:rPr lang="en-US" sz="1200" b="1" i="1" kern="1200" dirty="0" smtClean="0">
                <a:solidFill>
                  <a:schemeClr val="tx1"/>
                </a:solidFill>
                <a:latin typeface="Times New Roman" pitchFamily="18" charset="0"/>
                <a:ea typeface="+mn-ea"/>
                <a:cs typeface="+mn-cs"/>
              </a:rPr>
              <a:t>Arm/Elbow </a:t>
            </a:r>
            <a:r>
              <a:rPr lang="en-US" sz="1200" kern="1200" dirty="0" smtClean="0">
                <a:solidFill>
                  <a:schemeClr val="tx1"/>
                </a:solidFill>
                <a:latin typeface="Times New Roman" pitchFamily="18" charset="0"/>
                <a:ea typeface="+mn-ea"/>
                <a:cs typeface="+mn-cs"/>
              </a:rPr>
              <a:t>section, Fully extended arm and Rotation wrist/forearms, Palms down posture boxes are checked.</a:t>
            </a:r>
          </a:p>
          <a:p>
            <a:r>
              <a:rPr lang="en-US" sz="1200" b="1" i="1" kern="1200" dirty="0" smtClean="0">
                <a:solidFill>
                  <a:schemeClr val="tx1"/>
                </a:solidFill>
                <a:latin typeface="Times New Roman" pitchFamily="18" charset="0"/>
                <a:ea typeface="+mn-ea"/>
                <a:cs typeface="+mn-cs"/>
              </a:rPr>
              <a:t>Force</a:t>
            </a:r>
            <a:r>
              <a:rPr lang="en-US" sz="1200" kern="1200" dirty="0" smtClean="0">
                <a:solidFill>
                  <a:schemeClr val="tx1"/>
                </a:solidFill>
                <a:latin typeface="Times New Roman" pitchFamily="18" charset="0"/>
                <a:ea typeface="+mn-ea"/>
                <a:cs typeface="+mn-cs"/>
              </a:rPr>
              <a:t> is less than 3 pounds of parts and materials handled.</a:t>
            </a:r>
          </a:p>
          <a:p>
            <a:r>
              <a:rPr lang="en-US" sz="1200" b="1" i="1" kern="1200" dirty="0" smtClean="0">
                <a:solidFill>
                  <a:schemeClr val="tx1"/>
                </a:solidFill>
                <a:latin typeface="Times New Roman" pitchFamily="18" charset="0"/>
                <a:ea typeface="+mn-ea"/>
                <a:cs typeface="+mn-cs"/>
              </a:rPr>
              <a:t>Duration</a:t>
            </a:r>
            <a:r>
              <a:rPr lang="en-US" sz="1200" kern="1200" dirty="0" smtClean="0">
                <a:solidFill>
                  <a:schemeClr val="tx1"/>
                </a:solidFill>
                <a:latin typeface="Times New Roman" pitchFamily="18" charset="0"/>
                <a:ea typeface="+mn-ea"/>
                <a:cs typeface="+mn-cs"/>
              </a:rPr>
              <a:t> is less than 10 seconds and Frequency it is scored high &gt; 5/min.</a:t>
            </a:r>
          </a:p>
          <a:p>
            <a:r>
              <a:rPr lang="en-US" sz="1200" kern="1200" dirty="0" smtClean="0">
                <a:solidFill>
                  <a:schemeClr val="tx1"/>
                </a:solidFill>
                <a:latin typeface="Times New Roman" pitchFamily="18" charset="0"/>
                <a:ea typeface="+mn-ea"/>
                <a:cs typeface="+mn-cs"/>
              </a:rPr>
              <a:t>For the </a:t>
            </a:r>
            <a:r>
              <a:rPr lang="en-US" sz="1200" b="1" i="1" kern="1200" dirty="0" smtClean="0">
                <a:solidFill>
                  <a:schemeClr val="tx1"/>
                </a:solidFill>
                <a:latin typeface="Times New Roman" pitchFamily="18" charset="0"/>
                <a:ea typeface="+mn-ea"/>
                <a:cs typeface="+mn-cs"/>
              </a:rPr>
              <a:t>Arm/Elbow </a:t>
            </a:r>
            <a:r>
              <a:rPr lang="en-US" sz="1200" kern="1200" dirty="0" smtClean="0">
                <a:solidFill>
                  <a:schemeClr val="tx1"/>
                </a:solidFill>
                <a:latin typeface="Times New Roman" pitchFamily="18" charset="0"/>
                <a:ea typeface="+mn-ea"/>
                <a:cs typeface="+mn-cs"/>
              </a:rPr>
              <a:t>section the cumulative score is 2.</a:t>
            </a:r>
          </a:p>
          <a:p>
            <a:r>
              <a:rPr lang="en-US" sz="1200" kern="1200" dirty="0" smtClean="0">
                <a:solidFill>
                  <a:schemeClr val="tx1"/>
                </a:solidFill>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All four boxes are checked in the </a:t>
            </a:r>
            <a:r>
              <a:rPr lang="en-US" sz="1200" b="1" i="1" kern="1200" dirty="0" smtClean="0">
                <a:solidFill>
                  <a:schemeClr val="tx1"/>
                </a:solidFill>
                <a:latin typeface="Times New Roman" pitchFamily="18" charset="0"/>
                <a:ea typeface="+mn-ea"/>
                <a:cs typeface="+mn-cs"/>
              </a:rPr>
              <a:t>Hand/Wrists/Fingers</a:t>
            </a:r>
            <a:r>
              <a:rPr lang="en-US" sz="1200" kern="1200" dirty="0" smtClean="0">
                <a:solidFill>
                  <a:schemeClr val="tx1"/>
                </a:solidFill>
                <a:latin typeface="Times New Roman" pitchFamily="18" charset="0"/>
                <a:ea typeface="+mn-ea"/>
                <a:cs typeface="+mn-cs"/>
              </a:rPr>
              <a:t> section. This would indicate significant use of the hands to accomplish the tasks.</a:t>
            </a:r>
          </a:p>
          <a:p>
            <a:r>
              <a:rPr lang="en-US" sz="1200" b="1" i="1" kern="1200" dirty="0" smtClean="0">
                <a:solidFill>
                  <a:schemeClr val="tx1"/>
                </a:solidFill>
                <a:latin typeface="Times New Roman" pitchFamily="18" charset="0"/>
                <a:ea typeface="+mn-ea"/>
                <a:cs typeface="+mn-cs"/>
              </a:rPr>
              <a:t>Force</a:t>
            </a:r>
            <a:r>
              <a:rPr lang="en-US" sz="1200" kern="1200" dirty="0" smtClean="0">
                <a:solidFill>
                  <a:schemeClr val="tx1"/>
                </a:solidFill>
                <a:latin typeface="Times New Roman" pitchFamily="18" charset="0"/>
                <a:ea typeface="+mn-ea"/>
                <a:cs typeface="+mn-cs"/>
              </a:rPr>
              <a:t> is rated at Light &lt; 2#.</a:t>
            </a:r>
          </a:p>
          <a:p>
            <a:r>
              <a:rPr lang="en-US" sz="1200" b="1" i="1" kern="1200" dirty="0" smtClean="0">
                <a:solidFill>
                  <a:schemeClr val="tx1"/>
                </a:solidFill>
                <a:latin typeface="Times New Roman" pitchFamily="18" charset="0"/>
                <a:ea typeface="+mn-ea"/>
                <a:cs typeface="+mn-cs"/>
              </a:rPr>
              <a:t>Duration</a:t>
            </a:r>
            <a:r>
              <a:rPr lang="en-US" sz="1200" kern="1200" dirty="0" smtClean="0">
                <a:solidFill>
                  <a:schemeClr val="tx1"/>
                </a:solidFill>
                <a:latin typeface="Times New Roman" pitchFamily="18" charset="0"/>
                <a:ea typeface="+mn-ea"/>
                <a:cs typeface="+mn-cs"/>
              </a:rPr>
              <a:t> is Low &lt; 10 seconds. </a:t>
            </a:r>
          </a:p>
          <a:p>
            <a:r>
              <a:rPr lang="en-US" sz="1200" b="1" i="1" kern="1200" dirty="0" smtClean="0">
                <a:solidFill>
                  <a:schemeClr val="tx1"/>
                </a:solidFill>
                <a:latin typeface="Times New Roman" pitchFamily="18" charset="0"/>
                <a:ea typeface="+mn-ea"/>
                <a:cs typeface="+mn-cs"/>
              </a:rPr>
              <a:t>Frequency</a:t>
            </a:r>
            <a:r>
              <a:rPr lang="en-US" sz="1200" kern="1200" dirty="0" smtClean="0">
                <a:solidFill>
                  <a:schemeClr val="tx1"/>
                </a:solidFill>
                <a:latin typeface="Times New Roman" pitchFamily="18" charset="0"/>
                <a:ea typeface="+mn-ea"/>
                <a:cs typeface="+mn-cs"/>
              </a:rPr>
              <a:t> is rated as High &gt; 5/minute.</a:t>
            </a:r>
          </a:p>
          <a:p>
            <a:r>
              <a:rPr lang="en-US" sz="1200" kern="1200" dirty="0" smtClean="0">
                <a:solidFill>
                  <a:schemeClr val="tx1"/>
                </a:solidFill>
                <a:latin typeface="Times New Roman" pitchFamily="18" charset="0"/>
                <a:ea typeface="+mn-ea"/>
                <a:cs typeface="+mn-cs"/>
              </a:rPr>
              <a:t>For the </a:t>
            </a:r>
            <a:r>
              <a:rPr lang="en-US" sz="1200" b="1" i="1" kern="1200" dirty="0" smtClean="0">
                <a:solidFill>
                  <a:schemeClr val="tx1"/>
                </a:solidFill>
                <a:latin typeface="Times New Roman" pitchFamily="18" charset="0"/>
                <a:ea typeface="+mn-ea"/>
                <a:cs typeface="+mn-cs"/>
              </a:rPr>
              <a:t>Hand/Wrists/Fingers</a:t>
            </a:r>
            <a:r>
              <a:rPr lang="en-US" sz="1200" kern="1200" dirty="0" smtClean="0">
                <a:solidFill>
                  <a:schemeClr val="tx1"/>
                </a:solidFill>
                <a:latin typeface="Times New Roman" pitchFamily="18" charset="0"/>
                <a:ea typeface="+mn-ea"/>
                <a:cs typeface="+mn-cs"/>
              </a:rPr>
              <a:t> section the cumulative score is 2.</a:t>
            </a:r>
          </a:p>
          <a:p>
            <a:r>
              <a:rPr lang="en-US" sz="1200" kern="1200" dirty="0" smtClean="0">
                <a:solidFill>
                  <a:schemeClr val="tx1"/>
                </a:solidFill>
                <a:latin typeface="Times New Roman" pitchFamily="18" charset="0"/>
                <a:ea typeface="+mn-ea"/>
                <a:cs typeface="+mn-cs"/>
              </a:rPr>
              <a:t>In the </a:t>
            </a:r>
            <a:r>
              <a:rPr lang="en-US" sz="1200" b="1" i="1" kern="1200" dirty="0" smtClean="0">
                <a:solidFill>
                  <a:schemeClr val="tx1"/>
                </a:solidFill>
                <a:latin typeface="Times New Roman" pitchFamily="18" charset="0"/>
                <a:ea typeface="+mn-ea"/>
                <a:cs typeface="+mn-cs"/>
              </a:rPr>
              <a:t>Legs/Feet section</a:t>
            </a:r>
            <a:r>
              <a:rPr lang="en-US" sz="1200" kern="1200" dirty="0" smtClean="0">
                <a:solidFill>
                  <a:schemeClr val="tx1"/>
                </a:solidFill>
                <a:latin typeface="Times New Roman" pitchFamily="18" charset="0"/>
                <a:ea typeface="+mn-ea"/>
                <a:cs typeface="+mn-cs"/>
              </a:rPr>
              <a:t> 1 box is checked - On one leg/upon toes.</a:t>
            </a:r>
          </a:p>
          <a:p>
            <a:r>
              <a:rPr lang="en-US" sz="1200" kern="1200" dirty="0" smtClean="0">
                <a:solidFill>
                  <a:schemeClr val="tx1"/>
                </a:solidFill>
                <a:latin typeface="Times New Roman" pitchFamily="18" charset="0"/>
                <a:ea typeface="+mn-ea"/>
                <a:cs typeface="+mn-cs"/>
              </a:rPr>
              <a:t>You'll note in the Force section the box was automatically checked. This is always selected if any</a:t>
            </a:r>
            <a:r>
              <a:rPr lang="en-US" sz="1200" b="1" i="1" kern="1200" dirty="0" smtClean="0">
                <a:solidFill>
                  <a:schemeClr val="tx1"/>
                </a:solidFill>
                <a:latin typeface="Times New Roman" pitchFamily="18" charset="0"/>
                <a:ea typeface="+mn-ea"/>
                <a:cs typeface="+mn-cs"/>
              </a:rPr>
              <a:t> Leg/Feet </a:t>
            </a:r>
            <a:r>
              <a:rPr lang="en-US" sz="1200" kern="1200" dirty="0" smtClean="0">
                <a:solidFill>
                  <a:schemeClr val="tx1"/>
                </a:solidFill>
                <a:latin typeface="Times New Roman" pitchFamily="18" charset="0"/>
                <a:ea typeface="+mn-ea"/>
                <a:cs typeface="+mn-cs"/>
              </a:rPr>
              <a:t>posture box is checked. This takes into account the weight of the body. The Score field has turned to green with a 1 entered.</a:t>
            </a:r>
          </a:p>
          <a:p>
            <a:r>
              <a:rPr lang="en-US" sz="1200" kern="1200" dirty="0" smtClean="0">
                <a:solidFill>
                  <a:schemeClr val="tx1"/>
                </a:solidFill>
                <a:latin typeface="Times New Roman" pitchFamily="18" charset="0"/>
                <a:ea typeface="+mn-ea"/>
                <a:cs typeface="+mn-cs"/>
              </a:rPr>
              <a:t>In this example Duration is low as is Frequency.</a:t>
            </a:r>
          </a:p>
          <a:p>
            <a:r>
              <a:rPr lang="en-US" sz="1200" kern="1200" dirty="0" smtClean="0">
                <a:solidFill>
                  <a:schemeClr val="tx1"/>
                </a:solidFill>
                <a:latin typeface="Times New Roman" pitchFamily="18" charset="0"/>
                <a:ea typeface="+mn-ea"/>
                <a:cs typeface="+mn-cs"/>
              </a:rPr>
              <a:t>The cumulative score is 1</a:t>
            </a:r>
          </a:p>
          <a:p>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In </a:t>
            </a:r>
            <a:r>
              <a:rPr lang="en-US" sz="1200" b="1" kern="1200" dirty="0" smtClean="0">
                <a:solidFill>
                  <a:schemeClr val="tx1"/>
                </a:solidFill>
                <a:latin typeface="Times New Roman" pitchFamily="18" charset="0"/>
                <a:ea typeface="+mn-ea"/>
                <a:cs typeface="+mn-cs"/>
              </a:rPr>
              <a:t>Step Three</a:t>
            </a:r>
            <a:r>
              <a:rPr lang="en-US" sz="1200" kern="1200" dirty="0" smtClean="0">
                <a:solidFill>
                  <a:schemeClr val="tx1"/>
                </a:solidFill>
                <a:latin typeface="Times New Roman" pitchFamily="18" charset="0"/>
                <a:ea typeface="+mn-ea"/>
                <a:cs typeface="+mn-cs"/>
              </a:rPr>
              <a:t> you can examine the Risk (per body part) based on the cumulative score per body part.</a:t>
            </a:r>
          </a:p>
          <a:p>
            <a:r>
              <a:rPr lang="en-US" sz="1200" kern="1200" dirty="0" smtClean="0">
                <a:solidFill>
                  <a:schemeClr val="tx1"/>
                </a:solidFill>
                <a:latin typeface="Times New Roman" pitchFamily="18" charset="0"/>
                <a:ea typeface="+mn-ea"/>
                <a:cs typeface="+mn-cs"/>
              </a:rPr>
              <a:t>The rating score is Low - 0 to 1 points, Medium  - 2 to 3 points and High - 4 points and greater.</a:t>
            </a:r>
          </a:p>
          <a:p>
            <a:r>
              <a:rPr lang="en-US" sz="1200" kern="1200" dirty="0" smtClean="0">
                <a:solidFill>
                  <a:schemeClr val="tx1"/>
                </a:solidFill>
                <a:latin typeface="Times New Roman" pitchFamily="18" charset="0"/>
                <a:ea typeface="+mn-ea"/>
                <a:cs typeface="+mn-cs"/>
              </a:rPr>
              <a:t>In our example Head/Neck/Eyes scored a 4. The remainder of the sections scored a 2 with the exception of Legs/Feet that scored a 1.</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 look at</a:t>
            </a:r>
            <a:r>
              <a:rPr lang="en-US" baseline="0" dirty="0" smtClean="0"/>
              <a:t> this workstation.</a:t>
            </a:r>
          </a:p>
          <a:p>
            <a:r>
              <a:rPr lang="en-US" baseline="0" dirty="0" smtClean="0"/>
              <a:t>What do you think? How well does the workstation fit the person? Is this person able to work smarter, not harder.</a:t>
            </a:r>
          </a:p>
          <a:p>
            <a:r>
              <a:rPr lang="en-US" baseline="0" dirty="0" smtClean="0"/>
              <a:t>We see out-of-neutral head and neck posture to use the microscope, unsupported arms that result in stress into the shoulder and upper back, the lower back is unsupported and the feet not well supported on the floor.</a:t>
            </a:r>
          </a:p>
          <a:p>
            <a:r>
              <a:rPr lang="en-US" baseline="0" dirty="0" smtClean="0"/>
              <a:t>How safe and effective is this workstation?</a:t>
            </a:r>
          </a:p>
          <a:p>
            <a:r>
              <a:rPr lang="en-US" baseline="0" dirty="0" smtClean="0"/>
              <a:t>Why are these issues present? In a nutshell we can point to inadequate design of the system.</a:t>
            </a:r>
          </a:p>
          <a:p>
            <a:r>
              <a:rPr lang="en-US" baseline="0" dirty="0" smtClean="0"/>
              <a:t>Let’s look at another workstation.</a:t>
            </a:r>
          </a:p>
          <a:p>
            <a:endParaRPr lang="en-US" baseline="0" dirty="0" smtClean="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In </a:t>
            </a:r>
            <a:r>
              <a:rPr lang="en-US" sz="1200" b="1" kern="1200" dirty="0" smtClean="0">
                <a:solidFill>
                  <a:schemeClr val="tx1"/>
                </a:solidFill>
                <a:latin typeface="Times New Roman" pitchFamily="18" charset="0"/>
                <a:ea typeface="+mn-ea"/>
                <a:cs typeface="+mn-cs"/>
              </a:rPr>
              <a:t>Step Four</a:t>
            </a:r>
            <a:r>
              <a:rPr lang="en-US" sz="1200" kern="1200" dirty="0" smtClean="0">
                <a:solidFill>
                  <a:schemeClr val="tx1"/>
                </a:solidFill>
                <a:latin typeface="Times New Roman" pitchFamily="18" charset="0"/>
                <a:ea typeface="+mn-ea"/>
                <a:cs typeface="+mn-cs"/>
              </a:rPr>
              <a:t> we identify other factors that have influence in the health, safety and productivity of the workstation.</a:t>
            </a:r>
          </a:p>
          <a:p>
            <a:r>
              <a:rPr lang="en-US" sz="1200" kern="1200" dirty="0" smtClean="0">
                <a:solidFill>
                  <a:schemeClr val="tx1"/>
                </a:solidFill>
                <a:latin typeface="Times New Roman" pitchFamily="18" charset="0"/>
                <a:ea typeface="+mn-ea"/>
                <a:cs typeface="+mn-cs"/>
              </a:rPr>
              <a:t>Two points are awarded for each of these factors that are checked.</a:t>
            </a:r>
          </a:p>
          <a:p>
            <a:r>
              <a:rPr lang="en-US" sz="1200" kern="1200" dirty="0" smtClean="0">
                <a:solidFill>
                  <a:schemeClr val="tx1"/>
                </a:solidFill>
                <a:latin typeface="Times New Roman" pitchFamily="18" charset="0"/>
                <a:ea typeface="+mn-ea"/>
                <a:cs typeface="+mn-cs"/>
              </a:rPr>
              <a:t>As you can see they include:</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Production/Quality</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Training</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Vibration-hand/arm</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Vibration-whole body</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Hot environments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Cold environments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Contact stress-sharp edge</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Contact stress-hard surface</a:t>
            </a:r>
          </a:p>
          <a:p>
            <a:r>
              <a:rPr lang="en-US" sz="1200" b="1" kern="1200" dirty="0" smtClean="0">
                <a:solidFill>
                  <a:schemeClr val="tx1"/>
                </a:solidFill>
                <a:latin typeface="Times New Roman" pitchFamily="18" charset="0"/>
                <a:ea typeface="+mn-ea"/>
                <a:cs typeface="+mn-cs"/>
              </a:rPr>
              <a:t>Step Four</a:t>
            </a:r>
          </a:p>
          <a:p>
            <a:r>
              <a:rPr lang="en-US" sz="1200" kern="1200" dirty="0" smtClean="0">
                <a:solidFill>
                  <a:schemeClr val="tx1"/>
                </a:solidFill>
                <a:latin typeface="Times New Roman" pitchFamily="18" charset="0"/>
                <a:ea typeface="+mn-ea"/>
                <a:cs typeface="+mn-cs"/>
              </a:rPr>
              <a:t>In </a:t>
            </a:r>
            <a:r>
              <a:rPr lang="en-US" sz="1200" b="1" kern="1200" dirty="0" smtClean="0">
                <a:solidFill>
                  <a:schemeClr val="tx1"/>
                </a:solidFill>
                <a:latin typeface="Times New Roman" pitchFamily="18" charset="0"/>
                <a:ea typeface="+mn-ea"/>
                <a:cs typeface="+mn-cs"/>
              </a:rPr>
              <a:t>Step Four</a:t>
            </a:r>
            <a:r>
              <a:rPr lang="en-US" sz="1200" kern="1200" dirty="0" smtClean="0">
                <a:solidFill>
                  <a:schemeClr val="tx1"/>
                </a:solidFill>
                <a:latin typeface="Times New Roman" pitchFamily="18" charset="0"/>
                <a:ea typeface="+mn-ea"/>
                <a:cs typeface="+mn-cs"/>
              </a:rPr>
              <a:t> we identify other factors that have influence in the health, safety and productivity of the workstation.</a:t>
            </a:r>
          </a:p>
          <a:p>
            <a:r>
              <a:rPr lang="en-US" sz="1200" kern="1200" dirty="0" smtClean="0">
                <a:solidFill>
                  <a:schemeClr val="tx1"/>
                </a:solidFill>
                <a:latin typeface="Times New Roman" pitchFamily="18" charset="0"/>
                <a:ea typeface="+mn-ea"/>
                <a:cs typeface="+mn-cs"/>
              </a:rPr>
              <a:t>Two points are awarded for each of these factors that are checked.</a:t>
            </a:r>
          </a:p>
          <a:p>
            <a:r>
              <a:rPr lang="en-US" sz="1200" kern="1200" dirty="0" smtClean="0">
                <a:solidFill>
                  <a:schemeClr val="tx1"/>
                </a:solidFill>
                <a:latin typeface="Times New Roman" pitchFamily="18" charset="0"/>
                <a:ea typeface="+mn-ea"/>
                <a:cs typeface="+mn-cs"/>
              </a:rPr>
              <a:t>As you can see they include:</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Production/Quality</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Training</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Vibration-hand/arm</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Vibration-whole body</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Hot environments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Cold environments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Contact stress-sharp edge</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Contact stress-hard surface</a:t>
            </a:r>
          </a:p>
          <a:p>
            <a:r>
              <a:rPr lang="en-US" sz="1200" kern="1200" dirty="0" smtClean="0">
                <a:solidFill>
                  <a:schemeClr val="tx1"/>
                </a:solidFill>
                <a:latin typeface="Times New Roman" pitchFamily="18" charset="0"/>
                <a:ea typeface="+mn-ea"/>
                <a:cs typeface="+mn-cs"/>
              </a:rPr>
              <a:t>There is also a section that examines the incorrect use of:</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Equipment</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Fixtures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Workstation</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Foot support</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Controls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Tools</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Chair</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Display</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Worksurface height</a:t>
            </a:r>
          </a:p>
          <a:p>
            <a:r>
              <a:rPr lang="en-US" sz="1200" kern="1200" dirty="0" smtClean="0">
                <a:solidFill>
                  <a:schemeClr val="tx1"/>
                </a:solidFill>
                <a:latin typeface="Times New Roman" pitchFamily="18" charset="0"/>
                <a:ea typeface="+mn-ea"/>
                <a:cs typeface="+mn-cs"/>
              </a:rPr>
              <a:t>Other factors include:</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Ambient lighting-too high or too low</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Task lighting</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Vision</a:t>
            </a:r>
          </a:p>
          <a:p>
            <a:pPr marL="182880" lvl="0" indent="182880">
              <a:buFont typeface="Arial" pitchFamily="34" charset="0"/>
              <a:buChar char="•"/>
            </a:pPr>
            <a:r>
              <a:rPr lang="en-US" sz="1200" kern="1200" dirty="0" smtClean="0">
                <a:solidFill>
                  <a:schemeClr val="tx1"/>
                </a:solidFill>
                <a:latin typeface="Times New Roman" pitchFamily="18" charset="0"/>
                <a:ea typeface="+mn-ea"/>
                <a:cs typeface="+mn-cs"/>
              </a:rPr>
              <a:t>Foot controls</a:t>
            </a:r>
          </a:p>
          <a:p>
            <a:r>
              <a:rPr lang="en-US" sz="1200" kern="1200" dirty="0" smtClean="0">
                <a:solidFill>
                  <a:schemeClr val="tx1"/>
                </a:solidFill>
                <a:latin typeface="Times New Roman" pitchFamily="18" charset="0"/>
                <a:ea typeface="+mn-ea"/>
                <a:cs typeface="+mn-cs"/>
              </a:rPr>
              <a:t>In our example contact stress of both hard surface and sharp edge along with incorrect tool use was identified.</a:t>
            </a:r>
          </a:p>
          <a:p>
            <a:r>
              <a:rPr lang="en-US" sz="1200" kern="1200" dirty="0" smtClean="0">
                <a:solidFill>
                  <a:schemeClr val="tx1"/>
                </a:solidFill>
                <a:latin typeface="Times New Roman" pitchFamily="18" charset="0"/>
                <a:ea typeface="+mn-ea"/>
                <a:cs typeface="+mn-cs"/>
              </a:rPr>
              <a:t>Each identified factor receives two points and the total for Step Four is 6 indicated by a red box.</a:t>
            </a:r>
          </a:p>
          <a:p>
            <a:pPr marL="182880" lvl="0" indent="182880">
              <a:buFont typeface="Arial" pitchFamily="34" charset="0"/>
              <a:buChar char="•"/>
            </a:pP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As we have been working through the steps the scores in Step Five have been aggregating.</a:t>
            </a:r>
          </a:p>
          <a:p>
            <a:r>
              <a:rPr lang="en-US" sz="1200" kern="1200" dirty="0" smtClean="0">
                <a:solidFill>
                  <a:schemeClr val="tx1"/>
                </a:solidFill>
                <a:latin typeface="Times New Roman" pitchFamily="18" charset="0"/>
                <a:ea typeface="+mn-ea"/>
                <a:cs typeface="+mn-cs"/>
              </a:rPr>
              <a:t>The Step Five Risk Categories are outlined. Corrective action is required for any individual score greater than 1. In this example we have a number of factors that will require corrective action.</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8" charset="0"/>
                <a:ea typeface="+mn-ea"/>
                <a:cs typeface="+mn-cs"/>
              </a:rPr>
              <a:t>The Corrective Actions to mitigate the identified ergonomics risk factors are outlined in Step Six.</a:t>
            </a:r>
          </a:p>
          <a:p>
            <a:r>
              <a:rPr lang="en-US" sz="1200" kern="1200" dirty="0" smtClean="0">
                <a:solidFill>
                  <a:schemeClr val="tx1"/>
                </a:solidFill>
                <a:latin typeface="Times New Roman" pitchFamily="18" charset="0"/>
                <a:ea typeface="+mn-ea"/>
                <a:cs typeface="+mn-cs"/>
              </a:rPr>
              <a:t>This also includes identification of the Responsible Person, Due Date and ongoing monitoring of the Corrective Action Status.</a:t>
            </a:r>
            <a:endParaRPr lang="en-US" dirty="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Thanks for your time and attention as you learned to use the Medtronic Ergonomics Risk Screen.</a:t>
            </a:r>
          </a:p>
          <a:p>
            <a:endParaRPr lang="en-US" b="1" i="1" dirty="0"/>
          </a:p>
        </p:txBody>
      </p:sp>
      <p:sp>
        <p:nvSpPr>
          <p:cNvPr id="4" name="Slide Number Placeholder 3"/>
          <p:cNvSpPr>
            <a:spLocks noGrp="1"/>
          </p:cNvSpPr>
          <p:nvPr>
            <p:ph type="sldNum" sz="quarter" idx="10"/>
          </p:nvPr>
        </p:nvSpPr>
        <p:spPr/>
        <p:txBody>
          <a:bodyPr/>
          <a:lstStyle/>
          <a:p>
            <a:fld id="{C23C566E-A120-4F9C-A5AB-93A02FD662EC}" type="slidenum">
              <a:rPr lang="en-US" smtClean="0"/>
              <a:pPr/>
              <a:t>73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take a look at</a:t>
            </a:r>
            <a:r>
              <a:rPr lang="en-US" baseline="0" dirty="0" smtClean="0"/>
              <a:t> this workstation.</a:t>
            </a:r>
          </a:p>
          <a:p>
            <a:r>
              <a:rPr lang="en-US" baseline="0" dirty="0" smtClean="0"/>
              <a:t>What do you think? How well does the workstation fit the person? Is this person able to work smarter, not harder.</a:t>
            </a:r>
          </a:p>
          <a:p>
            <a:r>
              <a:rPr lang="en-US" baseline="0" dirty="0" smtClean="0"/>
              <a:t>Now we see neutral head and neck posture to use the microscope, arms are supported to relieve stress into the shoulders and upper back, the lower back is supported and the feet are well supported on the floor.</a:t>
            </a:r>
          </a:p>
          <a:p>
            <a:r>
              <a:rPr lang="en-US" baseline="0" dirty="0" smtClean="0"/>
              <a:t>How safe and effective is this workstation?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Compare the workstations side-by-side to see the night and day difference!</a:t>
            </a:r>
          </a:p>
          <a:p>
            <a:r>
              <a:rPr lang="en-US" baseline="0" dirty="0" smtClean="0"/>
              <a:t>With appropriate systems design, the user in the right side picture is able to obtain a neutral back and extremity position and support. The appropriate seating system, workstation and equipment are in place. Also the user has the knowledge needed to properly adjust the workstation to meet her particular requirements.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240C716D-707B-4C3E-9D68-7E20F1C6901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Articulate" pitchFamily="2"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D3547C-24B9-4387-B748-E1EEF1B972F5}"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2EAF3-60FF-4528-856B-CB151569E90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2EAF3-60FF-4528-856B-CB151569E90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066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066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200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762000"/>
          </a:xfrm>
        </p:spPr>
        <p:txBody>
          <a:bodyPr>
            <a:normAutofit/>
          </a:bodyPr>
          <a:lstStyle>
            <a:lvl1pPr>
              <a:defRPr sz="4000" b="1">
                <a:solidFill>
                  <a:schemeClr val="tx2"/>
                </a:solidFill>
                <a:latin typeface="Articulate" pitchFamily="2"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990600" y="1066800"/>
            <a:ext cx="3810000" cy="4114800"/>
          </a:xfrm>
        </p:spPr>
        <p:txBody>
          <a:bodyPr/>
          <a:lstStyle>
            <a:lvl1pPr>
              <a:defRPr>
                <a:solidFill>
                  <a:schemeClr val="tx1">
                    <a:lumMod val="65000"/>
                    <a:lumOff val="35000"/>
                  </a:schemeClr>
                </a:solidFill>
                <a:latin typeface="Articulate" pitchFamily="2" charset="0"/>
              </a:defRPr>
            </a:lvl1pPr>
            <a:lvl2pPr>
              <a:defRPr>
                <a:solidFill>
                  <a:schemeClr val="tx1">
                    <a:lumMod val="65000"/>
                    <a:lumOff val="35000"/>
                  </a:schemeClr>
                </a:solidFill>
                <a:latin typeface="Articulate" pitchFamily="2" charset="0"/>
              </a:defRPr>
            </a:lvl2pPr>
            <a:lvl3pPr>
              <a:defRPr>
                <a:solidFill>
                  <a:schemeClr val="tx1">
                    <a:lumMod val="65000"/>
                    <a:lumOff val="35000"/>
                  </a:schemeClr>
                </a:solidFill>
                <a:latin typeface="Articulate" pitchFamily="2" charset="0"/>
              </a:defRPr>
            </a:lvl3pPr>
            <a:lvl4pPr>
              <a:defRPr>
                <a:solidFill>
                  <a:schemeClr val="tx1">
                    <a:lumMod val="65000"/>
                    <a:lumOff val="35000"/>
                  </a:schemeClr>
                </a:solidFill>
                <a:latin typeface="Articulate" pitchFamily="2" charset="0"/>
              </a:defRPr>
            </a:lvl4pPr>
            <a:lvl5pPr>
              <a:defRPr>
                <a:solidFill>
                  <a:schemeClr val="tx1">
                    <a:lumMod val="65000"/>
                    <a:lumOff val="35000"/>
                  </a:schemeClr>
                </a:solidFill>
                <a:latin typeface="Articulate"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066800"/>
            <a:ext cx="3810000" cy="4114800"/>
          </a:xfrm>
        </p:spPr>
        <p:txBody>
          <a:bodyPr/>
          <a:lstStyle>
            <a:lvl1pPr>
              <a:defRPr>
                <a:latin typeface="Articulate" pitchFamily="2" charset="0"/>
              </a:defRPr>
            </a:lvl1pPr>
            <a:lvl2pPr>
              <a:defRPr>
                <a:latin typeface="Articulate" pitchFamily="2" charset="0"/>
              </a:defRPr>
            </a:lvl2pPr>
            <a:lvl3pPr>
              <a:defRPr>
                <a:latin typeface="Articulate" pitchFamily="2" charset="0"/>
              </a:defRPr>
            </a:lvl3pPr>
            <a:lvl4pPr>
              <a:defRPr>
                <a:latin typeface="Articulate" pitchFamily="2" charset="0"/>
              </a:defRPr>
            </a:lvl4pPr>
            <a:lvl5pPr>
              <a:defRPr>
                <a:latin typeface="Articulat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762000"/>
          </a:xfrm>
        </p:spPr>
        <p:txBody>
          <a:bodyPr>
            <a:normAutofit/>
          </a:bodyPr>
          <a:lstStyle>
            <a:lvl1pPr>
              <a:defRPr sz="3200">
                <a:latin typeface="Articulate" pitchFamily="2"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990600" y="1066800"/>
            <a:ext cx="3810000" cy="4114800"/>
          </a:xfrm>
        </p:spPr>
        <p:txBody>
          <a:bodyPr/>
          <a:lstStyle>
            <a:lvl1pPr>
              <a:defRPr>
                <a:latin typeface="Articulate" pitchFamily="2" charset="0"/>
              </a:defRPr>
            </a:lvl1pPr>
            <a:lvl2pPr>
              <a:defRPr>
                <a:latin typeface="Articulate" pitchFamily="2" charset="0"/>
              </a:defRPr>
            </a:lvl2pPr>
            <a:lvl3pPr>
              <a:defRPr>
                <a:latin typeface="Articulate" pitchFamily="2" charset="0"/>
              </a:defRPr>
            </a:lvl3pPr>
            <a:lvl4pPr>
              <a:defRPr>
                <a:latin typeface="Articulate" pitchFamily="2" charset="0"/>
              </a:defRPr>
            </a:lvl4pPr>
            <a:lvl5pPr>
              <a:defRPr>
                <a:latin typeface="Articulate"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953000" y="1066800"/>
            <a:ext cx="3810000" cy="1981200"/>
          </a:xfrm>
        </p:spPr>
        <p:txBody>
          <a:bodyPr/>
          <a:lstStyle>
            <a:lvl1pPr>
              <a:defRPr>
                <a:latin typeface="Articulate" pitchFamily="2" charset="0"/>
              </a:defRPr>
            </a:lvl1pPr>
            <a:lvl2pPr>
              <a:defRPr>
                <a:latin typeface="Articulate" pitchFamily="2" charset="0"/>
              </a:defRPr>
            </a:lvl2pPr>
            <a:lvl3pPr>
              <a:defRPr>
                <a:latin typeface="Articulate" pitchFamily="2" charset="0"/>
              </a:defRPr>
            </a:lvl3pPr>
            <a:lvl4pPr>
              <a:defRPr>
                <a:latin typeface="Articulate" pitchFamily="2" charset="0"/>
              </a:defRPr>
            </a:lvl4pPr>
            <a:lvl5pPr>
              <a:defRPr>
                <a:latin typeface="Articulat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200400"/>
            <a:ext cx="3810000" cy="1981200"/>
          </a:xfrm>
        </p:spPr>
        <p:txBody>
          <a:bodyPr/>
          <a:lstStyle>
            <a:lvl1pPr>
              <a:defRPr>
                <a:latin typeface="Articulate" pitchFamily="2" charset="0"/>
              </a:defRPr>
            </a:lvl1pPr>
            <a:lvl2pPr>
              <a:defRPr>
                <a:latin typeface="Articulate" pitchFamily="2" charset="0"/>
              </a:defRPr>
            </a:lvl2pPr>
            <a:lvl3pPr>
              <a:defRPr>
                <a:latin typeface="Articulate" pitchFamily="2" charset="0"/>
              </a:defRPr>
            </a:lvl3pPr>
            <a:lvl4pPr>
              <a:defRPr>
                <a:latin typeface="Articulate" pitchFamily="2" charset="0"/>
              </a:defRPr>
            </a:lvl4pPr>
            <a:lvl5pPr>
              <a:defRPr>
                <a:latin typeface="Articulate"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952"/>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ticulate" pitchFamily="2"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300"/>
              </a:spcBef>
              <a:spcAft>
                <a:spcPts val="300"/>
              </a:spcAft>
              <a:defRPr>
                <a:latin typeface="Articulate" pitchFamily="2" charset="0"/>
              </a:defRPr>
            </a:lvl1pPr>
            <a:lvl2pPr>
              <a:spcBef>
                <a:spcPts val="300"/>
              </a:spcBef>
              <a:spcAft>
                <a:spcPts val="300"/>
              </a:spcAft>
              <a:defRPr>
                <a:latin typeface="Articulate" pitchFamily="2" charset="0"/>
              </a:defRPr>
            </a:lvl2pPr>
            <a:lvl3pPr>
              <a:spcBef>
                <a:spcPts val="300"/>
              </a:spcBef>
              <a:spcAft>
                <a:spcPts val="300"/>
              </a:spcAft>
              <a:defRPr>
                <a:latin typeface="Articulate" pitchFamily="2" charset="0"/>
              </a:defRPr>
            </a:lvl3pPr>
            <a:lvl4pPr>
              <a:spcBef>
                <a:spcPts val="300"/>
              </a:spcBef>
              <a:spcAft>
                <a:spcPts val="300"/>
              </a:spcAft>
              <a:defRPr>
                <a:latin typeface="Articulate" pitchFamily="2" charset="0"/>
              </a:defRPr>
            </a:lvl4pPr>
            <a:lvl5pPr>
              <a:spcBef>
                <a:spcPts val="300"/>
              </a:spcBef>
              <a:spcAft>
                <a:spcPts val="300"/>
              </a:spcAft>
              <a:defRPr>
                <a:latin typeface="Articulate"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642EAF3-60FF-4528-856B-CB151569E90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2EAF3-60FF-4528-856B-CB151569E90E}"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ticulate" pitchFamily="2"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ticulate" pitchFamily="2" charset="0"/>
              </a:defRPr>
            </a:lvl1pPr>
            <a:lvl2pPr>
              <a:defRPr sz="2400">
                <a:latin typeface="Articulate" pitchFamily="2" charset="0"/>
              </a:defRPr>
            </a:lvl2pPr>
            <a:lvl3pPr>
              <a:defRPr sz="2000">
                <a:latin typeface="Articulate" pitchFamily="2" charset="0"/>
              </a:defRPr>
            </a:lvl3pPr>
            <a:lvl4pPr>
              <a:defRPr sz="1800">
                <a:latin typeface="Articulate" pitchFamily="2" charset="0"/>
              </a:defRPr>
            </a:lvl4pPr>
            <a:lvl5pPr>
              <a:defRPr sz="1800">
                <a:latin typeface="Articulat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ticulate" pitchFamily="2" charset="0"/>
              </a:defRPr>
            </a:lvl1pPr>
            <a:lvl2pPr>
              <a:defRPr sz="2400">
                <a:latin typeface="Articulate" pitchFamily="2" charset="0"/>
              </a:defRPr>
            </a:lvl2pPr>
            <a:lvl3pPr>
              <a:defRPr sz="2000">
                <a:latin typeface="Articulate" pitchFamily="2" charset="0"/>
              </a:defRPr>
            </a:lvl3pPr>
            <a:lvl4pPr>
              <a:defRPr sz="1800">
                <a:latin typeface="Articulate" pitchFamily="2" charset="0"/>
              </a:defRPr>
            </a:lvl4pPr>
            <a:lvl5pPr>
              <a:defRPr sz="1800">
                <a:latin typeface="Articulat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42EAF3-60FF-4528-856B-CB151569E90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42EAF3-60FF-4528-856B-CB151569E90E}" type="datetimeFigureOut">
              <a:rPr lang="en-US" smtClean="0"/>
              <a:pPr/>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42EAF3-60FF-4528-856B-CB151569E90E}" type="datetimeFigureOut">
              <a:rPr lang="en-US" smtClean="0"/>
              <a:pPr/>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2EAF3-60FF-4528-856B-CB151569E90E}" type="datetimeFigureOut">
              <a:rPr lang="en-US" smtClean="0"/>
              <a:pPr/>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2EAF3-60FF-4528-856B-CB151569E90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2EAF3-60FF-4528-856B-CB151569E90E}"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AEF008-FD4B-44E6-B108-DA1E16429C1C}"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2EAF3-60FF-4528-856B-CB151569E90E}"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EF008-FD4B-44E6-B108-DA1E16429C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59.jpeg"/></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2756_PPT_Title_Slide_Bkgrn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201402756_PPT_Title_Slide_Ray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descr="201402756_PPT_Title_Slide_LogoTex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228600"/>
            <a:ext cx="3657854" cy="1562208"/>
          </a:xfrm>
          <a:prstGeom prst="rect">
            <a:avLst/>
          </a:prstGeom>
        </p:spPr>
      </p:pic>
      <p:sp>
        <p:nvSpPr>
          <p:cNvPr id="10" name="Title 1"/>
          <p:cNvSpPr>
            <a:spLocks noGrp="1"/>
          </p:cNvSpPr>
          <p:nvPr>
            <p:ph type="ctrTitle"/>
          </p:nvPr>
        </p:nvSpPr>
        <p:spPr>
          <a:xfrm>
            <a:off x="990600" y="2286000"/>
            <a:ext cx="5870448" cy="1403826"/>
          </a:xfrm>
        </p:spPr>
        <p:txBody>
          <a:bodyPr>
            <a:noAutofit/>
          </a:bodyPr>
          <a:lstStyle/>
          <a:p>
            <a:pPr lvl="0" algn="l">
              <a:defRPr/>
            </a:pPr>
            <a:r>
              <a:rPr lang="en-US" sz="5400" b="1" dirty="0" smtClean="0">
                <a:solidFill>
                  <a:schemeClr val="tx2"/>
                </a:solidFill>
                <a:latin typeface="Articulate" pitchFamily="2" charset="0"/>
              </a:rPr>
              <a:t>Ergonomics for</a:t>
            </a:r>
            <a:br>
              <a:rPr lang="en-US" sz="5400" b="1" dirty="0" smtClean="0">
                <a:solidFill>
                  <a:schemeClr val="tx2"/>
                </a:solidFill>
                <a:latin typeface="Articulate" pitchFamily="2" charset="0"/>
              </a:rPr>
            </a:br>
            <a:r>
              <a:rPr lang="en-US" sz="5400" b="1" dirty="0" smtClean="0">
                <a:solidFill>
                  <a:schemeClr val="tx2"/>
                </a:solidFill>
                <a:latin typeface="Articulate" pitchFamily="2" charset="0"/>
              </a:rPr>
              <a:t>Engineers</a:t>
            </a:r>
            <a:endParaRPr lang="en-US" sz="5400" b="1" dirty="0">
              <a:solidFill>
                <a:schemeClr val="tx2"/>
              </a:solidFill>
              <a:latin typeface="Articulate" pitchFamily="2" charset="0"/>
            </a:endParaRPr>
          </a:p>
        </p:txBody>
      </p:sp>
    </p:spTree>
    <p:custDataLst>
      <p:tags r:id="rId1"/>
    </p:custDataLst>
    <p:extLst>
      <p:ext uri="{BB962C8B-B14F-4D97-AF65-F5344CB8AC3E}">
        <p14:creationId xmlns:p14="http://schemas.microsoft.com/office/powerpoint/2010/main" xmlns="" val="61365586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L:\Clients\Medtronic\ATS Medical\Detail Polish Mass Finish Leaflet Spinning and Leaflet Detailing 2-28-14\Pics Video\IMG_0009.JPG"/>
          <p:cNvPicPr>
            <a:picLocks noChangeAspect="1" noChangeArrowheads="1"/>
          </p:cNvPicPr>
          <p:nvPr/>
        </p:nvPicPr>
        <p:blipFill>
          <a:blip r:embed="rId3" cstate="print"/>
          <a:srcRect l="23535" r="24945"/>
          <a:stretch>
            <a:fillRect/>
          </a:stretch>
        </p:blipFill>
        <p:spPr bwMode="auto">
          <a:xfrm flipH="1">
            <a:off x="4953000" y="1654792"/>
            <a:ext cx="2743200" cy="3993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7" descr="Chris Homecoming 106"/>
          <p:cNvPicPr>
            <a:picLocks noChangeAspect="1" noChangeArrowheads="1"/>
          </p:cNvPicPr>
          <p:nvPr/>
        </p:nvPicPr>
        <p:blipFill>
          <a:blip r:embed="rId4" cstate="print"/>
          <a:srcRect l="7407" t="6154" r="5556"/>
          <a:stretch>
            <a:fillRect/>
          </a:stretch>
        </p:blipFill>
        <p:spPr>
          <a:xfrm>
            <a:off x="1600199" y="1676400"/>
            <a:ext cx="2771321" cy="3984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600200" y="5736608"/>
            <a:ext cx="2743200" cy="707886"/>
          </a:xfrm>
          <a:prstGeom prst="rect">
            <a:avLst/>
          </a:prstGeom>
        </p:spPr>
        <p:txBody>
          <a:bodyPr wrap="square">
            <a:spAutoFit/>
          </a:bodyPr>
          <a:lstStyle/>
          <a:p>
            <a:pPr algn="ctr" eaLnBrk="1" hangingPunct="1">
              <a:spcBef>
                <a:spcPts val="300"/>
              </a:spcBef>
              <a:spcAft>
                <a:spcPts val="300"/>
              </a:spcAft>
              <a:defRPr/>
            </a:pPr>
            <a:r>
              <a:rPr lang="en-US" sz="2000" dirty="0" smtClean="0">
                <a:latin typeface="Articulate" pitchFamily="2" charset="0"/>
              </a:rPr>
              <a:t>Poor design equals poor response</a:t>
            </a:r>
            <a:endParaRPr lang="en-US" sz="1800" dirty="0" smtClean="0">
              <a:latin typeface="Articulate" pitchFamily="2" charset="0"/>
            </a:endParaRPr>
          </a:p>
        </p:txBody>
      </p:sp>
      <p:sp>
        <p:nvSpPr>
          <p:cNvPr id="11" name="Rectangle 10"/>
          <p:cNvSpPr/>
          <p:nvPr/>
        </p:nvSpPr>
        <p:spPr>
          <a:xfrm>
            <a:off x="4876800" y="5715000"/>
            <a:ext cx="2819400" cy="707886"/>
          </a:xfrm>
          <a:prstGeom prst="rect">
            <a:avLst/>
          </a:prstGeom>
        </p:spPr>
        <p:txBody>
          <a:bodyPr wrap="square">
            <a:spAutoFit/>
          </a:bodyPr>
          <a:lstStyle/>
          <a:p>
            <a:pPr algn="ctr" eaLnBrk="1" hangingPunct="1">
              <a:spcBef>
                <a:spcPts val="300"/>
              </a:spcBef>
              <a:spcAft>
                <a:spcPts val="300"/>
              </a:spcAft>
              <a:defRPr/>
            </a:pPr>
            <a:r>
              <a:rPr lang="en-US" sz="2000" dirty="0" smtClean="0">
                <a:latin typeface="Articulate" pitchFamily="2" charset="0"/>
              </a:rPr>
              <a:t>Improved design equals good response</a:t>
            </a:r>
            <a:endParaRPr lang="en-US" sz="1100" dirty="0" smtClean="0">
              <a:latin typeface="Articulate" pitchFamily="2" charset="0"/>
            </a:endParaRPr>
          </a:p>
        </p:txBody>
      </p:sp>
      <p:sp>
        <p:nvSpPr>
          <p:cNvPr id="12" name="Title 11"/>
          <p:cNvSpPr>
            <a:spLocks noGrp="1"/>
          </p:cNvSpPr>
          <p:nvPr>
            <p:ph type="title"/>
          </p:nvPr>
        </p:nvSpPr>
        <p:spPr>
          <a:xfrm>
            <a:off x="381000" y="762000"/>
            <a:ext cx="8229600" cy="868362"/>
          </a:xfrm>
        </p:spPr>
        <p:txBody>
          <a:bodyPr>
            <a:normAutofit fontScale="90000"/>
          </a:bodyPr>
          <a:lstStyle/>
          <a:p>
            <a:pPr marL="0" indent="0" algn="ctr" eaLnBrk="1" hangingPunct="1">
              <a:spcBef>
                <a:spcPts val="300"/>
              </a:spcBef>
              <a:spcAft>
                <a:spcPts val="300"/>
              </a:spcAft>
              <a:buNone/>
              <a:defRPr/>
            </a:pPr>
            <a:r>
              <a:rPr lang="en-US" b="1" dirty="0" smtClean="0">
                <a:solidFill>
                  <a:schemeClr val="tx2"/>
                </a:solidFill>
              </a:rPr>
              <a:t>Ergonomics is all about the design of the system!</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4195" name="Rectangle 3"/>
          <p:cNvSpPr>
            <a:spLocks noGrp="1" noChangeArrowheads="1"/>
          </p:cNvSpPr>
          <p:nvPr>
            <p:ph type="title"/>
          </p:nvPr>
        </p:nvSpPr>
        <p:spPr>
          <a:xfrm>
            <a:off x="914400" y="838200"/>
            <a:ext cx="7772400" cy="762000"/>
          </a:xfrm>
        </p:spPr>
        <p:txBody>
          <a:bodyPr>
            <a:noAutofit/>
          </a:bodyPr>
          <a:lstStyle/>
          <a:p>
            <a:pPr algn="l" eaLnBrk="1" hangingPunct="1">
              <a:defRPr/>
            </a:pPr>
            <a:r>
              <a:rPr lang="en-US" sz="5400" b="1" dirty="0" smtClean="0">
                <a:solidFill>
                  <a:schemeClr val="tx2"/>
                </a:solidFill>
              </a:rPr>
              <a:t>Ergonomics . . . </a:t>
            </a:r>
          </a:p>
        </p:txBody>
      </p:sp>
      <p:sp>
        <p:nvSpPr>
          <p:cNvPr id="904196" name="Rectangle 4"/>
          <p:cNvSpPr>
            <a:spLocks noGrp="1" noChangeArrowheads="1"/>
          </p:cNvSpPr>
          <p:nvPr>
            <p:ph idx="1"/>
          </p:nvPr>
        </p:nvSpPr>
        <p:spPr>
          <a:xfrm>
            <a:off x="914400" y="1828800"/>
            <a:ext cx="7848600" cy="3962400"/>
          </a:xfrm>
        </p:spPr>
        <p:txBody>
          <a:bodyPr>
            <a:normAutofit lnSpcReduction="10000"/>
          </a:bodyPr>
          <a:lstStyle/>
          <a:p>
            <a:pPr marL="47625" indent="-47625" eaLnBrk="1" hangingPunct="1">
              <a:buFont typeface="Wingdings" pitchFamily="2" charset="2"/>
              <a:buNone/>
              <a:defRPr/>
            </a:pPr>
            <a:r>
              <a:rPr lang="en-US" sz="4000" dirty="0" smtClean="0"/>
              <a:t>Optimizing all aspects of job performance – safety, quality and productivity – through the appropriate systems design and use of workstations, work processes and the overall organization of work.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4196">
                                            <p:txEl>
                                              <p:pRg st="0" end="0"/>
                                            </p:txEl>
                                          </p:spTgt>
                                        </p:tgtEl>
                                        <p:attrNameLst>
                                          <p:attrName>style.visibility</p:attrName>
                                        </p:attrNameLst>
                                      </p:cBhvr>
                                      <p:to>
                                        <p:strVal val="visible"/>
                                      </p:to>
                                    </p:set>
                                    <p:animEffect transition="in" filter="wipe(left)">
                                      <p:cBhvr>
                                        <p:cTn id="7" dur="500"/>
                                        <p:tgtEl>
                                          <p:spTgt spid="904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p:nvPr>
        </p:nvSpPr>
        <p:spPr/>
        <p:txBody>
          <a:bodyPr>
            <a:normAutofit/>
          </a:bodyPr>
          <a:lstStyle/>
          <a:p>
            <a:pPr>
              <a:defRPr/>
            </a:pPr>
            <a:r>
              <a:rPr lang="en-US" dirty="0" smtClean="0"/>
              <a:t>Ergonomics Principles</a:t>
            </a:r>
            <a:endParaRPr lang="en-US" dirty="0" smtClean="0">
              <a:solidFill>
                <a:srgbClr val="FFFFFF"/>
              </a:solidFill>
            </a:endParaRPr>
          </a:p>
        </p:txBody>
      </p:sp>
      <p:sp>
        <p:nvSpPr>
          <p:cNvPr id="1240067" name="Rectangle 3"/>
          <p:cNvSpPr>
            <a:spLocks noGrp="1" noChangeArrowheads="1"/>
          </p:cNvSpPr>
          <p:nvPr>
            <p:ph type="body" sz="half" idx="1"/>
          </p:nvPr>
        </p:nvSpPr>
        <p:spPr>
          <a:xfrm>
            <a:off x="990600" y="1295400"/>
            <a:ext cx="7467600" cy="5181600"/>
          </a:xfrm>
        </p:spPr>
        <p:txBody>
          <a:bodyPr>
            <a:normAutofit fontScale="70000" lnSpcReduction="20000"/>
          </a:bodyPr>
          <a:lstStyle/>
          <a:p>
            <a:pPr marL="514350" lvl="0" indent="-514350">
              <a:buFont typeface="+mj-lt"/>
              <a:buAutoNum type="arabicPeriod"/>
            </a:pPr>
            <a:r>
              <a:rPr lang="en-US" b="1" dirty="0" smtClean="0"/>
              <a:t>PROCESS</a:t>
            </a:r>
            <a:r>
              <a:rPr lang="en-US" dirty="0" smtClean="0"/>
              <a:t> – Promote effective work processes</a:t>
            </a:r>
            <a:endParaRPr lang="en-US" sz="3600" dirty="0" smtClean="0"/>
          </a:p>
          <a:p>
            <a:pPr marL="514350" lvl="0" indent="-514350">
              <a:buFont typeface="+mj-lt"/>
              <a:buAutoNum type="arabicPeriod"/>
            </a:pPr>
            <a:r>
              <a:rPr lang="en-US" b="1" dirty="0" smtClean="0"/>
              <a:t>POSITION/SUPPORT</a:t>
            </a:r>
            <a:r>
              <a:rPr lang="en-US" dirty="0" smtClean="0"/>
              <a:t> – Promote neutral body and limb position/support</a:t>
            </a:r>
            <a:endParaRPr lang="en-US" sz="3600" dirty="0" smtClean="0"/>
          </a:p>
          <a:p>
            <a:pPr marL="514350" lvl="0" indent="-514350">
              <a:buFont typeface="+mj-lt"/>
              <a:buAutoNum type="arabicPeriod"/>
            </a:pPr>
            <a:r>
              <a:rPr lang="en-US" b="1" dirty="0" smtClean="0"/>
              <a:t>MOVEMENT</a:t>
            </a:r>
            <a:r>
              <a:rPr lang="en-US" dirty="0" smtClean="0"/>
              <a:t> – Promote regular physical movement</a:t>
            </a:r>
            <a:endParaRPr lang="en-US" sz="3600" dirty="0" smtClean="0"/>
          </a:p>
          <a:p>
            <a:pPr marL="514350" lvl="0" indent="-514350">
              <a:buFont typeface="+mj-lt"/>
              <a:buAutoNum type="arabicPeriod"/>
            </a:pPr>
            <a:r>
              <a:rPr lang="en-US" b="1" dirty="0" smtClean="0"/>
              <a:t>MATERIAL HANDLING</a:t>
            </a:r>
            <a:r>
              <a:rPr lang="en-US" dirty="0" smtClean="0"/>
              <a:t> – Control manual material handling</a:t>
            </a:r>
            <a:endParaRPr lang="en-US" sz="3600" dirty="0" smtClean="0"/>
          </a:p>
          <a:p>
            <a:pPr marL="514350" lvl="0" indent="-514350">
              <a:buFont typeface="+mj-lt"/>
              <a:buAutoNum type="arabicPeriod"/>
            </a:pPr>
            <a:r>
              <a:rPr lang="en-US" b="1" dirty="0" smtClean="0"/>
              <a:t>REACH</a:t>
            </a:r>
            <a:r>
              <a:rPr lang="en-US" dirty="0" smtClean="0"/>
              <a:t> – Promote work in user’s reach zone</a:t>
            </a:r>
            <a:endParaRPr lang="en-US" sz="3600" dirty="0" smtClean="0"/>
          </a:p>
          <a:p>
            <a:pPr marL="514350" lvl="0" indent="-514350">
              <a:buFont typeface="+mj-lt"/>
              <a:buAutoNum type="arabicPeriod"/>
            </a:pPr>
            <a:r>
              <a:rPr lang="en-US" b="1" dirty="0" smtClean="0"/>
              <a:t>WORKSTATION/TOOLS/EQUIPMENT</a:t>
            </a:r>
            <a:r>
              <a:rPr lang="en-US" dirty="0" smtClean="0"/>
              <a:t> – Provide correct workstation, tools and equipment </a:t>
            </a:r>
            <a:endParaRPr lang="en-US" sz="3600" dirty="0" smtClean="0"/>
          </a:p>
          <a:p>
            <a:pPr marL="514350" lvl="0" indent="-514350">
              <a:buFont typeface="+mj-lt"/>
              <a:buAutoNum type="arabicPeriod"/>
            </a:pPr>
            <a:r>
              <a:rPr lang="en-US" b="1" dirty="0" smtClean="0"/>
              <a:t>TRAINING</a:t>
            </a:r>
            <a:r>
              <a:rPr lang="en-US" dirty="0" smtClean="0"/>
              <a:t> – Provide competency based training</a:t>
            </a:r>
            <a:endParaRPr lang="en-US" sz="3600" dirty="0" smtClean="0"/>
          </a:p>
          <a:p>
            <a:pPr marL="514350" lvl="0" indent="-514350">
              <a:buFont typeface="+mj-lt"/>
              <a:buAutoNum type="arabicPeriod"/>
            </a:pPr>
            <a:r>
              <a:rPr lang="en-US" b="1" dirty="0" smtClean="0"/>
              <a:t>ENVIRONMENT</a:t>
            </a:r>
            <a:r>
              <a:rPr lang="en-US" dirty="0" smtClean="0"/>
              <a:t> – Control exposure to work environment</a:t>
            </a:r>
            <a:endParaRPr lang="en-US" sz="3600" dirty="0" smtClean="0"/>
          </a:p>
          <a:p>
            <a:pPr marL="514350" lvl="0" indent="-514350">
              <a:buFont typeface="+mj-lt"/>
              <a:buAutoNum type="arabicPeriod"/>
            </a:pPr>
            <a:r>
              <a:rPr lang="en-US" b="1" dirty="0" smtClean="0"/>
              <a:t>HEALTH/WELLNESS</a:t>
            </a:r>
            <a:r>
              <a:rPr lang="en-US" dirty="0" smtClean="0"/>
              <a:t> – Promote personal health and wellness</a:t>
            </a:r>
            <a:endParaRPr lang="en-US" sz="3600" dirty="0" smtClean="0"/>
          </a:p>
          <a:p>
            <a:pPr marL="514350" lvl="0" indent="-514350">
              <a:buFont typeface="+mj-lt"/>
              <a:buAutoNum type="arabicPeriod"/>
            </a:pPr>
            <a:r>
              <a:rPr lang="en-US" b="1" dirty="0" smtClean="0"/>
              <a:t>FEEDBACK</a:t>
            </a:r>
            <a:r>
              <a:rPr lang="en-US" dirty="0" smtClean="0"/>
              <a:t> – Provide on-going feedback for continuous improvement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lstStyle/>
          <a:p>
            <a:pPr eaLnBrk="1" hangingPunct="1">
              <a:spcBef>
                <a:spcPts val="800"/>
              </a:spcBef>
              <a:defRPr/>
            </a:pPr>
            <a:r>
              <a:rPr lang="en-US" sz="4000" b="1" noProof="1" smtClean="0">
                <a:solidFill>
                  <a:schemeClr val="tx2"/>
                </a:solidFill>
              </a:rPr>
              <a:t>Promote</a:t>
            </a:r>
            <a:r>
              <a:rPr lang="en-US" sz="4000" noProof="1" smtClean="0"/>
              <a:t> </a:t>
            </a:r>
            <a:r>
              <a:rPr lang="en-US" sz="4000" b="1" noProof="1" smtClean="0">
                <a:solidFill>
                  <a:schemeClr val="tx2"/>
                </a:solidFill>
              </a:rPr>
              <a:t>effective </a:t>
            </a:r>
            <a:r>
              <a:rPr lang="en-US" sz="4000" b="1" noProof="1" smtClean="0">
                <a:solidFill>
                  <a:schemeClr val="tx2"/>
                </a:solidFill>
              </a:rPr>
              <a:t>work </a:t>
            </a:r>
            <a:r>
              <a:rPr lang="en-US" sz="4000" b="1" noProof="1" smtClean="0">
                <a:solidFill>
                  <a:schemeClr val="tx2"/>
                </a:solidFill>
              </a:rPr>
              <a:t>processes</a:t>
            </a:r>
            <a:endParaRPr lang="en-US" sz="4000" b="1" noProof="1" smtClean="0">
              <a:solidFill>
                <a:schemeClr val="tx2"/>
              </a:solidFill>
            </a:endParaRPr>
          </a:p>
        </p:txBody>
      </p:sp>
      <p:sp>
        <p:nvSpPr>
          <p:cNvPr id="1333251" name="Rectangle 3"/>
          <p:cNvSpPr>
            <a:spLocks noGrp="1" noChangeArrowheads="1"/>
          </p:cNvSpPr>
          <p:nvPr>
            <p:ph idx="1"/>
          </p:nvPr>
        </p:nvSpPr>
        <p:spPr>
          <a:xfrm>
            <a:off x="685800" y="1371600"/>
            <a:ext cx="3886200" cy="4724400"/>
          </a:xfrm>
        </p:spPr>
        <p:txBody>
          <a:bodyPr>
            <a:normAutofit/>
          </a:bodyPr>
          <a:lstStyle/>
          <a:p>
            <a:pPr marL="0" indent="0">
              <a:lnSpc>
                <a:spcPct val="80000"/>
              </a:lnSpc>
              <a:buNone/>
              <a:defRPr/>
            </a:pPr>
            <a:r>
              <a:rPr lang="en-US" sz="2800" noProof="1" smtClean="0"/>
              <a:t>Take step back and really examine why something is done as it is</a:t>
            </a:r>
          </a:p>
          <a:p>
            <a:pPr marL="287338" indent="-287338">
              <a:lnSpc>
                <a:spcPct val="80000"/>
              </a:lnSpc>
              <a:buNone/>
              <a:defRPr/>
            </a:pPr>
            <a:r>
              <a:rPr lang="en-US" sz="2800" noProof="1" smtClean="0"/>
              <a:t>If answer is</a:t>
            </a:r>
            <a:r>
              <a:rPr lang="en-US" sz="2800" dirty="0" smtClean="0"/>
              <a:t>. . .</a:t>
            </a:r>
            <a:r>
              <a:rPr lang="en-US" sz="2800" noProof="1" smtClean="0"/>
              <a:t> </a:t>
            </a:r>
            <a:r>
              <a:rPr lang="en-US" sz="2800" noProof="1" smtClean="0">
                <a:solidFill>
                  <a:schemeClr val="tx2"/>
                </a:solidFill>
              </a:rPr>
              <a:t>“Because it has always been done that way!”</a:t>
            </a:r>
            <a:endParaRPr lang="en-US" sz="2800" dirty="0" smtClean="0">
              <a:solidFill>
                <a:schemeClr val="tx2"/>
              </a:solidFill>
            </a:endParaRPr>
          </a:p>
          <a:p>
            <a:pPr marL="0" indent="0">
              <a:lnSpc>
                <a:spcPct val="80000"/>
              </a:lnSpc>
              <a:buNone/>
              <a:defRPr/>
            </a:pPr>
            <a:r>
              <a:rPr lang="en-US" sz="2800" dirty="0" smtClean="0"/>
              <a:t>T</a:t>
            </a:r>
            <a:r>
              <a:rPr lang="en-US" sz="2800" noProof="1" smtClean="0"/>
              <a:t>ake fresh look</a:t>
            </a:r>
            <a:endParaRPr lang="en-US" sz="2800" dirty="0" smtClean="0"/>
          </a:p>
          <a:p>
            <a:pPr marL="0" indent="0">
              <a:buNone/>
              <a:defRPr/>
            </a:pPr>
            <a:r>
              <a:rPr lang="en-US" sz="2800" noProof="1" smtClean="0"/>
              <a:t>Is there better </a:t>
            </a:r>
            <a:r>
              <a:rPr lang="en-US" sz="2800" noProof="1" smtClean="0"/>
              <a:t>way to get it done?</a:t>
            </a:r>
          </a:p>
        </p:txBody>
      </p:sp>
      <p:pic>
        <p:nvPicPr>
          <p:cNvPr id="15362" name="Picture 2" descr="L:\Clients\Medtronic\Adaptor Kaizen Seals and Grommets\Video Pictures\Kaizen\IMG_1296.JPG"/>
          <p:cNvPicPr>
            <a:picLocks noChangeAspect="1" noChangeArrowheads="1"/>
          </p:cNvPicPr>
          <p:nvPr/>
        </p:nvPicPr>
        <p:blipFill>
          <a:blip r:embed="rId3" cstate="print"/>
          <a:srcRect/>
          <a:stretch>
            <a:fillRect/>
          </a:stretch>
        </p:blipFill>
        <p:spPr bwMode="auto">
          <a:xfrm>
            <a:off x="4800600" y="1295400"/>
            <a:ext cx="3505200" cy="467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normAutofit/>
          </a:bodyPr>
          <a:lstStyle/>
          <a:p>
            <a:pPr eaLnBrk="1" hangingPunct="1">
              <a:spcBef>
                <a:spcPts val="800"/>
              </a:spcBef>
              <a:defRPr/>
            </a:pPr>
            <a:r>
              <a:rPr lang="en-US" sz="4000" b="1" noProof="1" smtClean="0">
                <a:solidFill>
                  <a:schemeClr val="tx2"/>
                </a:solidFill>
              </a:rPr>
              <a:t>Promote effective </a:t>
            </a:r>
            <a:r>
              <a:rPr lang="en-US" sz="4000" b="1" noProof="1" smtClean="0">
                <a:solidFill>
                  <a:schemeClr val="tx2"/>
                </a:solidFill>
              </a:rPr>
              <a:t>work </a:t>
            </a:r>
            <a:r>
              <a:rPr lang="en-US" sz="4000" b="1" noProof="1" smtClean="0">
                <a:solidFill>
                  <a:schemeClr val="tx2"/>
                </a:solidFill>
              </a:rPr>
              <a:t>processes</a:t>
            </a:r>
            <a:endParaRPr lang="en-US" sz="4000" b="1" noProof="1" smtClean="0">
              <a:solidFill>
                <a:schemeClr val="tx2"/>
              </a:solidFill>
            </a:endParaRPr>
          </a:p>
        </p:txBody>
      </p:sp>
      <p:sp>
        <p:nvSpPr>
          <p:cNvPr id="1333251" name="Rectangle 3"/>
          <p:cNvSpPr>
            <a:spLocks noGrp="1" noChangeArrowheads="1"/>
          </p:cNvSpPr>
          <p:nvPr>
            <p:ph idx="1"/>
          </p:nvPr>
        </p:nvSpPr>
        <p:spPr>
          <a:xfrm>
            <a:off x="685800" y="1066800"/>
            <a:ext cx="3886200" cy="5029200"/>
          </a:xfrm>
        </p:spPr>
        <p:txBody>
          <a:bodyPr>
            <a:normAutofit fontScale="92500" lnSpcReduction="10000"/>
          </a:bodyPr>
          <a:lstStyle/>
          <a:p>
            <a:pPr marL="342900" indent="-342900" eaLnBrk="1" hangingPunct="1">
              <a:defRPr/>
            </a:pPr>
            <a:r>
              <a:rPr lang="en-US" noProof="1" smtClean="0"/>
              <a:t>Lean</a:t>
            </a:r>
          </a:p>
          <a:p>
            <a:pPr marL="342900" indent="-342900" eaLnBrk="1" hangingPunct="1">
              <a:defRPr/>
            </a:pPr>
            <a:r>
              <a:rPr lang="en-US" noProof="1" smtClean="0"/>
              <a:t>Continuous Process Improvement</a:t>
            </a:r>
          </a:p>
          <a:p>
            <a:pPr marL="342900" indent="-342900" eaLnBrk="1" hangingPunct="1">
              <a:defRPr/>
            </a:pPr>
            <a:r>
              <a:rPr lang="en-US" noProof="1" smtClean="0"/>
              <a:t>Value Sream Mapping</a:t>
            </a:r>
          </a:p>
          <a:p>
            <a:pPr marL="342900" indent="-342900" eaLnBrk="1" hangingPunct="1">
              <a:defRPr/>
            </a:pPr>
            <a:r>
              <a:rPr lang="en-US" noProof="1" smtClean="0"/>
              <a:t>Kaizen Events</a:t>
            </a:r>
          </a:p>
          <a:p>
            <a:pPr marL="342900" indent="-342900" eaLnBrk="1" hangingPunct="1">
              <a:defRPr/>
            </a:pPr>
            <a:r>
              <a:rPr lang="en-US" noProof="1" smtClean="0"/>
              <a:t>Six Sigma</a:t>
            </a:r>
          </a:p>
          <a:p>
            <a:pPr marL="342900" indent="-342900" eaLnBrk="1" hangingPunct="1">
              <a:defRPr/>
            </a:pPr>
            <a:r>
              <a:rPr lang="en-US" noProof="1" smtClean="0"/>
              <a:t>5S = 1</a:t>
            </a:r>
          </a:p>
          <a:p>
            <a:pPr marL="342900" indent="-342900" eaLnBrk="1" hangingPunct="1">
              <a:defRPr/>
            </a:pPr>
            <a:r>
              <a:rPr lang="en-US" noProof="1" smtClean="0"/>
              <a:t>Etc.</a:t>
            </a:r>
          </a:p>
        </p:txBody>
      </p:sp>
      <p:pic>
        <p:nvPicPr>
          <p:cNvPr id="16388" name="Picture 4" descr="L:\Clients\Medtronic\Neuromodulation\Materials Coodinator\Images\17.JPG"/>
          <p:cNvPicPr>
            <a:picLocks noChangeAspect="1" noChangeArrowheads="1"/>
          </p:cNvPicPr>
          <p:nvPr/>
        </p:nvPicPr>
        <p:blipFill>
          <a:blip r:embed="rId3" cstate="print"/>
          <a:srcRect l="24615" r="24786"/>
          <a:stretch>
            <a:fillRect/>
          </a:stretch>
        </p:blipFill>
        <p:spPr bwMode="auto">
          <a:xfrm>
            <a:off x="3886200" y="1295400"/>
            <a:ext cx="4343400" cy="4798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8739" name="Rectangle 3"/>
          <p:cNvSpPr>
            <a:spLocks noGrp="1" noChangeArrowheads="1"/>
          </p:cNvSpPr>
          <p:nvPr>
            <p:ph type="title"/>
          </p:nvPr>
        </p:nvSpPr>
        <p:spPr/>
        <p:txBody>
          <a:bodyPr>
            <a:normAutofit/>
          </a:bodyPr>
          <a:lstStyle/>
          <a:p>
            <a:pPr eaLnBrk="1" hangingPunct="1">
              <a:defRPr/>
            </a:pPr>
            <a:r>
              <a:rPr lang="en-US" dirty="0" smtClean="0"/>
              <a:t>Look at whole picture</a:t>
            </a:r>
          </a:p>
        </p:txBody>
      </p:sp>
      <p:sp>
        <p:nvSpPr>
          <p:cNvPr id="628740" name="Rectangle 4"/>
          <p:cNvSpPr>
            <a:spLocks noGrp="1" noChangeArrowheads="1"/>
          </p:cNvSpPr>
          <p:nvPr>
            <p:ph type="body" sz="half" idx="1"/>
          </p:nvPr>
        </p:nvSpPr>
        <p:spPr>
          <a:xfrm>
            <a:off x="228600" y="990600"/>
            <a:ext cx="4114800" cy="5334000"/>
          </a:xfrm>
        </p:spPr>
        <p:txBody>
          <a:bodyPr>
            <a:noAutofit/>
          </a:bodyPr>
          <a:lstStyle/>
          <a:p>
            <a:pPr eaLnBrk="1" hangingPunct="1">
              <a:lnSpc>
                <a:spcPct val="120000"/>
              </a:lnSpc>
              <a:buNone/>
              <a:defRPr/>
            </a:pPr>
            <a:r>
              <a:rPr lang="en-US" sz="2400" dirty="0" smtClean="0"/>
              <a:t>Goal is to:</a:t>
            </a:r>
          </a:p>
          <a:p>
            <a:pPr lvl="1">
              <a:lnSpc>
                <a:spcPct val="120000"/>
              </a:lnSpc>
              <a:buFont typeface="Arial" pitchFamily="34" charset="0"/>
              <a:buChar char="•"/>
              <a:defRPr/>
            </a:pPr>
            <a:r>
              <a:rPr lang="en-US" sz="1800" dirty="0" smtClean="0"/>
              <a:t>Design work to take into account basic predictable human behavior</a:t>
            </a:r>
          </a:p>
          <a:p>
            <a:pPr lvl="1">
              <a:lnSpc>
                <a:spcPct val="120000"/>
              </a:lnSpc>
              <a:buFont typeface="Arial" pitchFamily="34" charset="0"/>
              <a:buChar char="•"/>
              <a:defRPr/>
            </a:pPr>
            <a:r>
              <a:rPr lang="en-US" sz="1800" dirty="0" smtClean="0"/>
              <a:t>Provide an adequate level of job complexity and challenge</a:t>
            </a:r>
          </a:p>
          <a:p>
            <a:pPr lvl="1">
              <a:lnSpc>
                <a:spcPct val="120000"/>
              </a:lnSpc>
              <a:buFont typeface="Arial" pitchFamily="34" charset="0"/>
              <a:buChar char="•"/>
              <a:defRPr/>
            </a:pPr>
            <a:r>
              <a:rPr lang="en-US" sz="1800" dirty="0" smtClean="0"/>
              <a:t>Involve the worker in design process</a:t>
            </a:r>
          </a:p>
          <a:p>
            <a:pPr lvl="1">
              <a:lnSpc>
                <a:spcPct val="120000"/>
              </a:lnSpc>
              <a:buFont typeface="Arial" pitchFamily="34" charset="0"/>
              <a:buChar char="•"/>
              <a:defRPr/>
            </a:pPr>
            <a:r>
              <a:rPr lang="en-US" sz="1800" dirty="0" smtClean="0"/>
              <a:t>Implement engineering, work practice and administrative control as appropriate</a:t>
            </a:r>
          </a:p>
          <a:p>
            <a:pPr marL="0" indent="0">
              <a:lnSpc>
                <a:spcPct val="120000"/>
              </a:lnSpc>
              <a:buNone/>
              <a:defRPr/>
            </a:pPr>
            <a:r>
              <a:rPr lang="en-US" sz="2400" dirty="0" smtClean="0"/>
              <a:t>Effective work process is central hub of ergonomics systems design!</a:t>
            </a:r>
          </a:p>
        </p:txBody>
      </p:sp>
      <p:pic>
        <p:nvPicPr>
          <p:cNvPr id="4" name="Picture 3" descr="L:\Clients\Medtronic\Neuromodulation\Molding\Video Pictures\Part 1\IMG_8655.JPG"/>
          <p:cNvPicPr>
            <a:picLocks noChangeAspect="1" noChangeArrowheads="1"/>
          </p:cNvPicPr>
          <p:nvPr/>
        </p:nvPicPr>
        <p:blipFill>
          <a:blip r:embed="rId3" cstate="print"/>
          <a:srcRect/>
          <a:stretch>
            <a:fillRect/>
          </a:stretch>
        </p:blipFill>
        <p:spPr bwMode="auto">
          <a:xfrm>
            <a:off x="4724400" y="914400"/>
            <a:ext cx="3657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0" name="Picture 2" descr="L:\Clients\Medtronic\Neuromodulation\Sterile Pack\Video Pictures\Part 1\12.JPG"/>
          <p:cNvPicPr>
            <a:picLocks noChangeAspect="1" noChangeArrowheads="1"/>
          </p:cNvPicPr>
          <p:nvPr/>
        </p:nvPicPr>
        <p:blipFill>
          <a:blip r:embed="rId4" cstate="print"/>
          <a:srcRect/>
          <a:stretch>
            <a:fillRect/>
          </a:stretch>
        </p:blipFill>
        <p:spPr bwMode="auto">
          <a:xfrm>
            <a:off x="4724400" y="3837296"/>
            <a:ext cx="3657600" cy="2826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p:txBody>
          <a:bodyPr>
            <a:normAutofit/>
          </a:bodyPr>
          <a:lstStyle/>
          <a:p>
            <a:pPr>
              <a:defRPr/>
            </a:pPr>
            <a:r>
              <a:rPr lang="en-US" sz="4000" b="1" noProof="1" smtClean="0">
                <a:solidFill>
                  <a:schemeClr val="tx2"/>
                </a:solidFill>
              </a:rPr>
              <a:t>Position/Support in Neutral </a:t>
            </a:r>
          </a:p>
        </p:txBody>
      </p:sp>
      <p:sp>
        <p:nvSpPr>
          <p:cNvPr id="1327107" name="Rectangle 3"/>
          <p:cNvSpPr>
            <a:spLocks noGrp="1" noChangeArrowheads="1"/>
          </p:cNvSpPr>
          <p:nvPr>
            <p:ph idx="1"/>
          </p:nvPr>
        </p:nvSpPr>
        <p:spPr>
          <a:xfrm>
            <a:off x="914400" y="1371600"/>
            <a:ext cx="4191000" cy="5105400"/>
          </a:xfrm>
        </p:spPr>
        <p:txBody>
          <a:bodyPr>
            <a:normAutofit/>
          </a:bodyPr>
          <a:lstStyle/>
          <a:p>
            <a:pPr marL="0" indent="0">
              <a:lnSpc>
                <a:spcPct val="90000"/>
              </a:lnSpc>
              <a:buNone/>
              <a:defRPr/>
            </a:pPr>
            <a:r>
              <a:rPr lang="en-US" sz="2800" noProof="1" smtClean="0"/>
              <a:t>What is the foundation of the body?</a:t>
            </a:r>
          </a:p>
          <a:p>
            <a:pPr marL="341313" indent="-341313">
              <a:lnSpc>
                <a:spcPct val="90000"/>
              </a:lnSpc>
              <a:defRPr/>
            </a:pPr>
            <a:r>
              <a:rPr lang="en-US" sz="2600" noProof="1" smtClean="0"/>
              <a:t>Sprain your ankle?</a:t>
            </a:r>
          </a:p>
          <a:p>
            <a:pPr marL="573088" indent="-231775">
              <a:lnSpc>
                <a:spcPct val="90000"/>
              </a:lnSpc>
              <a:buFont typeface="Articulate" pitchFamily="2" charset="0"/>
              <a:buChar char="–"/>
              <a:defRPr/>
            </a:pPr>
            <a:r>
              <a:rPr lang="en-US" sz="2600" noProof="1" smtClean="0"/>
              <a:t>Pair of crutches, still get around</a:t>
            </a:r>
          </a:p>
          <a:p>
            <a:pPr marL="341313" indent="-341313">
              <a:lnSpc>
                <a:spcPct val="90000"/>
              </a:lnSpc>
              <a:defRPr/>
            </a:pPr>
            <a:r>
              <a:rPr lang="en-US" sz="2600" noProof="1" smtClean="0"/>
              <a:t>Sprain your back?</a:t>
            </a:r>
          </a:p>
          <a:p>
            <a:pPr marL="573088" indent="-231775">
              <a:lnSpc>
                <a:spcPct val="90000"/>
              </a:lnSpc>
              <a:buFont typeface="Articulate" pitchFamily="2" charset="0"/>
              <a:buChar char="–"/>
              <a:defRPr/>
            </a:pPr>
            <a:r>
              <a:rPr lang="en-US" sz="2600" noProof="1" smtClean="0"/>
              <a:t>Can’t get out of bed!</a:t>
            </a:r>
          </a:p>
          <a:p>
            <a:pPr marL="0" indent="0">
              <a:lnSpc>
                <a:spcPct val="90000"/>
              </a:lnSpc>
              <a:buNone/>
              <a:defRPr/>
            </a:pPr>
            <a:r>
              <a:rPr lang="en-US" sz="2800" noProof="1" smtClean="0"/>
              <a:t>Spine and pelvis are the body’s foundation</a:t>
            </a:r>
          </a:p>
          <a:p>
            <a:pPr marL="0" indent="0">
              <a:lnSpc>
                <a:spcPct val="90000"/>
              </a:lnSpc>
              <a:buNone/>
              <a:defRPr/>
            </a:pPr>
            <a:r>
              <a:rPr lang="en-US" sz="2800" noProof="1" smtClean="0"/>
              <a:t>Directly relates to posture at work</a:t>
            </a:r>
          </a:p>
        </p:txBody>
      </p:sp>
      <p:sp>
        <p:nvSpPr>
          <p:cNvPr id="4" name="TextBox 3"/>
          <p:cNvSpPr txBox="1"/>
          <p:nvPr/>
        </p:nvSpPr>
        <p:spPr>
          <a:xfrm>
            <a:off x="5715000" y="1524000"/>
            <a:ext cx="2926080" cy="4480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7107">
                                            <p:txEl>
                                              <p:pRg st="0" end="0"/>
                                            </p:txEl>
                                          </p:spTgt>
                                        </p:tgtEl>
                                        <p:attrNameLst>
                                          <p:attrName>style.visibility</p:attrName>
                                        </p:attrNameLst>
                                      </p:cBhvr>
                                      <p:to>
                                        <p:strVal val="visible"/>
                                      </p:to>
                                    </p:set>
                                    <p:animEffect transition="in" filter="wipe(left)">
                                      <p:cBhvr>
                                        <p:cTn id="7" dur="500"/>
                                        <p:tgtEl>
                                          <p:spTgt spid="132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7107">
                                            <p:txEl>
                                              <p:pRg st="1" end="1"/>
                                            </p:txEl>
                                          </p:spTgt>
                                        </p:tgtEl>
                                        <p:attrNameLst>
                                          <p:attrName>style.visibility</p:attrName>
                                        </p:attrNameLst>
                                      </p:cBhvr>
                                      <p:to>
                                        <p:strVal val="visible"/>
                                      </p:to>
                                    </p:set>
                                    <p:animEffect transition="in" filter="wipe(left)">
                                      <p:cBhvr>
                                        <p:cTn id="12" dur="500"/>
                                        <p:tgtEl>
                                          <p:spTgt spid="132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7107">
                                            <p:txEl>
                                              <p:pRg st="2" end="2"/>
                                            </p:txEl>
                                          </p:spTgt>
                                        </p:tgtEl>
                                        <p:attrNameLst>
                                          <p:attrName>style.visibility</p:attrName>
                                        </p:attrNameLst>
                                      </p:cBhvr>
                                      <p:to>
                                        <p:strVal val="visible"/>
                                      </p:to>
                                    </p:set>
                                    <p:animEffect transition="in" filter="wipe(left)">
                                      <p:cBhvr>
                                        <p:cTn id="17" dur="500"/>
                                        <p:tgtEl>
                                          <p:spTgt spid="132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7107">
                                            <p:txEl>
                                              <p:pRg st="3" end="3"/>
                                            </p:txEl>
                                          </p:spTgt>
                                        </p:tgtEl>
                                        <p:attrNameLst>
                                          <p:attrName>style.visibility</p:attrName>
                                        </p:attrNameLst>
                                      </p:cBhvr>
                                      <p:to>
                                        <p:strVal val="visible"/>
                                      </p:to>
                                    </p:set>
                                    <p:animEffect transition="in" filter="wipe(left)">
                                      <p:cBhvr>
                                        <p:cTn id="22" dur="500"/>
                                        <p:tgtEl>
                                          <p:spTgt spid="132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7107">
                                            <p:txEl>
                                              <p:pRg st="4" end="4"/>
                                            </p:txEl>
                                          </p:spTgt>
                                        </p:tgtEl>
                                        <p:attrNameLst>
                                          <p:attrName>style.visibility</p:attrName>
                                        </p:attrNameLst>
                                      </p:cBhvr>
                                      <p:to>
                                        <p:strVal val="visible"/>
                                      </p:to>
                                    </p:set>
                                    <p:animEffect transition="in" filter="wipe(left)">
                                      <p:cBhvr>
                                        <p:cTn id="27" dur="500"/>
                                        <p:tgtEl>
                                          <p:spTgt spid="132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27107">
                                            <p:txEl>
                                              <p:pRg st="5" end="5"/>
                                            </p:txEl>
                                          </p:spTgt>
                                        </p:tgtEl>
                                        <p:attrNameLst>
                                          <p:attrName>style.visibility</p:attrName>
                                        </p:attrNameLst>
                                      </p:cBhvr>
                                      <p:to>
                                        <p:strVal val="visible"/>
                                      </p:to>
                                    </p:set>
                                    <p:animEffect transition="in" filter="wipe(left)">
                                      <p:cBhvr>
                                        <p:cTn id="32" dur="500"/>
                                        <p:tgtEl>
                                          <p:spTgt spid="132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27107">
                                            <p:txEl>
                                              <p:pRg st="6" end="6"/>
                                            </p:txEl>
                                          </p:spTgt>
                                        </p:tgtEl>
                                        <p:attrNameLst>
                                          <p:attrName>style.visibility</p:attrName>
                                        </p:attrNameLst>
                                      </p:cBhvr>
                                      <p:to>
                                        <p:strVal val="visible"/>
                                      </p:to>
                                    </p:set>
                                    <p:animEffect transition="in" filter="wipe(left)">
                                      <p:cBhvr>
                                        <p:cTn id="37" dur="500"/>
                                        <p:tgtEl>
                                          <p:spTgt spid="132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a:xfrm>
            <a:off x="457200" y="274638"/>
            <a:ext cx="8229600" cy="715962"/>
          </a:xfrm>
        </p:spPr>
        <p:txBody>
          <a:bodyPr>
            <a:normAutofit fontScale="90000"/>
          </a:bodyPr>
          <a:lstStyle/>
          <a:p>
            <a:pPr eaLnBrk="1" hangingPunct="1">
              <a:spcBef>
                <a:spcPts val="800"/>
              </a:spcBef>
              <a:defRPr/>
            </a:pPr>
            <a:r>
              <a:rPr lang="en-US" sz="4000" b="1" noProof="1" smtClean="0">
                <a:solidFill>
                  <a:schemeClr val="tx2"/>
                </a:solidFill>
              </a:rPr>
              <a:t>Neutr</a:t>
            </a:r>
            <a:r>
              <a:rPr lang="en-US" noProof="1" smtClean="0"/>
              <a:t>al </a:t>
            </a:r>
            <a:r>
              <a:rPr lang="en-US" sz="4000" b="1" noProof="1" smtClean="0">
                <a:solidFill>
                  <a:schemeClr val="tx2"/>
                </a:solidFill>
              </a:rPr>
              <a:t>Spine</a:t>
            </a:r>
            <a:r>
              <a:rPr lang="en-US" noProof="1" smtClean="0"/>
              <a:t> </a:t>
            </a:r>
            <a:r>
              <a:rPr lang="en-US" sz="4000" b="1" noProof="1" smtClean="0">
                <a:solidFill>
                  <a:schemeClr val="tx2"/>
                </a:solidFill>
              </a:rPr>
              <a:t>Position</a:t>
            </a:r>
          </a:p>
        </p:txBody>
      </p:sp>
      <p:sp>
        <p:nvSpPr>
          <p:cNvPr id="1327107" name="Rectangle 3"/>
          <p:cNvSpPr>
            <a:spLocks noGrp="1" noChangeArrowheads="1"/>
          </p:cNvSpPr>
          <p:nvPr>
            <p:ph idx="1"/>
          </p:nvPr>
        </p:nvSpPr>
        <p:spPr>
          <a:xfrm>
            <a:off x="533400" y="1066800"/>
            <a:ext cx="3124200" cy="5410200"/>
          </a:xfrm>
        </p:spPr>
        <p:txBody>
          <a:bodyPr>
            <a:normAutofit fontScale="47500" lnSpcReduction="20000"/>
          </a:bodyPr>
          <a:lstStyle/>
          <a:p>
            <a:pPr marL="0" indent="0">
              <a:lnSpc>
                <a:spcPct val="120000"/>
              </a:lnSpc>
              <a:spcBef>
                <a:spcPts val="300"/>
              </a:spcBef>
              <a:spcAft>
                <a:spcPts val="300"/>
              </a:spcAft>
              <a:buNone/>
              <a:defRPr/>
            </a:pPr>
            <a:r>
              <a:rPr lang="en-US" sz="5100" noProof="1" smtClean="0"/>
              <a:t>S-shape spine</a:t>
            </a:r>
          </a:p>
          <a:p>
            <a:pPr marL="342900" indent="-342900" eaLnBrk="1" hangingPunct="1">
              <a:lnSpc>
                <a:spcPct val="120000"/>
              </a:lnSpc>
              <a:spcBef>
                <a:spcPts val="300"/>
              </a:spcBef>
              <a:spcAft>
                <a:spcPts val="300"/>
              </a:spcAft>
              <a:defRPr/>
            </a:pPr>
            <a:r>
              <a:rPr lang="en-US" sz="3800" dirty="0" smtClean="0"/>
              <a:t>Inward curve in lower back and neck</a:t>
            </a:r>
          </a:p>
          <a:p>
            <a:pPr marL="342900" indent="-342900" eaLnBrk="1" hangingPunct="1">
              <a:lnSpc>
                <a:spcPct val="120000"/>
              </a:lnSpc>
              <a:spcBef>
                <a:spcPts val="300"/>
              </a:spcBef>
              <a:spcAft>
                <a:spcPts val="300"/>
              </a:spcAft>
              <a:defRPr/>
            </a:pPr>
            <a:r>
              <a:rPr lang="en-US" sz="3800" dirty="0" smtClean="0"/>
              <a:t>Outward curve in midback</a:t>
            </a:r>
          </a:p>
          <a:p>
            <a:pPr marL="0" indent="0">
              <a:lnSpc>
                <a:spcPct val="120000"/>
              </a:lnSpc>
              <a:spcBef>
                <a:spcPts val="300"/>
              </a:spcBef>
              <a:spcAft>
                <a:spcPts val="300"/>
              </a:spcAft>
              <a:buNone/>
              <a:defRPr/>
            </a:pPr>
            <a:r>
              <a:rPr lang="en-US" sz="5100" noProof="1" smtClean="0"/>
              <a:t>Spring-like</a:t>
            </a:r>
          </a:p>
          <a:p>
            <a:pPr>
              <a:lnSpc>
                <a:spcPct val="120000"/>
              </a:lnSpc>
              <a:spcBef>
                <a:spcPts val="300"/>
              </a:spcBef>
              <a:spcAft>
                <a:spcPts val="300"/>
              </a:spcAft>
              <a:defRPr/>
            </a:pPr>
            <a:r>
              <a:rPr lang="en-US" sz="3800" dirty="0" smtClean="0"/>
              <a:t>Better able to deal with compression and shear stresses  in spine</a:t>
            </a:r>
          </a:p>
          <a:p>
            <a:pPr>
              <a:lnSpc>
                <a:spcPct val="120000"/>
              </a:lnSpc>
              <a:spcBef>
                <a:spcPts val="300"/>
              </a:spcBef>
              <a:spcAft>
                <a:spcPts val="300"/>
              </a:spcAft>
              <a:buNone/>
              <a:defRPr/>
            </a:pPr>
            <a:r>
              <a:rPr lang="en-US" sz="5100" noProof="1" smtClean="0"/>
              <a:t>Benefits</a:t>
            </a:r>
            <a:r>
              <a:rPr lang="en-US" sz="3600" dirty="0" smtClean="0"/>
              <a:t>:</a:t>
            </a:r>
          </a:p>
          <a:p>
            <a:pPr>
              <a:lnSpc>
                <a:spcPct val="120000"/>
              </a:lnSpc>
              <a:spcBef>
                <a:spcPts val="300"/>
              </a:spcBef>
              <a:spcAft>
                <a:spcPts val="300"/>
              </a:spcAft>
              <a:defRPr/>
            </a:pPr>
            <a:r>
              <a:rPr lang="en-US" sz="3800" dirty="0" smtClean="0"/>
              <a:t>Decreased biomechanical strain</a:t>
            </a:r>
          </a:p>
          <a:p>
            <a:pPr>
              <a:lnSpc>
                <a:spcPct val="120000"/>
              </a:lnSpc>
              <a:spcBef>
                <a:spcPts val="300"/>
              </a:spcBef>
              <a:spcAft>
                <a:spcPts val="300"/>
              </a:spcAft>
              <a:defRPr/>
            </a:pPr>
            <a:r>
              <a:rPr lang="en-US" sz="3800" dirty="0" smtClean="0"/>
              <a:t>Increased respiratory function</a:t>
            </a:r>
          </a:p>
          <a:p>
            <a:pPr>
              <a:lnSpc>
                <a:spcPct val="120000"/>
              </a:lnSpc>
              <a:spcBef>
                <a:spcPts val="300"/>
              </a:spcBef>
              <a:spcAft>
                <a:spcPts val="300"/>
              </a:spcAft>
              <a:defRPr/>
            </a:pPr>
            <a:r>
              <a:rPr lang="en-US" sz="3800" dirty="0" smtClean="0"/>
              <a:t>Improved range of motion</a:t>
            </a:r>
          </a:p>
          <a:p>
            <a:pPr>
              <a:lnSpc>
                <a:spcPct val="90000"/>
              </a:lnSpc>
              <a:defRPr/>
            </a:pPr>
            <a:endParaRPr lang="en-US" sz="3600" dirty="0" smtClean="0"/>
          </a:p>
        </p:txBody>
      </p:sp>
      <p:grpSp>
        <p:nvGrpSpPr>
          <p:cNvPr id="2" name="Group 4"/>
          <p:cNvGrpSpPr>
            <a:grpSpLocks/>
          </p:cNvGrpSpPr>
          <p:nvPr/>
        </p:nvGrpSpPr>
        <p:grpSpPr bwMode="auto">
          <a:xfrm>
            <a:off x="5334000" y="1905000"/>
            <a:ext cx="3505200" cy="3962400"/>
            <a:chOff x="8135" y="8994"/>
            <a:chExt cx="2805" cy="1426"/>
          </a:xfrm>
        </p:grpSpPr>
        <p:pic>
          <p:nvPicPr>
            <p:cNvPr id="70668" name="Picture 5" descr="spring 1"/>
            <p:cNvPicPr>
              <a:picLocks noChangeAspect="1" noChangeArrowheads="1"/>
            </p:cNvPicPr>
            <p:nvPr/>
          </p:nvPicPr>
          <p:blipFill>
            <a:blip r:embed="rId3" cstate="print"/>
            <a:srcRect t="8841" b="10058"/>
            <a:stretch>
              <a:fillRect/>
            </a:stretch>
          </p:blipFill>
          <p:spPr bwMode="auto">
            <a:xfrm>
              <a:off x="9561" y="8994"/>
              <a:ext cx="1379" cy="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0669" name="Picture 6" descr="spring 2"/>
            <p:cNvPicPr>
              <a:picLocks noChangeAspect="1" noChangeArrowheads="1"/>
            </p:cNvPicPr>
            <p:nvPr/>
          </p:nvPicPr>
          <p:blipFill>
            <a:blip r:embed="rId4" cstate="print"/>
            <a:srcRect t="8955" b="10448"/>
            <a:stretch>
              <a:fillRect/>
            </a:stretch>
          </p:blipFill>
          <p:spPr bwMode="auto">
            <a:xfrm>
              <a:off x="8135" y="8994"/>
              <a:ext cx="1310" cy="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327111" name="Picture 7" descr="Spinal_column"/>
          <p:cNvPicPr>
            <a:picLocks noChangeAspect="1" noChangeArrowheads="1"/>
          </p:cNvPicPr>
          <p:nvPr/>
        </p:nvPicPr>
        <p:blipFill>
          <a:blip r:embed="rId5" cstate="print"/>
          <a:srcRect/>
          <a:stretch>
            <a:fillRect/>
          </a:stretch>
        </p:blipFill>
        <p:spPr bwMode="auto">
          <a:xfrm>
            <a:off x="3733800" y="1371600"/>
            <a:ext cx="1447800" cy="4659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7107">
                                            <p:txEl>
                                              <p:pRg st="0" end="0"/>
                                            </p:txEl>
                                          </p:spTgt>
                                        </p:tgtEl>
                                        <p:attrNameLst>
                                          <p:attrName>style.visibility</p:attrName>
                                        </p:attrNameLst>
                                      </p:cBhvr>
                                      <p:to>
                                        <p:strVal val="visible"/>
                                      </p:to>
                                    </p:set>
                                    <p:animEffect transition="in" filter="wipe(left)">
                                      <p:cBhvr>
                                        <p:cTn id="7" dur="500"/>
                                        <p:tgtEl>
                                          <p:spTgt spid="132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7107">
                                            <p:txEl>
                                              <p:pRg st="1" end="1"/>
                                            </p:txEl>
                                          </p:spTgt>
                                        </p:tgtEl>
                                        <p:attrNameLst>
                                          <p:attrName>style.visibility</p:attrName>
                                        </p:attrNameLst>
                                      </p:cBhvr>
                                      <p:to>
                                        <p:strVal val="visible"/>
                                      </p:to>
                                    </p:set>
                                    <p:animEffect transition="in" filter="wipe(left)">
                                      <p:cBhvr>
                                        <p:cTn id="12" dur="500"/>
                                        <p:tgtEl>
                                          <p:spTgt spid="132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7107">
                                            <p:txEl>
                                              <p:pRg st="2" end="2"/>
                                            </p:txEl>
                                          </p:spTgt>
                                        </p:tgtEl>
                                        <p:attrNameLst>
                                          <p:attrName>style.visibility</p:attrName>
                                        </p:attrNameLst>
                                      </p:cBhvr>
                                      <p:to>
                                        <p:strVal val="visible"/>
                                      </p:to>
                                    </p:set>
                                    <p:animEffect transition="in" filter="wipe(left)">
                                      <p:cBhvr>
                                        <p:cTn id="17" dur="500"/>
                                        <p:tgtEl>
                                          <p:spTgt spid="132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7107">
                                            <p:txEl>
                                              <p:pRg st="3" end="3"/>
                                            </p:txEl>
                                          </p:spTgt>
                                        </p:tgtEl>
                                        <p:attrNameLst>
                                          <p:attrName>style.visibility</p:attrName>
                                        </p:attrNameLst>
                                      </p:cBhvr>
                                      <p:to>
                                        <p:strVal val="visible"/>
                                      </p:to>
                                    </p:set>
                                    <p:animEffect transition="in" filter="wipe(left)">
                                      <p:cBhvr>
                                        <p:cTn id="22" dur="500"/>
                                        <p:tgtEl>
                                          <p:spTgt spid="132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7107">
                                            <p:txEl>
                                              <p:pRg st="4" end="4"/>
                                            </p:txEl>
                                          </p:spTgt>
                                        </p:tgtEl>
                                        <p:attrNameLst>
                                          <p:attrName>style.visibility</p:attrName>
                                        </p:attrNameLst>
                                      </p:cBhvr>
                                      <p:to>
                                        <p:strVal val="visible"/>
                                      </p:to>
                                    </p:set>
                                    <p:animEffect transition="in" filter="wipe(left)">
                                      <p:cBhvr>
                                        <p:cTn id="27" dur="500"/>
                                        <p:tgtEl>
                                          <p:spTgt spid="132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27107">
                                            <p:txEl>
                                              <p:pRg st="5" end="5"/>
                                            </p:txEl>
                                          </p:spTgt>
                                        </p:tgtEl>
                                        <p:attrNameLst>
                                          <p:attrName>style.visibility</p:attrName>
                                        </p:attrNameLst>
                                      </p:cBhvr>
                                      <p:to>
                                        <p:strVal val="visible"/>
                                      </p:to>
                                    </p:set>
                                    <p:animEffect transition="in" filter="wipe(left)">
                                      <p:cBhvr>
                                        <p:cTn id="32" dur="500"/>
                                        <p:tgtEl>
                                          <p:spTgt spid="132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27107">
                                            <p:txEl>
                                              <p:pRg st="6" end="6"/>
                                            </p:txEl>
                                          </p:spTgt>
                                        </p:tgtEl>
                                        <p:attrNameLst>
                                          <p:attrName>style.visibility</p:attrName>
                                        </p:attrNameLst>
                                      </p:cBhvr>
                                      <p:to>
                                        <p:strVal val="visible"/>
                                      </p:to>
                                    </p:set>
                                    <p:animEffect transition="in" filter="wipe(left)">
                                      <p:cBhvr>
                                        <p:cTn id="37" dur="500"/>
                                        <p:tgtEl>
                                          <p:spTgt spid="132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27107">
                                            <p:txEl>
                                              <p:pRg st="7" end="7"/>
                                            </p:txEl>
                                          </p:spTgt>
                                        </p:tgtEl>
                                        <p:attrNameLst>
                                          <p:attrName>style.visibility</p:attrName>
                                        </p:attrNameLst>
                                      </p:cBhvr>
                                      <p:to>
                                        <p:strVal val="visible"/>
                                      </p:to>
                                    </p:set>
                                    <p:animEffect transition="in" filter="wipe(left)">
                                      <p:cBhvr>
                                        <p:cTn id="42" dur="500"/>
                                        <p:tgtEl>
                                          <p:spTgt spid="13271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27107">
                                            <p:txEl>
                                              <p:pRg st="8" end="8"/>
                                            </p:txEl>
                                          </p:spTgt>
                                        </p:tgtEl>
                                        <p:attrNameLst>
                                          <p:attrName>style.visibility</p:attrName>
                                        </p:attrNameLst>
                                      </p:cBhvr>
                                      <p:to>
                                        <p:strVal val="visible"/>
                                      </p:to>
                                    </p:set>
                                    <p:animEffect transition="in" filter="wipe(left)">
                                      <p:cBhvr>
                                        <p:cTn id="47" dur="500"/>
                                        <p:tgtEl>
                                          <p:spTgt spid="13271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27111"/>
                                        </p:tgtEl>
                                        <p:attrNameLst>
                                          <p:attrName>style.visibility</p:attrName>
                                        </p:attrNameLst>
                                      </p:cBhvr>
                                      <p:to>
                                        <p:strVal val="visible"/>
                                      </p:to>
                                    </p:set>
                                    <p:animEffect transition="in" filter="wipe(left)">
                                      <p:cBhvr>
                                        <p:cTn id="52" dur="500"/>
                                        <p:tgtEl>
                                          <p:spTgt spid="13271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p:txBody>
          <a:bodyPr>
            <a:normAutofit/>
          </a:bodyPr>
          <a:lstStyle/>
          <a:p>
            <a:pPr eaLnBrk="1" hangingPunct="1">
              <a:spcBef>
                <a:spcPts val="800"/>
              </a:spcBef>
              <a:defRPr/>
            </a:pPr>
            <a:r>
              <a:rPr lang="en-US" sz="3600" b="1" noProof="1" smtClean="0">
                <a:solidFill>
                  <a:schemeClr val="tx2"/>
                </a:solidFill>
              </a:rPr>
              <a:t>Neutral</a:t>
            </a:r>
            <a:r>
              <a:rPr lang="en-US" noProof="1" smtClean="0"/>
              <a:t> </a:t>
            </a:r>
            <a:r>
              <a:rPr lang="en-US" sz="3600" b="1" noProof="1" smtClean="0">
                <a:solidFill>
                  <a:schemeClr val="tx2"/>
                </a:solidFill>
              </a:rPr>
              <a:t>Arm/Hand Position</a:t>
            </a:r>
          </a:p>
        </p:txBody>
      </p:sp>
      <p:sp>
        <p:nvSpPr>
          <p:cNvPr id="1327107" name="Rectangle 3"/>
          <p:cNvSpPr>
            <a:spLocks noGrp="1" noChangeArrowheads="1"/>
          </p:cNvSpPr>
          <p:nvPr>
            <p:ph idx="1"/>
          </p:nvPr>
        </p:nvSpPr>
        <p:spPr>
          <a:xfrm>
            <a:off x="685800" y="1447800"/>
            <a:ext cx="2895600" cy="4876800"/>
          </a:xfrm>
        </p:spPr>
        <p:txBody>
          <a:bodyPr>
            <a:noAutofit/>
          </a:bodyPr>
          <a:lstStyle/>
          <a:p>
            <a:pPr marL="0" indent="0">
              <a:buNone/>
              <a:defRPr/>
            </a:pPr>
            <a:r>
              <a:rPr lang="en-US" sz="2400" noProof="1" smtClean="0"/>
              <a:t>Neutral is midrange of joint position</a:t>
            </a:r>
          </a:p>
          <a:p>
            <a:pPr marL="0" indent="0">
              <a:lnSpc>
                <a:spcPct val="120000"/>
              </a:lnSpc>
              <a:buNone/>
              <a:defRPr/>
            </a:pPr>
            <a:r>
              <a:rPr lang="en-US" sz="2400" noProof="1" smtClean="0"/>
              <a:t>For arms/hands:</a:t>
            </a:r>
          </a:p>
          <a:p>
            <a:pPr>
              <a:spcBef>
                <a:spcPts val="300"/>
              </a:spcBef>
              <a:spcAft>
                <a:spcPts val="300"/>
              </a:spcAft>
              <a:defRPr/>
            </a:pPr>
            <a:r>
              <a:rPr lang="en-US" sz="1800" dirty="0" smtClean="0"/>
              <a:t>Shoulders relaxed</a:t>
            </a:r>
          </a:p>
          <a:p>
            <a:pPr>
              <a:spcBef>
                <a:spcPts val="300"/>
              </a:spcBef>
              <a:spcAft>
                <a:spcPts val="300"/>
              </a:spcAft>
              <a:defRPr/>
            </a:pPr>
            <a:r>
              <a:rPr lang="en-US" sz="1800" dirty="0" smtClean="0"/>
              <a:t>Elbows at sides flexed to about 90 degrees</a:t>
            </a:r>
          </a:p>
          <a:p>
            <a:pPr>
              <a:spcBef>
                <a:spcPts val="300"/>
              </a:spcBef>
              <a:spcAft>
                <a:spcPts val="300"/>
              </a:spcAft>
              <a:defRPr/>
            </a:pPr>
            <a:r>
              <a:rPr lang="en-US" sz="1800" dirty="0" smtClean="0"/>
              <a:t>Hands positioned with the thumbs pointing up</a:t>
            </a:r>
          </a:p>
          <a:p>
            <a:pPr marL="0" indent="0">
              <a:spcAft>
                <a:spcPts val="300"/>
              </a:spcAft>
              <a:buNone/>
              <a:defRPr/>
            </a:pPr>
            <a:r>
              <a:rPr lang="en-US" sz="2400" noProof="1" smtClean="0"/>
              <a:t>Spending more time in neutral is the goal!</a:t>
            </a:r>
          </a:p>
        </p:txBody>
      </p:sp>
      <p:grpSp>
        <p:nvGrpSpPr>
          <p:cNvPr id="3" name="Group 8"/>
          <p:cNvGrpSpPr>
            <a:grpSpLocks/>
          </p:cNvGrpSpPr>
          <p:nvPr/>
        </p:nvGrpSpPr>
        <p:grpSpPr bwMode="auto">
          <a:xfrm>
            <a:off x="3810000" y="1524000"/>
            <a:ext cx="4953000" cy="4114800"/>
            <a:chOff x="7465" y="10814"/>
            <a:chExt cx="3410" cy="2670"/>
          </a:xfrm>
        </p:grpSpPr>
        <p:pic>
          <p:nvPicPr>
            <p:cNvPr id="70665" name="Picture 9" descr="Female Front neutral"/>
            <p:cNvPicPr>
              <a:picLocks noChangeAspect="1" noChangeArrowheads="1"/>
            </p:cNvPicPr>
            <p:nvPr/>
          </p:nvPicPr>
          <p:blipFill>
            <a:blip r:embed="rId3" cstate="print"/>
            <a:srcRect/>
            <a:stretch>
              <a:fillRect/>
            </a:stretch>
          </p:blipFill>
          <p:spPr bwMode="auto">
            <a:xfrm>
              <a:off x="8705" y="10819"/>
              <a:ext cx="1050" cy="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0666" name="Picture 10" descr="Female side view neutral"/>
            <p:cNvPicPr>
              <a:picLocks noChangeAspect="1" noChangeArrowheads="1"/>
            </p:cNvPicPr>
            <p:nvPr/>
          </p:nvPicPr>
          <p:blipFill>
            <a:blip r:embed="rId4" cstate="print"/>
            <a:srcRect/>
            <a:stretch>
              <a:fillRect/>
            </a:stretch>
          </p:blipFill>
          <p:spPr bwMode="auto">
            <a:xfrm>
              <a:off x="7465" y="10814"/>
              <a:ext cx="1110" cy="2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0667" name="Picture 11" descr="Female diag hand neutral"/>
            <p:cNvPicPr>
              <a:picLocks noChangeAspect="1" noChangeArrowheads="1"/>
            </p:cNvPicPr>
            <p:nvPr/>
          </p:nvPicPr>
          <p:blipFill>
            <a:blip r:embed="rId5" cstate="print"/>
            <a:srcRect/>
            <a:stretch>
              <a:fillRect/>
            </a:stretch>
          </p:blipFill>
          <p:spPr bwMode="auto">
            <a:xfrm>
              <a:off x="9895" y="10821"/>
              <a:ext cx="980" cy="2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7107">
                                            <p:txEl>
                                              <p:pRg st="0" end="0"/>
                                            </p:txEl>
                                          </p:spTgt>
                                        </p:tgtEl>
                                        <p:attrNameLst>
                                          <p:attrName>style.visibility</p:attrName>
                                        </p:attrNameLst>
                                      </p:cBhvr>
                                      <p:to>
                                        <p:strVal val="visible"/>
                                      </p:to>
                                    </p:set>
                                    <p:animEffect transition="in" filter="wipe(left)">
                                      <p:cBhvr>
                                        <p:cTn id="7" dur="500"/>
                                        <p:tgtEl>
                                          <p:spTgt spid="132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7107">
                                            <p:txEl>
                                              <p:pRg st="1" end="1"/>
                                            </p:txEl>
                                          </p:spTgt>
                                        </p:tgtEl>
                                        <p:attrNameLst>
                                          <p:attrName>style.visibility</p:attrName>
                                        </p:attrNameLst>
                                      </p:cBhvr>
                                      <p:to>
                                        <p:strVal val="visible"/>
                                      </p:to>
                                    </p:set>
                                    <p:animEffect transition="in" filter="wipe(left)">
                                      <p:cBhvr>
                                        <p:cTn id="12" dur="500"/>
                                        <p:tgtEl>
                                          <p:spTgt spid="132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7107">
                                            <p:txEl>
                                              <p:pRg st="2" end="2"/>
                                            </p:txEl>
                                          </p:spTgt>
                                        </p:tgtEl>
                                        <p:attrNameLst>
                                          <p:attrName>style.visibility</p:attrName>
                                        </p:attrNameLst>
                                      </p:cBhvr>
                                      <p:to>
                                        <p:strVal val="visible"/>
                                      </p:to>
                                    </p:set>
                                    <p:animEffect transition="in" filter="wipe(left)">
                                      <p:cBhvr>
                                        <p:cTn id="17" dur="500"/>
                                        <p:tgtEl>
                                          <p:spTgt spid="132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7107">
                                            <p:txEl>
                                              <p:pRg st="3" end="3"/>
                                            </p:txEl>
                                          </p:spTgt>
                                        </p:tgtEl>
                                        <p:attrNameLst>
                                          <p:attrName>style.visibility</p:attrName>
                                        </p:attrNameLst>
                                      </p:cBhvr>
                                      <p:to>
                                        <p:strVal val="visible"/>
                                      </p:to>
                                    </p:set>
                                    <p:animEffect transition="in" filter="wipe(left)">
                                      <p:cBhvr>
                                        <p:cTn id="22" dur="500"/>
                                        <p:tgtEl>
                                          <p:spTgt spid="132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27107">
                                            <p:txEl>
                                              <p:pRg st="4" end="4"/>
                                            </p:txEl>
                                          </p:spTgt>
                                        </p:tgtEl>
                                        <p:attrNameLst>
                                          <p:attrName>style.visibility</p:attrName>
                                        </p:attrNameLst>
                                      </p:cBhvr>
                                      <p:to>
                                        <p:strVal val="visible"/>
                                      </p:to>
                                    </p:set>
                                    <p:animEffect transition="in" filter="wipe(left)">
                                      <p:cBhvr>
                                        <p:cTn id="27" dur="500"/>
                                        <p:tgtEl>
                                          <p:spTgt spid="132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27107">
                                            <p:txEl>
                                              <p:pRg st="5" end="5"/>
                                            </p:txEl>
                                          </p:spTgt>
                                        </p:tgtEl>
                                        <p:attrNameLst>
                                          <p:attrName>style.visibility</p:attrName>
                                        </p:attrNameLst>
                                      </p:cBhvr>
                                      <p:to>
                                        <p:strVal val="visible"/>
                                      </p:to>
                                    </p:set>
                                    <p:animEffect transition="in" filter="wipe(left)">
                                      <p:cBhvr>
                                        <p:cTn id="32" dur="500"/>
                                        <p:tgtEl>
                                          <p:spTgt spid="132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0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0178" name="Rectangle 2"/>
          <p:cNvSpPr>
            <a:spLocks noGrp="1" noChangeArrowheads="1"/>
          </p:cNvSpPr>
          <p:nvPr>
            <p:ph type="body" sz="half" idx="1"/>
          </p:nvPr>
        </p:nvSpPr>
        <p:spPr>
          <a:xfrm>
            <a:off x="381000" y="1066800"/>
            <a:ext cx="4038600" cy="5486400"/>
          </a:xfrm>
        </p:spPr>
        <p:txBody>
          <a:bodyPr>
            <a:normAutofit fontScale="62500" lnSpcReduction="20000"/>
          </a:bodyPr>
          <a:lstStyle/>
          <a:p>
            <a:pPr eaLnBrk="1" hangingPunct="1">
              <a:lnSpc>
                <a:spcPct val="120000"/>
              </a:lnSpc>
              <a:defRPr/>
            </a:pPr>
            <a:r>
              <a:rPr lang="en-US" noProof="1" smtClean="0"/>
              <a:t>Seated</a:t>
            </a:r>
          </a:p>
          <a:p>
            <a:pPr lvl="1" eaLnBrk="1" hangingPunct="1">
              <a:lnSpc>
                <a:spcPct val="120000"/>
              </a:lnSpc>
              <a:defRPr/>
            </a:pPr>
            <a:r>
              <a:rPr lang="en-US" noProof="1" smtClean="0"/>
              <a:t>Compression of soft tissues</a:t>
            </a:r>
            <a:endParaRPr lang="en-US" dirty="0" smtClean="0"/>
          </a:p>
          <a:p>
            <a:pPr lvl="1">
              <a:lnSpc>
                <a:spcPct val="120000"/>
              </a:lnSpc>
              <a:defRPr/>
            </a:pPr>
            <a:r>
              <a:rPr lang="en-US" noProof="1" smtClean="0"/>
              <a:t>Decrease in blood flow and circulation</a:t>
            </a:r>
          </a:p>
          <a:p>
            <a:pPr lvl="1">
              <a:lnSpc>
                <a:spcPct val="120000"/>
              </a:lnSpc>
              <a:defRPr/>
            </a:pPr>
            <a:r>
              <a:rPr lang="en-US" noProof="1" smtClean="0"/>
              <a:t>Proper seated support is critical</a:t>
            </a:r>
          </a:p>
          <a:p>
            <a:pPr eaLnBrk="1" hangingPunct="1">
              <a:lnSpc>
                <a:spcPct val="120000"/>
              </a:lnSpc>
              <a:defRPr/>
            </a:pPr>
            <a:r>
              <a:rPr lang="en-US" noProof="1" smtClean="0"/>
              <a:t>Limbs</a:t>
            </a:r>
          </a:p>
          <a:p>
            <a:pPr lvl="1" eaLnBrk="1" hangingPunct="1">
              <a:lnSpc>
                <a:spcPct val="120000"/>
              </a:lnSpc>
              <a:defRPr/>
            </a:pPr>
            <a:r>
              <a:rPr lang="en-US" noProof="1" smtClean="0"/>
              <a:t>Proper support for limbs</a:t>
            </a:r>
            <a:endParaRPr lang="en-US" dirty="0" smtClean="0"/>
          </a:p>
          <a:p>
            <a:pPr lvl="1" eaLnBrk="1" hangingPunct="1">
              <a:lnSpc>
                <a:spcPct val="120000"/>
              </a:lnSpc>
              <a:defRPr/>
            </a:pPr>
            <a:r>
              <a:rPr lang="en-US" dirty="0" smtClean="0"/>
              <a:t>R</a:t>
            </a:r>
            <a:r>
              <a:rPr lang="en-US" noProof="1" smtClean="0"/>
              <a:t>emoves strain of weight bearing</a:t>
            </a:r>
            <a:endParaRPr lang="en-US" dirty="0" smtClean="0"/>
          </a:p>
          <a:p>
            <a:pPr lvl="1" eaLnBrk="1" hangingPunct="1">
              <a:lnSpc>
                <a:spcPct val="120000"/>
              </a:lnSpc>
              <a:defRPr/>
            </a:pPr>
            <a:r>
              <a:rPr lang="en-US" dirty="0" smtClean="0"/>
              <a:t>U</a:t>
            </a:r>
            <a:r>
              <a:rPr lang="en-US" noProof="1" smtClean="0"/>
              <a:t>nloads neck, shoulders and back</a:t>
            </a:r>
          </a:p>
          <a:p>
            <a:pPr>
              <a:lnSpc>
                <a:spcPct val="120000"/>
              </a:lnSpc>
              <a:defRPr/>
            </a:pPr>
            <a:r>
              <a:rPr lang="en-US" noProof="1" smtClean="0"/>
              <a:t>Standing</a:t>
            </a:r>
          </a:p>
          <a:p>
            <a:pPr lvl="1">
              <a:lnSpc>
                <a:spcPct val="120000"/>
              </a:lnSpc>
              <a:defRPr/>
            </a:pPr>
            <a:r>
              <a:rPr lang="en-US" noProof="1" smtClean="0"/>
              <a:t>Joint compression</a:t>
            </a:r>
          </a:p>
          <a:p>
            <a:pPr lvl="1">
              <a:lnSpc>
                <a:spcPct val="120000"/>
              </a:lnSpc>
              <a:defRPr/>
            </a:pPr>
            <a:r>
              <a:rPr lang="en-US" noProof="1" smtClean="0"/>
              <a:t>Fluid pools</a:t>
            </a:r>
          </a:p>
          <a:p>
            <a:pPr lvl="1">
              <a:lnSpc>
                <a:spcPct val="120000"/>
              </a:lnSpc>
              <a:defRPr/>
            </a:pPr>
            <a:r>
              <a:rPr lang="en-US" noProof="1" smtClean="0"/>
              <a:t>Limit sustained standing</a:t>
            </a:r>
          </a:p>
        </p:txBody>
      </p:sp>
      <p:pic>
        <p:nvPicPr>
          <p:cNvPr id="71683" name="Picture 3" descr="Chris Homecoming 108"/>
          <p:cNvPicPr>
            <a:picLocks noGrp="1" noChangeAspect="1" noChangeArrowheads="1"/>
          </p:cNvPicPr>
          <p:nvPr>
            <p:ph sz="half" idx="2"/>
          </p:nvPr>
        </p:nvPicPr>
        <p:blipFill>
          <a:blip r:embed="rId3" cstate="print"/>
          <a:stretch>
            <a:fillRect/>
          </a:stretch>
        </p:blipFill>
        <p:spPr>
          <a:xfrm>
            <a:off x="4572000" y="1143000"/>
            <a:ext cx="2133600" cy="3653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lstStyle/>
          <a:p>
            <a:r>
              <a:rPr lang="en-US" dirty="0" smtClean="0"/>
              <a:t>Support in Neutral</a:t>
            </a:r>
            <a:r>
              <a:rPr lang="en-US" baseline="0" dirty="0" smtClean="0"/>
              <a:t> Position</a:t>
            </a:r>
            <a:endParaRPr lang="en-US" dirty="0"/>
          </a:p>
        </p:txBody>
      </p:sp>
      <p:sp>
        <p:nvSpPr>
          <p:cNvPr id="5" name="TextBox 4"/>
          <p:cNvSpPr txBox="1"/>
          <p:nvPr/>
        </p:nvSpPr>
        <p:spPr>
          <a:xfrm>
            <a:off x="6858000" y="1219200"/>
            <a:ext cx="2011680" cy="3657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9" y="1554626"/>
            <a:ext cx="2673330" cy="3631763"/>
          </a:xfrm>
          <a:prstGeom prst="rect">
            <a:avLst/>
          </a:prstGeom>
          <a:noFill/>
        </p:spPr>
        <p:txBody>
          <a:bodyPr wrap="square" rtlCol="0">
            <a:spAutoFit/>
          </a:bodyPr>
          <a:lstStyle/>
          <a:p>
            <a:pPr marL="169863" indent="-169863">
              <a:spcBef>
                <a:spcPts val="600"/>
              </a:spcBef>
              <a:spcAft>
                <a:spcPts val="600"/>
              </a:spcAft>
              <a:buFont typeface="Arial" pitchFamily="34" charset="0"/>
              <a:buChar char="•"/>
            </a:pPr>
            <a:r>
              <a:rPr lang="en-US" sz="2000" dirty="0" smtClean="0">
                <a:latin typeface="Articulate" pitchFamily="2" charset="0"/>
              </a:rPr>
              <a:t>EHS partnering with businesses </a:t>
            </a:r>
            <a:br>
              <a:rPr lang="en-US" sz="2000" dirty="0" smtClean="0">
                <a:latin typeface="Articulate" pitchFamily="2" charset="0"/>
              </a:rPr>
            </a:br>
            <a:r>
              <a:rPr lang="en-US" sz="2000" dirty="0" smtClean="0">
                <a:latin typeface="Articulate" pitchFamily="2" charset="0"/>
              </a:rPr>
              <a:t>to ensure health and safety are integrated into business processes</a:t>
            </a:r>
          </a:p>
          <a:p>
            <a:pPr marL="169863" indent="-169863">
              <a:spcBef>
                <a:spcPts val="3000"/>
              </a:spcBef>
              <a:spcAft>
                <a:spcPts val="600"/>
              </a:spcAft>
              <a:buFont typeface="Arial" pitchFamily="34" charset="0"/>
              <a:buChar char="•"/>
            </a:pPr>
            <a:r>
              <a:rPr lang="en-US" sz="2000" dirty="0" smtClean="0">
                <a:latin typeface="Articulate" pitchFamily="2" charset="0"/>
              </a:rPr>
              <a:t>Training ensures employees </a:t>
            </a:r>
            <a:br>
              <a:rPr lang="en-US" sz="2000" dirty="0" smtClean="0">
                <a:latin typeface="Articulate" pitchFamily="2" charset="0"/>
              </a:rPr>
            </a:br>
            <a:r>
              <a:rPr lang="en-US" sz="2000" dirty="0" smtClean="0">
                <a:latin typeface="Articulate" pitchFamily="2" charset="0"/>
              </a:rPr>
              <a:t>are aware of risks and are prepared </a:t>
            </a:r>
            <a:endParaRPr lang="en-US" sz="2000" dirty="0">
              <a:latin typeface="Articulate" pitchFamily="2" charset="0"/>
            </a:endParaRPr>
          </a:p>
        </p:txBody>
      </p:sp>
      <p:sp>
        <p:nvSpPr>
          <p:cNvPr id="5" name="TextBox 4"/>
          <p:cNvSpPr txBox="1"/>
          <p:nvPr/>
        </p:nvSpPr>
        <p:spPr>
          <a:xfrm>
            <a:off x="446560" y="5649098"/>
            <a:ext cx="8229600" cy="954107"/>
          </a:xfrm>
          <a:prstGeom prst="rect">
            <a:avLst/>
          </a:prstGeom>
          <a:solidFill>
            <a:schemeClr val="tx2"/>
          </a:solidFill>
          <a:effectLst>
            <a:outerShdw blurRad="50800" dist="38100" dir="2700000" algn="tl" rotWithShape="0">
              <a:prstClr val="black">
                <a:alpha val="40000"/>
              </a:prstClr>
            </a:outerShdw>
          </a:effectLst>
        </p:spPr>
        <p:txBody>
          <a:bodyPr wrap="square" rtlCol="0" anchor="ctr">
            <a:spAutoFit/>
          </a:bodyPr>
          <a:lstStyle/>
          <a:p>
            <a:pPr algn="ctr"/>
            <a:r>
              <a:rPr lang="en-US" sz="2800" i="1" dirty="0" smtClean="0">
                <a:solidFill>
                  <a:schemeClr val="bg1"/>
                </a:solidFill>
                <a:latin typeface="Articulate" pitchFamily="2" charset="0"/>
              </a:rPr>
              <a:t>Employees around the globe receive the same level of protection from risk</a:t>
            </a:r>
          </a:p>
        </p:txBody>
      </p:sp>
      <p:pic>
        <p:nvPicPr>
          <p:cNvPr id="7" name="Picture 6" descr="201402756_PPT_Title_Slide_LogoText.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68798" y="988313"/>
            <a:ext cx="4007047" cy="1711343"/>
          </a:xfrm>
          <a:prstGeom prst="rect">
            <a:avLst/>
          </a:prstGeom>
        </p:spPr>
      </p:pic>
      <p:sp>
        <p:nvSpPr>
          <p:cNvPr id="8" name="TextBox 7"/>
          <p:cNvSpPr txBox="1"/>
          <p:nvPr/>
        </p:nvSpPr>
        <p:spPr>
          <a:xfrm>
            <a:off x="5572579" y="2331310"/>
            <a:ext cx="776178" cy="1015663"/>
          </a:xfrm>
          <a:prstGeom prst="rect">
            <a:avLst/>
          </a:prstGeom>
          <a:noFill/>
        </p:spPr>
        <p:txBody>
          <a:bodyPr wrap="square" rtlCol="0">
            <a:spAutoFit/>
          </a:bodyPr>
          <a:lstStyle/>
          <a:p>
            <a:r>
              <a:rPr lang="en-US" sz="6000" b="1" dirty="0" smtClean="0">
                <a:solidFill>
                  <a:schemeClr val="accent3"/>
                </a:solidFill>
                <a:latin typeface="Articulate" pitchFamily="2" charset="0"/>
              </a:rPr>
              <a:t>+</a:t>
            </a:r>
            <a:endParaRPr lang="en-US" sz="6000" b="1" dirty="0">
              <a:solidFill>
                <a:schemeClr val="accent3"/>
              </a:solidFill>
              <a:latin typeface="Articulate" pitchFamily="2" charset="0"/>
            </a:endParaRPr>
          </a:p>
        </p:txBody>
      </p:sp>
      <p:sp>
        <p:nvSpPr>
          <p:cNvPr id="10" name="Oval 9"/>
          <p:cNvSpPr>
            <a:spLocks noChangeAspect="1" noChangeArrowheads="1"/>
          </p:cNvSpPr>
          <p:nvPr/>
        </p:nvSpPr>
        <p:spPr bwMode="auto">
          <a:xfrm>
            <a:off x="7032687" y="3263958"/>
            <a:ext cx="1721943" cy="1723105"/>
          </a:xfrm>
          <a:prstGeom prst="ellipse">
            <a:avLst/>
          </a:prstGeom>
          <a:solidFill>
            <a:schemeClr val="accent6"/>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3175" lvl="1" algn="ctr" fontAlgn="auto">
              <a:spcBef>
                <a:spcPts val="0"/>
              </a:spcBef>
              <a:spcAft>
                <a:spcPts val="0"/>
              </a:spcAft>
              <a:defRPr/>
            </a:pPr>
            <a:r>
              <a:rPr lang="en-US" sz="1400" b="1" cap="all" dirty="0" smtClean="0">
                <a:solidFill>
                  <a:schemeClr val="lt1"/>
                </a:solidFill>
                <a:latin typeface="Tw Cen MT" pitchFamily="34" charset="0"/>
              </a:rPr>
              <a:t>Diabetes</a:t>
            </a:r>
          </a:p>
          <a:p>
            <a:pPr marL="3175" lvl="1" algn="ctr" fontAlgn="auto">
              <a:spcBef>
                <a:spcPts val="0"/>
              </a:spcBef>
              <a:spcAft>
                <a:spcPts val="0"/>
              </a:spcAft>
              <a:defRPr/>
            </a:pPr>
            <a:r>
              <a:rPr lang="en-US" sz="1400" b="1" cap="all" dirty="0" smtClean="0">
                <a:solidFill>
                  <a:schemeClr val="lt1"/>
                </a:solidFill>
                <a:latin typeface="Tw Cen MT" pitchFamily="34" charset="0"/>
              </a:rPr>
              <a:t>Group</a:t>
            </a:r>
            <a:endParaRPr lang="en-US" sz="1400" b="1" cap="all" dirty="0">
              <a:solidFill>
                <a:schemeClr val="lt1"/>
              </a:solidFill>
              <a:latin typeface="Tw Cen MT" pitchFamily="34" charset="0"/>
            </a:endParaRPr>
          </a:p>
        </p:txBody>
      </p:sp>
      <p:sp>
        <p:nvSpPr>
          <p:cNvPr id="11" name="Oval 10"/>
          <p:cNvSpPr>
            <a:spLocks noChangeAspect="1" noChangeArrowheads="1"/>
          </p:cNvSpPr>
          <p:nvPr/>
        </p:nvSpPr>
        <p:spPr bwMode="auto">
          <a:xfrm>
            <a:off x="5036679" y="3263958"/>
            <a:ext cx="1721943" cy="1723105"/>
          </a:xfrm>
          <a:prstGeom prst="ellipse">
            <a:avLst/>
          </a:prstGeom>
          <a:solidFill>
            <a:schemeClr val="accent3"/>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0" lvl="1" algn="ctr">
              <a:lnSpc>
                <a:spcPct val="85000"/>
              </a:lnSpc>
              <a:spcBef>
                <a:spcPts val="700"/>
              </a:spcBef>
            </a:pPr>
            <a:r>
              <a:rPr lang="en-US" sz="1400" b="1" cap="all" dirty="0" smtClean="0">
                <a:solidFill>
                  <a:schemeClr val="lt1"/>
                </a:solidFill>
                <a:latin typeface="Tw Cen MT" pitchFamily="34" charset="0"/>
              </a:rPr>
              <a:t>Restorative Therapies Group</a:t>
            </a:r>
            <a:endParaRPr lang="en-US" sz="1400" b="1" cap="all" dirty="0">
              <a:solidFill>
                <a:schemeClr val="lt1"/>
              </a:solidFill>
              <a:latin typeface="Tw Cen MT" pitchFamily="34" charset="0"/>
            </a:endParaRPr>
          </a:p>
        </p:txBody>
      </p:sp>
      <p:sp>
        <p:nvSpPr>
          <p:cNvPr id="12" name="Oval 11"/>
          <p:cNvSpPr>
            <a:spLocks noChangeAspect="1" noChangeArrowheads="1"/>
          </p:cNvSpPr>
          <p:nvPr/>
        </p:nvSpPr>
        <p:spPr bwMode="auto">
          <a:xfrm>
            <a:off x="3040671" y="3263958"/>
            <a:ext cx="1721943" cy="1723105"/>
          </a:xfrm>
          <a:prstGeom prst="ellipse">
            <a:avLst/>
          </a:prstGeom>
          <a:solidFill>
            <a:srgbClr val="00BCE4"/>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3175" lvl="1" algn="ctr" fontAlgn="auto">
              <a:spcBef>
                <a:spcPts val="0"/>
              </a:spcBef>
              <a:spcAft>
                <a:spcPts val="0"/>
              </a:spcAft>
              <a:defRPr/>
            </a:pPr>
            <a:r>
              <a:rPr lang="en-US" sz="1400" b="1" dirty="0" smtClean="0">
                <a:solidFill>
                  <a:schemeClr val="lt1"/>
                </a:solidFill>
                <a:latin typeface="Tw Cen MT" pitchFamily="34" charset="0"/>
              </a:rPr>
              <a:t>CARDIAC AND VASCULAR GROUP</a:t>
            </a:r>
            <a:endParaRPr lang="en-US" sz="1400" b="1" dirty="0">
              <a:solidFill>
                <a:schemeClr val="lt1"/>
              </a:solidFill>
              <a:latin typeface="Tw Cen MT" pitchFamily="34" charset="0"/>
            </a:endParaRPr>
          </a:p>
        </p:txBody>
      </p:sp>
      <p:grpSp>
        <p:nvGrpSpPr>
          <p:cNvPr id="2" name="Group 14"/>
          <p:cNvGrpSpPr/>
          <p:nvPr/>
        </p:nvGrpSpPr>
        <p:grpSpPr>
          <a:xfrm>
            <a:off x="4895633" y="4748445"/>
            <a:ext cx="2387662" cy="1015663"/>
            <a:chOff x="5065761" y="4748445"/>
            <a:chExt cx="2387662" cy="1015663"/>
          </a:xfrm>
        </p:grpSpPr>
        <p:sp>
          <p:nvSpPr>
            <p:cNvPr id="13" name="TextBox 12"/>
            <p:cNvSpPr txBox="1"/>
            <p:nvPr/>
          </p:nvSpPr>
          <p:spPr>
            <a:xfrm>
              <a:off x="5065761" y="4748445"/>
              <a:ext cx="803412" cy="1015663"/>
            </a:xfrm>
            <a:prstGeom prst="rect">
              <a:avLst/>
            </a:prstGeom>
            <a:noFill/>
          </p:spPr>
          <p:txBody>
            <a:bodyPr wrap="square" rtlCol="0">
              <a:spAutoFit/>
            </a:bodyPr>
            <a:lstStyle/>
            <a:p>
              <a:r>
                <a:rPr lang="en-US" sz="6000" b="1" dirty="0" smtClean="0">
                  <a:solidFill>
                    <a:schemeClr val="accent3"/>
                  </a:solidFill>
                  <a:latin typeface="Articulate" pitchFamily="2" charset="0"/>
                </a:rPr>
                <a:t>+</a:t>
              </a:r>
              <a:endParaRPr lang="en-US" sz="2800" b="1" i="1" dirty="0">
                <a:latin typeface="Articulate" pitchFamily="2" charset="0"/>
              </a:endParaRPr>
            </a:p>
          </p:txBody>
        </p:sp>
        <p:sp>
          <p:nvSpPr>
            <p:cNvPr id="14" name="TextBox 13"/>
            <p:cNvSpPr txBox="1"/>
            <p:nvPr/>
          </p:nvSpPr>
          <p:spPr>
            <a:xfrm>
              <a:off x="5717890" y="5092230"/>
              <a:ext cx="1735533" cy="523220"/>
            </a:xfrm>
            <a:prstGeom prst="rect">
              <a:avLst/>
            </a:prstGeom>
            <a:noFill/>
          </p:spPr>
          <p:txBody>
            <a:bodyPr wrap="square" rtlCol="0">
              <a:spAutoFit/>
            </a:bodyPr>
            <a:lstStyle/>
            <a:p>
              <a:r>
                <a:rPr lang="en-US" sz="2800" b="1" i="1" dirty="0" smtClean="0">
                  <a:solidFill>
                    <a:schemeClr val="tx2"/>
                  </a:solidFill>
                  <a:latin typeface="Articulate" pitchFamily="2" charset="0"/>
                </a:rPr>
                <a:t>Training!</a:t>
              </a:r>
              <a:endParaRPr lang="en-US" sz="2800" b="1" i="1" dirty="0">
                <a:solidFill>
                  <a:schemeClr val="tx2"/>
                </a:solidFill>
                <a:latin typeface="Articulate" pitchFamily="2" charset="0"/>
              </a:endParaRPr>
            </a:p>
          </p:txBody>
        </p:sp>
      </p:grpSp>
      <p:sp>
        <p:nvSpPr>
          <p:cNvPr id="15" name="Title 8"/>
          <p:cNvSpPr txBox="1">
            <a:spLocks noGrp="1"/>
          </p:cNvSpPr>
          <p:nvPr>
            <p:ph type="title"/>
          </p:nvPr>
        </p:nvSpPr>
        <p:spPr>
          <a:xfrm>
            <a:off x="457200" y="603226"/>
            <a:ext cx="8229600" cy="584775"/>
          </a:xfrm>
          <a:prstGeom prst="rect">
            <a:avLst/>
          </a:prstGeom>
          <a:solidFill>
            <a:schemeClr val="bg1">
              <a:alpha val="85000"/>
            </a:schemeClr>
          </a:solidFill>
          <a:effectLst/>
        </p:spPr>
        <p:txBody>
          <a:bodyPr wrap="square" rtlCol="0">
            <a:spAutoFit/>
          </a:bodyPr>
          <a:lstStyle/>
          <a:p>
            <a:r>
              <a:rPr lang="en-US" sz="2800" dirty="0" smtClean="0">
                <a:latin typeface="Articulate" pitchFamily="2" charset="0"/>
              </a:rPr>
              <a:t>Our </a:t>
            </a:r>
            <a:r>
              <a:rPr lang="en-US" sz="3200" b="1" dirty="0" smtClean="0">
                <a:latin typeface="Articulate" pitchFamily="2" charset="0"/>
              </a:rPr>
              <a:t>employees are central </a:t>
            </a:r>
            <a:r>
              <a:rPr lang="en-US" sz="2800" dirty="0" smtClean="0">
                <a:latin typeface="Articulate" pitchFamily="2" charset="0"/>
              </a:rPr>
              <a:t>to </a:t>
            </a:r>
            <a:r>
              <a:rPr lang="en-US" sz="3200" b="1" dirty="0" smtClean="0">
                <a:latin typeface="Articulate" pitchFamily="2" charset="0"/>
              </a:rPr>
              <a:t>our mission</a:t>
            </a:r>
            <a:endParaRPr lang="en-US" sz="3200" b="1" dirty="0">
              <a:latin typeface="Articulate" pitchFamily="2" charset="0"/>
            </a:endParaRPr>
          </a:p>
        </p:txBody>
      </p:sp>
      <p:sp>
        <p:nvSpPr>
          <p:cNvPr id="16" name="TextBox 15"/>
          <p:cNvSpPr txBox="1"/>
          <p:nvPr/>
        </p:nvSpPr>
        <p:spPr>
          <a:xfrm>
            <a:off x="8311486" y="1295400"/>
            <a:ext cx="1665027" cy="1477328"/>
          </a:xfrm>
          <a:prstGeom prst="rect">
            <a:avLst/>
          </a:prstGeom>
          <a:solidFill>
            <a:srgbClr val="FFFF00"/>
          </a:solidFill>
        </p:spPr>
        <p:txBody>
          <a:bodyPr wrap="square" rtlCol="0">
            <a:spAutoFit/>
          </a:bodyPr>
          <a:lstStyle/>
          <a:p>
            <a:r>
              <a:rPr lang="en-US" sz="1800" dirty="0" smtClean="0"/>
              <a:t>This content will eventually be replaced by the VP video message</a:t>
            </a:r>
            <a:endParaRPr lang="en-US" sz="18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9600" y="1143000"/>
            <a:ext cx="3581400" cy="5257800"/>
          </a:xfrm>
        </p:spPr>
        <p:txBody>
          <a:bodyPr>
            <a:normAutofit fontScale="70000" lnSpcReduction="20000"/>
          </a:bodyPr>
          <a:lstStyle/>
          <a:p>
            <a:pPr lvl="0" rtl="0">
              <a:lnSpc>
                <a:spcPct val="120000"/>
              </a:lnSpc>
              <a:spcBef>
                <a:spcPts val="300"/>
              </a:spcBef>
              <a:spcAft>
                <a:spcPts val="300"/>
              </a:spcAft>
              <a:buNone/>
            </a:pPr>
            <a:r>
              <a:rPr lang="en-US" sz="4000" noProof="1" smtClean="0">
                <a:solidFill>
                  <a:schemeClr val="tx1">
                    <a:lumMod val="65000"/>
                    <a:lumOff val="35000"/>
                  </a:schemeClr>
                </a:solidFill>
              </a:rPr>
              <a:t>Stand or walk?</a:t>
            </a:r>
          </a:p>
          <a:p>
            <a:pPr lvl="1">
              <a:lnSpc>
                <a:spcPct val="120000"/>
              </a:lnSpc>
              <a:spcBef>
                <a:spcPts val="300"/>
              </a:spcBef>
              <a:spcAft>
                <a:spcPts val="300"/>
              </a:spcAft>
              <a:buFont typeface="Arial" pitchFamily="34" charset="0"/>
              <a:buChar char="•"/>
              <a:defRPr/>
            </a:pPr>
            <a:r>
              <a:rPr lang="en-US" sz="3100" noProof="1" smtClean="0">
                <a:solidFill>
                  <a:schemeClr val="tx1">
                    <a:lumMod val="65000"/>
                    <a:lumOff val="35000"/>
                  </a:schemeClr>
                </a:solidFill>
              </a:rPr>
              <a:t>50# back pack</a:t>
            </a:r>
          </a:p>
          <a:p>
            <a:pPr lvl="1">
              <a:lnSpc>
                <a:spcPct val="120000"/>
              </a:lnSpc>
              <a:spcBef>
                <a:spcPts val="300"/>
              </a:spcBef>
              <a:spcAft>
                <a:spcPts val="300"/>
              </a:spcAft>
              <a:buFont typeface="Arial" pitchFamily="34" charset="0"/>
              <a:buChar char="•"/>
              <a:defRPr/>
            </a:pPr>
            <a:r>
              <a:rPr lang="en-US" sz="3100" noProof="1" smtClean="0">
                <a:solidFill>
                  <a:schemeClr val="tx1">
                    <a:lumMod val="65000"/>
                    <a:lumOff val="35000"/>
                  </a:schemeClr>
                </a:solidFill>
              </a:rPr>
              <a:t>Stand for 20 minutes or</a:t>
            </a:r>
          </a:p>
          <a:p>
            <a:pPr lvl="1">
              <a:lnSpc>
                <a:spcPct val="120000"/>
              </a:lnSpc>
              <a:spcBef>
                <a:spcPts val="300"/>
              </a:spcBef>
              <a:spcAft>
                <a:spcPts val="300"/>
              </a:spcAft>
              <a:buFont typeface="Arial" pitchFamily="34" charset="0"/>
              <a:buChar char="•"/>
              <a:defRPr/>
            </a:pPr>
            <a:r>
              <a:rPr lang="en-US" sz="3100" noProof="1" smtClean="0">
                <a:solidFill>
                  <a:schemeClr val="tx1">
                    <a:lumMod val="65000"/>
                    <a:lumOff val="35000"/>
                  </a:schemeClr>
                </a:solidFill>
              </a:rPr>
              <a:t>Walk for 2 miles?</a:t>
            </a:r>
          </a:p>
          <a:p>
            <a:pPr marL="0" lvl="0" indent="0" rtl="0">
              <a:lnSpc>
                <a:spcPct val="120000"/>
              </a:lnSpc>
              <a:spcBef>
                <a:spcPts val="300"/>
              </a:spcBef>
              <a:spcAft>
                <a:spcPts val="300"/>
              </a:spcAft>
              <a:buNone/>
            </a:pPr>
            <a:r>
              <a:rPr lang="en-US" sz="4000" noProof="1" smtClean="0">
                <a:solidFill>
                  <a:schemeClr val="tx1">
                    <a:lumMod val="65000"/>
                    <a:lumOff val="35000"/>
                  </a:schemeClr>
                </a:solidFill>
              </a:rPr>
              <a:t>Walk!</a:t>
            </a:r>
          </a:p>
          <a:p>
            <a:pPr lvl="1">
              <a:lnSpc>
                <a:spcPct val="120000"/>
              </a:lnSpc>
              <a:spcBef>
                <a:spcPts val="300"/>
              </a:spcBef>
              <a:spcAft>
                <a:spcPts val="300"/>
              </a:spcAft>
              <a:buFont typeface="Arial" pitchFamily="34" charset="0"/>
              <a:buChar char="•"/>
              <a:defRPr/>
            </a:pPr>
            <a:r>
              <a:rPr lang="en-US" sz="3100" noProof="1" smtClean="0">
                <a:solidFill>
                  <a:schemeClr val="tx1">
                    <a:lumMod val="65000"/>
                    <a:lumOff val="35000"/>
                  </a:schemeClr>
                </a:solidFill>
              </a:rPr>
              <a:t>Intuitively we want to walk!</a:t>
            </a:r>
          </a:p>
          <a:p>
            <a:pPr lvl="1">
              <a:lnSpc>
                <a:spcPct val="120000"/>
              </a:lnSpc>
              <a:spcBef>
                <a:spcPts val="300"/>
              </a:spcBef>
              <a:spcAft>
                <a:spcPts val="300"/>
              </a:spcAft>
              <a:buFont typeface="Arial" pitchFamily="34" charset="0"/>
              <a:buChar char="•"/>
              <a:defRPr/>
            </a:pPr>
            <a:r>
              <a:rPr lang="en-US" sz="3100" noProof="1" smtClean="0">
                <a:solidFill>
                  <a:schemeClr val="tx1">
                    <a:lumMod val="65000"/>
                    <a:lumOff val="35000"/>
                  </a:schemeClr>
                </a:solidFill>
              </a:rPr>
              <a:t>We need to move to be comfortable</a:t>
            </a:r>
          </a:p>
          <a:p>
            <a:pPr marL="0" indent="0">
              <a:lnSpc>
                <a:spcPct val="120000"/>
              </a:lnSpc>
              <a:spcBef>
                <a:spcPts val="300"/>
              </a:spcBef>
              <a:spcAft>
                <a:spcPts val="300"/>
              </a:spcAft>
              <a:buNone/>
            </a:pPr>
            <a:r>
              <a:rPr lang="en-US" sz="4000" noProof="1" smtClean="0">
                <a:solidFill>
                  <a:schemeClr val="tx1">
                    <a:lumMod val="65000"/>
                    <a:lumOff val="35000"/>
                  </a:schemeClr>
                </a:solidFill>
              </a:rPr>
              <a:t>Sound physiological reasons</a:t>
            </a:r>
          </a:p>
          <a:p>
            <a:pPr lvl="1">
              <a:lnSpc>
                <a:spcPct val="120000"/>
              </a:lnSpc>
              <a:spcBef>
                <a:spcPts val="300"/>
              </a:spcBef>
              <a:spcAft>
                <a:spcPts val="300"/>
              </a:spcAft>
              <a:buFont typeface="Arial" pitchFamily="34" charset="0"/>
              <a:buChar char="•"/>
              <a:defRPr/>
            </a:pPr>
            <a:endParaRPr lang="en-US" sz="3100" noProof="1" smtClean="0">
              <a:solidFill>
                <a:schemeClr val="tx1">
                  <a:lumMod val="65000"/>
                  <a:lumOff val="35000"/>
                </a:schemeClr>
              </a:solidFill>
            </a:endParaRPr>
          </a:p>
        </p:txBody>
      </p:sp>
      <p:sp>
        <p:nvSpPr>
          <p:cNvPr id="12" name="Title 3"/>
          <p:cNvSpPr>
            <a:spLocks noGrp="1"/>
          </p:cNvSpPr>
          <p:nvPr>
            <p:ph type="title"/>
          </p:nvPr>
        </p:nvSpPr>
        <p:spPr>
          <a:xfrm>
            <a:off x="304800" y="228600"/>
            <a:ext cx="8458200" cy="762000"/>
          </a:xfrm>
        </p:spPr>
        <p:txBody>
          <a:bodyPr>
            <a:normAutofit fontScale="90000"/>
          </a:bodyPr>
          <a:lstStyle/>
          <a:p>
            <a:r>
              <a:rPr lang="en-US" sz="4000" b="1" dirty="0" smtClean="0">
                <a:solidFill>
                  <a:schemeClr val="tx2"/>
                </a:solidFill>
              </a:rPr>
              <a:t>Promote</a:t>
            </a:r>
            <a:r>
              <a:rPr lang="en-US" sz="4000" b="1" baseline="0" dirty="0" smtClean="0">
                <a:solidFill>
                  <a:schemeClr val="tx2"/>
                </a:solidFill>
              </a:rPr>
              <a:t> Dynamic Physical Movement</a:t>
            </a:r>
            <a:endParaRPr lang="en-US" sz="4000" b="1" dirty="0" smtClean="0">
              <a:solidFill>
                <a:schemeClr val="tx2"/>
              </a:solidFill>
            </a:endParaRPr>
          </a:p>
        </p:txBody>
      </p:sp>
      <p:sp>
        <p:nvSpPr>
          <p:cNvPr id="4" name="TextBox 3"/>
          <p:cNvSpPr txBox="1"/>
          <p:nvPr/>
        </p:nvSpPr>
        <p:spPr>
          <a:xfrm>
            <a:off x="5715000" y="1524000"/>
            <a:ext cx="2926080" cy="4480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sz="3600" b="1" dirty="0" smtClean="0">
                <a:solidFill>
                  <a:schemeClr val="tx2"/>
                </a:solidFill>
                <a:latin typeface="Articulate" pitchFamily="2" charset="0"/>
              </a:rPr>
              <a:t>Metabolism</a:t>
            </a:r>
          </a:p>
        </p:txBody>
      </p:sp>
      <p:sp>
        <p:nvSpPr>
          <p:cNvPr id="4" name="Text Placeholder 3"/>
          <p:cNvSpPr>
            <a:spLocks noGrp="1"/>
          </p:cNvSpPr>
          <p:nvPr>
            <p:ph type="body" idx="4294967295"/>
          </p:nvPr>
        </p:nvSpPr>
        <p:spPr>
          <a:xfrm>
            <a:off x="457200" y="1295400"/>
            <a:ext cx="4267200" cy="5334000"/>
          </a:xfrm>
        </p:spPr>
        <p:txBody>
          <a:bodyPr>
            <a:normAutofit fontScale="92500"/>
          </a:bodyPr>
          <a:lstStyle/>
          <a:p>
            <a:pPr lvl="0">
              <a:buNone/>
            </a:pPr>
            <a:r>
              <a:rPr lang="en-US" sz="2800" noProof="1" smtClean="0">
                <a:solidFill>
                  <a:schemeClr val="tx1">
                    <a:lumMod val="65000"/>
                    <a:lumOff val="35000"/>
                  </a:schemeClr>
                </a:solidFill>
                <a:latin typeface="Articulate" pitchFamily="2" charset="0"/>
              </a:rPr>
              <a:t>Body takes in nutrients</a:t>
            </a:r>
          </a:p>
          <a:p>
            <a:pPr lvl="1">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Converts into chemical energy</a:t>
            </a:r>
          </a:p>
          <a:p>
            <a:pPr lvl="1">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Ultimately into mechanical energy and heat</a:t>
            </a:r>
          </a:p>
          <a:p>
            <a:pPr marL="1098550" lvl="1"/>
            <a:r>
              <a:rPr lang="en-US" sz="1800" noProof="1" smtClean="0">
                <a:solidFill>
                  <a:schemeClr val="tx1">
                    <a:lumMod val="65000"/>
                    <a:lumOff val="35000"/>
                  </a:schemeClr>
                </a:solidFill>
                <a:latin typeface="Articulate" pitchFamily="2" charset="0"/>
              </a:rPr>
              <a:t>e.g., muscular contraction</a:t>
            </a:r>
            <a:r>
              <a:rPr lang="en-US" sz="2000" dirty="0" smtClean="0">
                <a:latin typeface="Articulate" pitchFamily="2" charset="0"/>
              </a:rPr>
              <a:t> </a:t>
            </a:r>
          </a:p>
          <a:p>
            <a:pPr lvl="0">
              <a:buNone/>
            </a:pPr>
            <a:r>
              <a:rPr lang="en-US" sz="2800" noProof="1" smtClean="0">
                <a:solidFill>
                  <a:schemeClr val="tx1">
                    <a:lumMod val="65000"/>
                    <a:lumOff val="35000"/>
                  </a:schemeClr>
                </a:solidFill>
                <a:latin typeface="Articulate" pitchFamily="2" charset="0"/>
              </a:rPr>
              <a:t>Glucose and oxygen</a:t>
            </a:r>
          </a:p>
          <a:p>
            <a:pPr lvl="1">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Relatively small amounts stored in muscle</a:t>
            </a:r>
          </a:p>
          <a:p>
            <a:pPr lvl="1">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To sustain performance:</a:t>
            </a:r>
          </a:p>
          <a:p>
            <a:pPr marL="1098550" lvl="1">
              <a:spcAft>
                <a:spcPts val="300"/>
              </a:spcAft>
              <a:defRPr/>
            </a:pPr>
            <a:r>
              <a:rPr lang="en-US" sz="1800" noProof="1" smtClean="0">
                <a:solidFill>
                  <a:schemeClr val="tx1">
                    <a:lumMod val="65000"/>
                    <a:lumOff val="35000"/>
                  </a:schemeClr>
                </a:solidFill>
                <a:latin typeface="Articulate" pitchFamily="2" charset="0"/>
              </a:rPr>
              <a:t>Continuous flow of oxygen and energy-rich blood into tissue</a:t>
            </a:r>
          </a:p>
          <a:p>
            <a:pPr marL="1098550" lvl="1">
              <a:spcAft>
                <a:spcPts val="300"/>
              </a:spcAft>
              <a:defRPr/>
            </a:pPr>
            <a:r>
              <a:rPr lang="en-US" sz="1800" noProof="1" smtClean="0">
                <a:solidFill>
                  <a:schemeClr val="tx1">
                    <a:lumMod val="65000"/>
                    <a:lumOff val="35000"/>
                  </a:schemeClr>
                </a:solidFill>
                <a:latin typeface="Articulate" pitchFamily="2" charset="0"/>
              </a:rPr>
              <a:t>Removal of metabolic waste product</a:t>
            </a:r>
          </a:p>
        </p:txBody>
      </p:sp>
      <p:sp>
        <p:nvSpPr>
          <p:cNvPr id="5" name="TextBox 4"/>
          <p:cNvSpPr txBox="1"/>
          <p:nvPr/>
        </p:nvSpPr>
        <p:spPr>
          <a:xfrm>
            <a:off x="5715000" y="1524000"/>
            <a:ext cx="2926080" cy="4480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3" name="Rectangle 3"/>
          <p:cNvSpPr>
            <a:spLocks noGrp="1" noChangeArrowheads="1"/>
          </p:cNvSpPr>
          <p:nvPr>
            <p:ph type="title"/>
          </p:nvPr>
        </p:nvSpPr>
        <p:spPr>
          <a:xfrm>
            <a:off x="838200" y="228600"/>
            <a:ext cx="7772400" cy="1143000"/>
          </a:xfrm>
          <a:ln>
            <a:noFill/>
          </a:ln>
          <a:effectLst/>
        </p:spPr>
        <p:txBody>
          <a:bodyPr lIns="90488" tIns="44450" rIns="90488" bIns="44450" anchor="ctr">
            <a:normAutofit/>
          </a:bodyPr>
          <a:lstStyle/>
          <a:p>
            <a:pPr eaLnBrk="1" hangingPunct="1">
              <a:defRPr/>
            </a:pPr>
            <a:r>
              <a:rPr lang="en-US" sz="4000" b="1" dirty="0" smtClean="0">
                <a:solidFill>
                  <a:schemeClr val="tx2"/>
                </a:solidFill>
              </a:rPr>
              <a:t>Factors</a:t>
            </a:r>
            <a:r>
              <a:rPr lang="en-US" dirty="0" smtClean="0"/>
              <a:t> </a:t>
            </a:r>
            <a:r>
              <a:rPr lang="en-US" sz="3600" b="1" dirty="0" smtClean="0">
                <a:solidFill>
                  <a:schemeClr val="tx2"/>
                </a:solidFill>
              </a:rPr>
              <a:t>Affecting</a:t>
            </a:r>
            <a:r>
              <a:rPr lang="en-US" dirty="0" smtClean="0"/>
              <a:t> </a:t>
            </a:r>
            <a:r>
              <a:rPr lang="en-US" sz="3600" b="1" dirty="0" smtClean="0">
                <a:solidFill>
                  <a:schemeClr val="tx2"/>
                </a:solidFill>
              </a:rPr>
              <a:t>Metabolism</a:t>
            </a:r>
          </a:p>
        </p:txBody>
      </p:sp>
      <p:sp>
        <p:nvSpPr>
          <p:cNvPr id="389122" name="Rectangle 2"/>
          <p:cNvSpPr>
            <a:spLocks noGrp="1" noChangeArrowheads="1"/>
          </p:cNvSpPr>
          <p:nvPr>
            <p:ph idx="1"/>
          </p:nvPr>
        </p:nvSpPr>
        <p:spPr>
          <a:xfrm>
            <a:off x="381000" y="1219200"/>
            <a:ext cx="4876800" cy="5029200"/>
          </a:xfrm>
          <a:effectLst/>
        </p:spPr>
        <p:txBody>
          <a:bodyPr lIns="90488" tIns="44450" rIns="90488" bIns="44450">
            <a:normAutofit fontScale="85000" lnSpcReduction="10000"/>
          </a:bodyPr>
          <a:lstStyle/>
          <a:p>
            <a:pPr eaLnBrk="1" hangingPunct="1">
              <a:lnSpc>
                <a:spcPct val="120000"/>
              </a:lnSpc>
              <a:spcBef>
                <a:spcPts val="300"/>
              </a:spcBef>
              <a:spcAft>
                <a:spcPts val="300"/>
              </a:spcAft>
              <a:buNone/>
              <a:defRPr/>
            </a:pPr>
            <a:r>
              <a:rPr lang="en-US" sz="2800" noProof="1" smtClean="0">
                <a:solidFill>
                  <a:schemeClr val="tx1">
                    <a:lumMod val="65000"/>
                    <a:lumOff val="35000"/>
                  </a:schemeClr>
                </a:solidFill>
              </a:rPr>
              <a:t>Static muscle contraction</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Blood vessel compression</a:t>
            </a:r>
          </a:p>
          <a:p>
            <a:pPr lvl="2">
              <a:lnSpc>
                <a:spcPct val="120000"/>
              </a:lnSpc>
              <a:spcBef>
                <a:spcPts val="300"/>
              </a:spcBef>
              <a:spcAft>
                <a:spcPts val="300"/>
              </a:spcAft>
              <a:defRPr/>
            </a:pPr>
            <a:r>
              <a:rPr lang="en-US" sz="1800" noProof="1" smtClean="0">
                <a:solidFill>
                  <a:schemeClr val="tx1">
                    <a:lumMod val="65000"/>
                    <a:lumOff val="35000"/>
                  </a:schemeClr>
                </a:solidFill>
              </a:rPr>
              <a:t>Essentially occluded at 60% of Maximum Isometric Voluntary Contraction</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No blood, no oxygen and nutrition</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Waste products accumulate</a:t>
            </a:r>
          </a:p>
          <a:p>
            <a:pPr eaLnBrk="1" hangingPunct="1">
              <a:lnSpc>
                <a:spcPct val="120000"/>
              </a:lnSpc>
              <a:spcBef>
                <a:spcPts val="300"/>
              </a:spcBef>
              <a:spcAft>
                <a:spcPts val="300"/>
              </a:spcAft>
              <a:buNone/>
              <a:defRPr/>
            </a:pPr>
            <a:r>
              <a:rPr lang="en-US" sz="2800" noProof="1" smtClean="0">
                <a:solidFill>
                  <a:schemeClr val="tx1">
                    <a:lumMod val="65000"/>
                    <a:lumOff val="35000"/>
                  </a:schemeClr>
                </a:solidFill>
              </a:rPr>
              <a:t>Dynamic muscle contraction</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Muscle contracts and relaxes</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Promotes blood flow, acts like a pump</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Improved oxygen and nutrition</a:t>
            </a:r>
          </a:p>
          <a:p>
            <a:pPr lvl="1">
              <a:lnSpc>
                <a:spcPct val="12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Improved waste product removal </a:t>
            </a:r>
          </a:p>
        </p:txBody>
      </p:sp>
      <p:pic>
        <p:nvPicPr>
          <p:cNvPr id="75780" name="Picture 2" descr="muscle1"/>
          <p:cNvPicPr>
            <a:picLocks noChangeAspect="1" noChangeArrowheads="1"/>
          </p:cNvPicPr>
          <p:nvPr/>
        </p:nvPicPr>
        <p:blipFill>
          <a:blip r:embed="rId3" cstate="print"/>
          <a:srcRect/>
          <a:stretch>
            <a:fillRect/>
          </a:stretch>
        </p:blipFill>
        <p:spPr bwMode="auto">
          <a:xfrm>
            <a:off x="5681663" y="1524000"/>
            <a:ext cx="3035300" cy="1295400"/>
          </a:xfrm>
          <a:prstGeom prst="rect">
            <a:avLst/>
          </a:prstGeom>
          <a:noFill/>
          <a:ln w="9525">
            <a:noFill/>
            <a:miter lim="800000"/>
            <a:headEnd/>
            <a:tailEnd/>
          </a:ln>
        </p:spPr>
      </p:pic>
      <p:pic>
        <p:nvPicPr>
          <p:cNvPr id="75781" name="Picture 3" descr="muscle2"/>
          <p:cNvPicPr>
            <a:picLocks noChangeAspect="1" noChangeArrowheads="1"/>
          </p:cNvPicPr>
          <p:nvPr/>
        </p:nvPicPr>
        <p:blipFill>
          <a:blip r:embed="rId4" cstate="print"/>
          <a:srcRect/>
          <a:stretch>
            <a:fillRect/>
          </a:stretch>
        </p:blipFill>
        <p:spPr bwMode="auto">
          <a:xfrm>
            <a:off x="6019800" y="3810000"/>
            <a:ext cx="2806700" cy="2667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3" name="Rectangle 3"/>
          <p:cNvSpPr>
            <a:spLocks noGrp="1" noChangeArrowheads="1"/>
          </p:cNvSpPr>
          <p:nvPr>
            <p:ph type="title"/>
          </p:nvPr>
        </p:nvSpPr>
        <p:spPr>
          <a:xfrm>
            <a:off x="838200" y="228600"/>
            <a:ext cx="7772400" cy="1143000"/>
          </a:xfrm>
          <a:ln>
            <a:noFill/>
          </a:ln>
          <a:effectLst/>
        </p:spPr>
        <p:txBody>
          <a:bodyPr lIns="90488" tIns="44450" rIns="90488" bIns="44450" anchor="ctr">
            <a:normAutofit/>
          </a:bodyPr>
          <a:lstStyle/>
          <a:p>
            <a:pPr eaLnBrk="1" hangingPunct="1">
              <a:defRPr/>
            </a:pPr>
            <a:r>
              <a:rPr lang="en-US" sz="4000" b="1" dirty="0" smtClean="0">
                <a:solidFill>
                  <a:schemeClr val="tx2"/>
                </a:solidFill>
              </a:rPr>
              <a:t>Factors</a:t>
            </a:r>
            <a:r>
              <a:rPr lang="en-US" dirty="0" smtClean="0"/>
              <a:t> </a:t>
            </a:r>
            <a:r>
              <a:rPr lang="en-US" sz="3600" b="1" dirty="0" smtClean="0">
                <a:solidFill>
                  <a:schemeClr val="tx2"/>
                </a:solidFill>
              </a:rPr>
              <a:t>Affecting</a:t>
            </a:r>
            <a:r>
              <a:rPr lang="en-US" dirty="0" smtClean="0"/>
              <a:t> </a:t>
            </a:r>
            <a:r>
              <a:rPr lang="en-US" sz="3600" b="1" dirty="0" smtClean="0">
                <a:solidFill>
                  <a:schemeClr val="tx2"/>
                </a:solidFill>
              </a:rPr>
              <a:t>Metabolism</a:t>
            </a:r>
          </a:p>
        </p:txBody>
      </p:sp>
      <p:sp>
        <p:nvSpPr>
          <p:cNvPr id="389122" name="Rectangle 2"/>
          <p:cNvSpPr>
            <a:spLocks noGrp="1" noChangeArrowheads="1"/>
          </p:cNvSpPr>
          <p:nvPr>
            <p:ph idx="1"/>
          </p:nvPr>
        </p:nvSpPr>
        <p:spPr>
          <a:xfrm>
            <a:off x="381000" y="1219200"/>
            <a:ext cx="4114800" cy="5029200"/>
          </a:xfrm>
          <a:effectLst/>
        </p:spPr>
        <p:txBody>
          <a:bodyPr lIns="90488" tIns="44450" rIns="90488" bIns="44450">
            <a:normAutofit fontScale="92500" lnSpcReduction="20000"/>
          </a:bodyPr>
          <a:lstStyle/>
          <a:p>
            <a:pPr>
              <a:lnSpc>
                <a:spcPct val="110000"/>
              </a:lnSpc>
              <a:spcBef>
                <a:spcPts val="300"/>
              </a:spcBef>
              <a:spcAft>
                <a:spcPts val="300"/>
              </a:spcAft>
              <a:buNone/>
              <a:defRPr/>
            </a:pPr>
            <a:r>
              <a:rPr lang="en-US" sz="2800" noProof="1" smtClean="0">
                <a:solidFill>
                  <a:schemeClr val="tx1">
                    <a:lumMod val="65000"/>
                    <a:lumOff val="35000"/>
                  </a:schemeClr>
                </a:solidFill>
              </a:rPr>
              <a:t>Sustained neutral positions</a:t>
            </a:r>
          </a:p>
          <a:p>
            <a:pPr lvl="1">
              <a:lnSpc>
                <a:spcPct val="11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Blood flow—both volume and rate of flow—decreases</a:t>
            </a:r>
          </a:p>
          <a:p>
            <a:pPr lvl="1">
              <a:lnSpc>
                <a:spcPct val="11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Pooling </a:t>
            </a:r>
            <a:r>
              <a:rPr lang="en-US" sz="2200" noProof="1" smtClean="0">
                <a:solidFill>
                  <a:schemeClr val="tx1">
                    <a:lumMod val="65000"/>
                    <a:lumOff val="35000"/>
                  </a:schemeClr>
                </a:solidFill>
              </a:rPr>
              <a:t>of fluid in extremities occurs</a:t>
            </a:r>
          </a:p>
          <a:p>
            <a:pPr marL="0" indent="0" eaLnBrk="1" hangingPunct="1">
              <a:lnSpc>
                <a:spcPct val="110000"/>
              </a:lnSpc>
              <a:spcBef>
                <a:spcPts val="300"/>
              </a:spcBef>
              <a:spcAft>
                <a:spcPts val="300"/>
              </a:spcAft>
              <a:buNone/>
              <a:defRPr/>
            </a:pPr>
            <a:r>
              <a:rPr lang="en-US" sz="2800" noProof="1" smtClean="0">
                <a:solidFill>
                  <a:schemeClr val="tx1">
                    <a:lumMod val="65000"/>
                    <a:lumOff val="35000"/>
                  </a:schemeClr>
                </a:solidFill>
              </a:rPr>
              <a:t>Sustained awkward postions</a:t>
            </a:r>
          </a:p>
          <a:p>
            <a:pPr lvl="1">
              <a:lnSpc>
                <a:spcPct val="11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Muscular contraction to maintain position</a:t>
            </a:r>
          </a:p>
          <a:p>
            <a:pPr lvl="1">
              <a:lnSpc>
                <a:spcPct val="110000"/>
              </a:lnSpc>
              <a:spcBef>
                <a:spcPts val="300"/>
              </a:spcBef>
              <a:spcAft>
                <a:spcPts val="300"/>
              </a:spcAft>
              <a:buFont typeface="Arial" pitchFamily="34" charset="0"/>
              <a:buChar char="•"/>
              <a:defRPr/>
            </a:pPr>
            <a:r>
              <a:rPr lang="en-US" sz="2200" noProof="1" smtClean="0">
                <a:solidFill>
                  <a:schemeClr val="tx1">
                    <a:lumMod val="65000"/>
                    <a:lumOff val="35000"/>
                  </a:schemeClr>
                </a:solidFill>
              </a:rPr>
              <a:t>Decrease in blood flow due to internal impingement or external contact stress</a:t>
            </a:r>
          </a:p>
        </p:txBody>
      </p:sp>
      <p:pic>
        <p:nvPicPr>
          <p:cNvPr id="18434" name="Picture 2" descr="L:\Clients\Medtronic\Neuromodulation\Sterile Pack\Video Pictures\Part 1\3.JPG"/>
          <p:cNvPicPr>
            <a:picLocks noChangeAspect="1" noChangeArrowheads="1"/>
          </p:cNvPicPr>
          <p:nvPr/>
        </p:nvPicPr>
        <p:blipFill>
          <a:blip r:embed="rId3" cstate="print"/>
          <a:srcRect l="26415" r="25786"/>
          <a:stretch>
            <a:fillRect/>
          </a:stretch>
        </p:blipFill>
        <p:spPr bwMode="auto">
          <a:xfrm>
            <a:off x="6705600" y="3124200"/>
            <a:ext cx="2215711" cy="3476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6" name="Picture 4" descr="L:\Clients\Medtronic\Neuromodulation\Sterile Pack\Video Pictures\Part 1\13.JPG"/>
          <p:cNvPicPr>
            <a:picLocks noChangeAspect="1" noChangeArrowheads="1"/>
          </p:cNvPicPr>
          <p:nvPr/>
        </p:nvPicPr>
        <p:blipFill>
          <a:blip r:embed="rId4" cstate="print"/>
          <a:srcRect l="25823" r="33413"/>
          <a:stretch>
            <a:fillRect/>
          </a:stretch>
        </p:blipFill>
        <p:spPr bwMode="auto">
          <a:xfrm>
            <a:off x="4572000" y="1295400"/>
            <a:ext cx="1884591"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914400" y="457200"/>
            <a:ext cx="7696200" cy="762000"/>
          </a:xfrm>
          <a:effectLst/>
        </p:spPr>
        <p:txBody>
          <a:bodyPr lIns="90488" tIns="44450" rIns="90488" bIns="44450" anchor="ctr"/>
          <a:lstStyle/>
          <a:p>
            <a:pPr eaLnBrk="1" hangingPunct="1">
              <a:defRPr/>
            </a:pPr>
            <a:r>
              <a:rPr lang="en-US" sz="4000" b="1" dirty="0" smtClean="0">
                <a:solidFill>
                  <a:schemeClr val="tx2"/>
                </a:solidFill>
              </a:rPr>
              <a:t>Physiology</a:t>
            </a:r>
            <a:r>
              <a:rPr lang="en-US" dirty="0" smtClean="0"/>
              <a:t> </a:t>
            </a:r>
            <a:r>
              <a:rPr lang="en-US" sz="4000" b="1" dirty="0" smtClean="0">
                <a:solidFill>
                  <a:schemeClr val="tx2"/>
                </a:solidFill>
              </a:rPr>
              <a:t>Principles</a:t>
            </a:r>
          </a:p>
        </p:txBody>
      </p:sp>
      <p:sp>
        <p:nvSpPr>
          <p:cNvPr id="393219" name="Rectangle 3"/>
          <p:cNvSpPr>
            <a:spLocks noGrp="1" noChangeArrowheads="1"/>
          </p:cNvSpPr>
          <p:nvPr>
            <p:ph idx="1"/>
          </p:nvPr>
        </p:nvSpPr>
        <p:spPr>
          <a:xfrm>
            <a:off x="457200" y="1295400"/>
            <a:ext cx="4267200" cy="5181600"/>
          </a:xfrm>
          <a:effectLst/>
        </p:spPr>
        <p:txBody>
          <a:bodyPr lIns="90488" tIns="44450" rIns="90488" bIns="44450">
            <a:normAutofit fontScale="92500" lnSpcReduction="20000"/>
          </a:bodyPr>
          <a:lstStyle/>
          <a:p>
            <a:pPr eaLnBrk="1" hangingPunct="1">
              <a:buNone/>
              <a:defRPr/>
            </a:pPr>
            <a:r>
              <a:rPr lang="en-US" sz="3000" noProof="1" smtClean="0">
                <a:solidFill>
                  <a:schemeClr val="tx1">
                    <a:lumMod val="65000"/>
                    <a:lumOff val="35000"/>
                  </a:schemeClr>
                </a:solidFill>
              </a:rPr>
              <a:t>Movement/activity</a:t>
            </a:r>
          </a:p>
          <a:p>
            <a:pPr lvl="1">
              <a:lnSpc>
                <a:spcPct val="13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Promote dynamic not static muscle contractions</a:t>
            </a:r>
          </a:p>
          <a:p>
            <a:pPr lvl="1">
              <a:lnSpc>
                <a:spcPct val="13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Build-in adequate physical recovery times</a:t>
            </a:r>
          </a:p>
          <a:p>
            <a:pPr lvl="2">
              <a:lnSpc>
                <a:spcPct val="130000"/>
              </a:lnSpc>
              <a:spcBef>
                <a:spcPts val="300"/>
              </a:spcBef>
              <a:spcAft>
                <a:spcPts val="300"/>
              </a:spcAft>
              <a:buFont typeface="Articulate" pitchFamily="2" charset="0"/>
              <a:buChar char="–"/>
              <a:defRPr/>
            </a:pPr>
            <a:r>
              <a:rPr lang="en-US" sz="2000" noProof="1" smtClean="0">
                <a:solidFill>
                  <a:schemeClr val="tx1">
                    <a:lumMod val="65000"/>
                    <a:lumOff val="35000"/>
                  </a:schemeClr>
                </a:solidFill>
              </a:rPr>
              <a:t>The 30/30 Rule</a:t>
            </a:r>
          </a:p>
          <a:p>
            <a:pPr lvl="1">
              <a:lnSpc>
                <a:spcPct val="13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Incorporate movement into the work process</a:t>
            </a:r>
          </a:p>
          <a:p>
            <a:pPr eaLnBrk="1" hangingPunct="1">
              <a:buNone/>
              <a:defRPr/>
            </a:pPr>
            <a:r>
              <a:rPr lang="en-US" sz="3000" noProof="1" smtClean="0">
                <a:solidFill>
                  <a:schemeClr val="tx1">
                    <a:lumMod val="65000"/>
                    <a:lumOff val="35000"/>
                  </a:schemeClr>
                </a:solidFill>
              </a:rPr>
              <a:t>Position and support</a:t>
            </a:r>
          </a:p>
          <a:p>
            <a:pPr lvl="1">
              <a:lnSpc>
                <a:spcPct val="11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Design for neutral positions</a:t>
            </a:r>
          </a:p>
          <a:p>
            <a:pPr lvl="1">
              <a:lnSpc>
                <a:spcPct val="11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Design for body/limb support at work stations</a:t>
            </a:r>
          </a:p>
        </p:txBody>
      </p:sp>
      <p:sp>
        <p:nvSpPr>
          <p:cNvPr id="4" name="TextBox 3"/>
          <p:cNvSpPr txBox="1"/>
          <p:nvPr/>
        </p:nvSpPr>
        <p:spPr>
          <a:xfrm>
            <a:off x="5638800" y="1524000"/>
            <a:ext cx="292608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
        <p:nvSpPr>
          <p:cNvPr id="6" name="TextBox 5"/>
          <p:cNvSpPr txBox="1"/>
          <p:nvPr/>
        </p:nvSpPr>
        <p:spPr>
          <a:xfrm>
            <a:off x="5715000" y="4648200"/>
            <a:ext cx="292608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pPr eaLnBrk="1" hangingPunct="1">
              <a:spcBef>
                <a:spcPts val="800"/>
              </a:spcBef>
              <a:defRPr/>
            </a:pPr>
            <a:r>
              <a:rPr lang="en-US" noProof="1" smtClean="0"/>
              <a:t>Work in </a:t>
            </a:r>
            <a:r>
              <a:rPr lang="en-US" dirty="0" smtClean="0"/>
              <a:t>R</a:t>
            </a:r>
            <a:r>
              <a:rPr lang="en-US" noProof="1" smtClean="0"/>
              <a:t>each </a:t>
            </a:r>
            <a:r>
              <a:rPr lang="en-US" dirty="0" smtClean="0"/>
              <a:t>Z</a:t>
            </a:r>
            <a:r>
              <a:rPr lang="en-US" noProof="1" smtClean="0"/>
              <a:t>one </a:t>
            </a:r>
          </a:p>
        </p:txBody>
      </p:sp>
      <p:sp>
        <p:nvSpPr>
          <p:cNvPr id="1331203" name="Rectangle 3"/>
          <p:cNvSpPr>
            <a:spLocks noGrp="1" noChangeArrowheads="1"/>
          </p:cNvSpPr>
          <p:nvPr>
            <p:ph type="body" sz="half" idx="1"/>
          </p:nvPr>
        </p:nvSpPr>
        <p:spPr>
          <a:xfrm>
            <a:off x="381000" y="1219200"/>
            <a:ext cx="3352800" cy="4114800"/>
          </a:xfrm>
        </p:spPr>
        <p:txBody>
          <a:bodyPr>
            <a:normAutofit/>
          </a:bodyPr>
          <a:lstStyle/>
          <a:p>
            <a:pPr marL="0" indent="0" eaLnBrk="1" hangingPunct="1">
              <a:buNone/>
              <a:defRPr/>
            </a:pPr>
            <a:r>
              <a:rPr lang="en-US" sz="2800" noProof="1" smtClean="0"/>
              <a:t>How much do we use our hands?</a:t>
            </a:r>
          </a:p>
          <a:p>
            <a:pPr marL="0" indent="0" eaLnBrk="1" hangingPunct="1">
              <a:buNone/>
              <a:defRPr/>
            </a:pPr>
            <a:r>
              <a:rPr lang="en-US" sz="2800" noProof="1" smtClean="0"/>
              <a:t>Where do you use them?</a:t>
            </a:r>
          </a:p>
          <a:p>
            <a:pPr lvl="1">
              <a:lnSpc>
                <a:spcPct val="90000"/>
              </a:lnSpc>
              <a:spcBef>
                <a:spcPts val="300"/>
              </a:spcBef>
              <a:spcAft>
                <a:spcPts val="300"/>
              </a:spcAft>
              <a:buFont typeface="Arial" pitchFamily="34" charset="0"/>
              <a:buChar char="•"/>
              <a:defRPr/>
            </a:pPr>
            <a:r>
              <a:rPr lang="en-US" sz="2400" noProof="1" smtClean="0"/>
              <a:t>Comfort Reach Zone</a:t>
            </a:r>
          </a:p>
          <a:p>
            <a:pPr lvl="1">
              <a:lnSpc>
                <a:spcPct val="90000"/>
              </a:lnSpc>
              <a:spcBef>
                <a:spcPts val="300"/>
              </a:spcBef>
              <a:spcAft>
                <a:spcPts val="300"/>
              </a:spcAft>
              <a:buFont typeface="Arial" pitchFamily="34" charset="0"/>
              <a:buChar char="•"/>
              <a:defRPr/>
            </a:pPr>
            <a:r>
              <a:rPr lang="en-US" sz="2400" noProof="1" smtClean="0"/>
              <a:t>Functional Reach Zone</a:t>
            </a:r>
          </a:p>
        </p:txBody>
      </p:sp>
      <p:pic>
        <p:nvPicPr>
          <p:cNvPr id="57345" name="Picture 1" descr="K:\Clients\Phillips &amp; Temro\Images\Phillips Temro 092.jpg"/>
          <p:cNvPicPr>
            <a:picLocks noChangeAspect="1" noChangeArrowheads="1"/>
          </p:cNvPicPr>
          <p:nvPr/>
        </p:nvPicPr>
        <p:blipFill>
          <a:blip r:embed="rId3" cstate="print"/>
          <a:srcRect r="29878"/>
          <a:stretch>
            <a:fillRect/>
          </a:stretch>
        </p:blipFill>
        <p:spPr bwMode="auto">
          <a:xfrm>
            <a:off x="4419600" y="1295400"/>
            <a:ext cx="4191000" cy="4482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pPr eaLnBrk="1" hangingPunct="1">
              <a:spcBef>
                <a:spcPts val="800"/>
              </a:spcBef>
              <a:defRPr/>
            </a:pPr>
            <a:r>
              <a:rPr lang="en-US" noProof="1" smtClean="0"/>
              <a:t>Comfort </a:t>
            </a:r>
            <a:r>
              <a:rPr lang="en-US" dirty="0" smtClean="0"/>
              <a:t>R</a:t>
            </a:r>
            <a:r>
              <a:rPr lang="en-US" noProof="1" smtClean="0"/>
              <a:t>each </a:t>
            </a:r>
            <a:r>
              <a:rPr lang="en-US" dirty="0" smtClean="0"/>
              <a:t>Z</a:t>
            </a:r>
            <a:r>
              <a:rPr lang="en-US" noProof="1" smtClean="0"/>
              <a:t>one </a:t>
            </a:r>
          </a:p>
        </p:txBody>
      </p:sp>
      <p:sp>
        <p:nvSpPr>
          <p:cNvPr id="1331203" name="Rectangle 3"/>
          <p:cNvSpPr>
            <a:spLocks noGrp="1" noChangeArrowheads="1"/>
          </p:cNvSpPr>
          <p:nvPr>
            <p:ph type="body" sz="half" idx="1"/>
          </p:nvPr>
        </p:nvSpPr>
        <p:spPr>
          <a:xfrm>
            <a:off x="228600" y="1143000"/>
            <a:ext cx="4038600" cy="4800600"/>
          </a:xfrm>
        </p:spPr>
        <p:txBody>
          <a:bodyPr>
            <a:normAutofit fontScale="92500" lnSpcReduction="20000"/>
          </a:bodyPr>
          <a:lstStyle/>
          <a:p>
            <a:pPr marL="0" indent="0" eaLnBrk="1" hangingPunct="1">
              <a:lnSpc>
                <a:spcPct val="110000"/>
              </a:lnSpc>
              <a:buNone/>
              <a:defRPr/>
            </a:pPr>
            <a:r>
              <a:rPr lang="en-US" sz="2800" noProof="1" smtClean="0"/>
              <a:t>Performing precise hand activity</a:t>
            </a:r>
          </a:p>
          <a:p>
            <a:pPr lvl="1">
              <a:lnSpc>
                <a:spcPct val="110000"/>
              </a:lnSpc>
              <a:spcBef>
                <a:spcPts val="300"/>
              </a:spcBef>
              <a:spcAft>
                <a:spcPts val="300"/>
              </a:spcAft>
              <a:buFont typeface="Arial" pitchFamily="34" charset="0"/>
              <a:buChar char="•"/>
              <a:defRPr/>
            </a:pPr>
            <a:r>
              <a:rPr lang="en-US" sz="2200" noProof="1" smtClean="0"/>
              <a:t>Determined by user’s forearm length (shaded area in the diagram)</a:t>
            </a:r>
          </a:p>
          <a:p>
            <a:pPr lvl="1">
              <a:lnSpc>
                <a:spcPct val="110000"/>
              </a:lnSpc>
              <a:spcBef>
                <a:spcPts val="300"/>
              </a:spcBef>
              <a:spcAft>
                <a:spcPts val="300"/>
              </a:spcAft>
              <a:buFont typeface="Arial" pitchFamily="34" charset="0"/>
              <a:buChar char="•"/>
              <a:defRPr/>
            </a:pPr>
            <a:r>
              <a:rPr lang="en-US" sz="2200" noProof="1" smtClean="0"/>
              <a:t>Three to 4 inches above and below elbow level</a:t>
            </a:r>
          </a:p>
          <a:p>
            <a:pPr lvl="1">
              <a:lnSpc>
                <a:spcPct val="110000"/>
              </a:lnSpc>
              <a:spcBef>
                <a:spcPts val="300"/>
              </a:spcBef>
              <a:spcAft>
                <a:spcPts val="300"/>
              </a:spcAft>
              <a:buFont typeface="Arial" pitchFamily="34" charset="0"/>
              <a:buChar char="•"/>
              <a:defRPr/>
            </a:pPr>
            <a:r>
              <a:rPr lang="en-US" sz="2200" noProof="1" smtClean="0"/>
              <a:t>Determine your Comfort Zone</a:t>
            </a:r>
          </a:p>
          <a:p>
            <a:pPr marL="0" indent="0" eaLnBrk="1" hangingPunct="1">
              <a:lnSpc>
                <a:spcPct val="110000"/>
              </a:lnSpc>
              <a:buNone/>
              <a:defRPr/>
            </a:pPr>
            <a:r>
              <a:rPr lang="en-US" sz="2800" noProof="1" smtClean="0"/>
              <a:t>Typical activities</a:t>
            </a:r>
          </a:p>
          <a:p>
            <a:pPr lvl="1">
              <a:lnSpc>
                <a:spcPct val="110000"/>
              </a:lnSpc>
              <a:spcBef>
                <a:spcPts val="300"/>
              </a:spcBef>
              <a:spcAft>
                <a:spcPts val="300"/>
              </a:spcAft>
              <a:buFont typeface="Arial" pitchFamily="34" charset="0"/>
              <a:buChar char="•"/>
              <a:defRPr/>
            </a:pPr>
            <a:r>
              <a:rPr lang="en-US" sz="2200" noProof="1" smtClean="0"/>
              <a:t>Keyboard and mouse use along with handwriting</a:t>
            </a:r>
          </a:p>
          <a:p>
            <a:pPr lvl="1">
              <a:lnSpc>
                <a:spcPct val="110000"/>
              </a:lnSpc>
              <a:spcBef>
                <a:spcPts val="300"/>
              </a:spcBef>
              <a:spcAft>
                <a:spcPts val="300"/>
              </a:spcAft>
              <a:buFont typeface="Arial" pitchFamily="34" charset="0"/>
              <a:buChar char="•"/>
              <a:defRPr/>
            </a:pPr>
            <a:r>
              <a:rPr lang="en-US" sz="2200" noProof="1" smtClean="0"/>
              <a:t>Precision assembly in manufacturing</a:t>
            </a:r>
          </a:p>
          <a:p>
            <a:pPr lvl="1" indent="-342900">
              <a:lnSpc>
                <a:spcPct val="110000"/>
              </a:lnSpc>
              <a:defRPr/>
            </a:pPr>
            <a:endParaRPr lang="en-US" noProof="1" smtClean="0"/>
          </a:p>
        </p:txBody>
      </p:sp>
      <p:pic>
        <p:nvPicPr>
          <p:cNvPr id="5" name="Picture 4" descr="09105"/>
          <p:cNvPicPr/>
          <p:nvPr/>
        </p:nvPicPr>
        <p:blipFill>
          <a:blip r:embed="rId3" cstate="print"/>
          <a:srcRect l="10801" t="15211" r="6843" b="4779"/>
          <a:stretch>
            <a:fillRect/>
          </a:stretch>
        </p:blipFill>
        <p:spPr bwMode="auto">
          <a:xfrm>
            <a:off x="4191000" y="1981200"/>
            <a:ext cx="4648200" cy="28194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pPr eaLnBrk="1" hangingPunct="1">
              <a:spcBef>
                <a:spcPts val="800"/>
              </a:spcBef>
              <a:defRPr/>
            </a:pPr>
            <a:r>
              <a:rPr lang="en-US" noProof="1" smtClean="0"/>
              <a:t>Functional </a:t>
            </a:r>
            <a:r>
              <a:rPr lang="en-US" dirty="0" smtClean="0"/>
              <a:t>R</a:t>
            </a:r>
            <a:r>
              <a:rPr lang="en-US" noProof="1" smtClean="0"/>
              <a:t>each </a:t>
            </a:r>
            <a:r>
              <a:rPr lang="en-US" dirty="0" smtClean="0"/>
              <a:t>Z</a:t>
            </a:r>
            <a:r>
              <a:rPr lang="en-US" noProof="1" smtClean="0"/>
              <a:t>one </a:t>
            </a:r>
          </a:p>
        </p:txBody>
      </p:sp>
      <p:sp>
        <p:nvSpPr>
          <p:cNvPr id="1331203" name="Rectangle 3"/>
          <p:cNvSpPr>
            <a:spLocks noGrp="1" noChangeArrowheads="1"/>
          </p:cNvSpPr>
          <p:nvPr>
            <p:ph type="body" sz="half" idx="1"/>
          </p:nvPr>
        </p:nvSpPr>
        <p:spPr>
          <a:xfrm>
            <a:off x="228600" y="1143000"/>
            <a:ext cx="4038600" cy="4800600"/>
          </a:xfrm>
        </p:spPr>
        <p:txBody>
          <a:bodyPr>
            <a:normAutofit fontScale="85000" lnSpcReduction="20000"/>
          </a:bodyPr>
          <a:lstStyle/>
          <a:p>
            <a:pPr marL="0" indent="0">
              <a:lnSpc>
                <a:spcPct val="110000"/>
              </a:lnSpc>
              <a:buNone/>
              <a:defRPr/>
            </a:pPr>
            <a:r>
              <a:rPr lang="en-US" sz="2800" noProof="1" smtClean="0"/>
              <a:t>Reach to obtain parts and materials </a:t>
            </a:r>
          </a:p>
          <a:p>
            <a:pPr lvl="1">
              <a:lnSpc>
                <a:spcPct val="110000"/>
              </a:lnSpc>
              <a:spcBef>
                <a:spcPts val="300"/>
              </a:spcBef>
              <a:spcAft>
                <a:spcPts val="300"/>
              </a:spcAft>
              <a:buFont typeface="Arial" pitchFamily="34" charset="0"/>
              <a:buChar char="•"/>
              <a:defRPr/>
            </a:pPr>
            <a:r>
              <a:rPr lang="en-US" sz="2200" noProof="1" smtClean="0"/>
              <a:t>Determined by user’s arm length (area in outer circles in the diagram)</a:t>
            </a:r>
          </a:p>
          <a:p>
            <a:pPr lvl="1">
              <a:lnSpc>
                <a:spcPct val="110000"/>
              </a:lnSpc>
              <a:spcBef>
                <a:spcPts val="300"/>
              </a:spcBef>
              <a:spcAft>
                <a:spcPts val="300"/>
              </a:spcAft>
              <a:buFont typeface="Arial" pitchFamily="34" charset="0"/>
              <a:buChar char="•"/>
              <a:defRPr/>
            </a:pPr>
            <a:r>
              <a:rPr lang="en-US" sz="2200" noProof="1" smtClean="0"/>
              <a:t>Determine your Functional Reach Zone</a:t>
            </a:r>
          </a:p>
          <a:p>
            <a:pPr marL="0" indent="0" eaLnBrk="1" hangingPunct="1">
              <a:lnSpc>
                <a:spcPct val="110000"/>
              </a:lnSpc>
              <a:buNone/>
              <a:defRPr/>
            </a:pPr>
            <a:r>
              <a:rPr lang="en-US" sz="2800" noProof="1" smtClean="0"/>
              <a:t>Individual reach zones</a:t>
            </a:r>
          </a:p>
          <a:p>
            <a:pPr lvl="1">
              <a:lnSpc>
                <a:spcPct val="110000"/>
              </a:lnSpc>
              <a:spcBef>
                <a:spcPts val="300"/>
              </a:spcBef>
              <a:spcAft>
                <a:spcPts val="300"/>
              </a:spcAft>
              <a:buFont typeface="Arial" pitchFamily="34" charset="0"/>
              <a:buChar char="•"/>
              <a:defRPr/>
            </a:pPr>
            <a:r>
              <a:rPr lang="en-US" sz="2200" noProof="1" smtClean="0"/>
              <a:t>Set up workstation to promote reach in the appropriate zones</a:t>
            </a:r>
          </a:p>
          <a:p>
            <a:pPr>
              <a:lnSpc>
                <a:spcPct val="110000"/>
              </a:lnSpc>
              <a:spcBef>
                <a:spcPts val="300"/>
              </a:spcBef>
              <a:spcAft>
                <a:spcPts val="300"/>
              </a:spcAft>
              <a:buNone/>
              <a:defRPr/>
            </a:pPr>
            <a:r>
              <a:rPr lang="en-US" sz="2600" noProof="1" smtClean="0"/>
              <a:t>Anthropometry</a:t>
            </a:r>
          </a:p>
          <a:p>
            <a:pPr lvl="1">
              <a:lnSpc>
                <a:spcPct val="110000"/>
              </a:lnSpc>
              <a:spcBef>
                <a:spcPts val="300"/>
              </a:spcBef>
              <a:spcAft>
                <a:spcPts val="300"/>
              </a:spcAft>
              <a:buFont typeface="Arial" pitchFamily="34" charset="0"/>
              <a:buChar char="•"/>
              <a:defRPr/>
            </a:pPr>
            <a:r>
              <a:rPr lang="en-US" sz="2200" noProof="1" smtClean="0"/>
              <a:t>Details in </a:t>
            </a:r>
            <a:r>
              <a:rPr lang="en-US" sz="2200" b="1" i="1" noProof="1" smtClean="0"/>
              <a:t>Module Two, Ergonomics Reference Guide</a:t>
            </a:r>
          </a:p>
          <a:p>
            <a:pPr lvl="1" indent="-342900">
              <a:lnSpc>
                <a:spcPct val="110000"/>
              </a:lnSpc>
              <a:defRPr/>
            </a:pPr>
            <a:endParaRPr lang="en-US" noProof="1" smtClean="0"/>
          </a:p>
        </p:txBody>
      </p:sp>
      <p:pic>
        <p:nvPicPr>
          <p:cNvPr id="81924" name="Picture 2" descr="09110"/>
          <p:cNvPicPr>
            <a:picLocks noChangeAspect="1" noChangeArrowheads="1"/>
          </p:cNvPicPr>
          <p:nvPr/>
        </p:nvPicPr>
        <p:blipFill>
          <a:blip r:embed="rId3" cstate="print"/>
          <a:srcRect l="6757" r="5405"/>
          <a:stretch>
            <a:fillRect/>
          </a:stretch>
        </p:blipFill>
        <p:spPr bwMode="auto">
          <a:xfrm>
            <a:off x="4120488" y="1981200"/>
            <a:ext cx="4953000" cy="313266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914400" y="609600"/>
            <a:ext cx="7772400" cy="762000"/>
          </a:xfrm>
        </p:spPr>
        <p:txBody>
          <a:bodyPr>
            <a:normAutofit/>
          </a:bodyPr>
          <a:lstStyle/>
          <a:p>
            <a:pPr eaLnBrk="1" hangingPunct="1">
              <a:spcBef>
                <a:spcPts val="800"/>
              </a:spcBef>
              <a:defRPr/>
            </a:pPr>
            <a:r>
              <a:rPr lang="en-US" sz="3200" b="1" noProof="1" smtClean="0">
                <a:solidFill>
                  <a:schemeClr val="tx2"/>
                </a:solidFill>
                <a:latin typeface="Articulate" pitchFamily="2" charset="0"/>
              </a:rPr>
              <a:t>Control</a:t>
            </a:r>
            <a:r>
              <a:rPr lang="en-US" sz="3200" noProof="1" smtClean="0"/>
              <a:t> </a:t>
            </a:r>
            <a:r>
              <a:rPr lang="en-US" sz="3200" b="1" noProof="1" smtClean="0">
                <a:solidFill>
                  <a:schemeClr val="tx2"/>
                </a:solidFill>
                <a:latin typeface="Articulate" pitchFamily="2" charset="0"/>
              </a:rPr>
              <a:t>Manual</a:t>
            </a:r>
            <a:r>
              <a:rPr lang="en-US" sz="3200" noProof="1" smtClean="0"/>
              <a:t> </a:t>
            </a:r>
            <a:r>
              <a:rPr lang="en-US" sz="3200" b="1" noProof="1" smtClean="0">
                <a:solidFill>
                  <a:schemeClr val="tx2"/>
                </a:solidFill>
                <a:latin typeface="Articulate" pitchFamily="2" charset="0"/>
              </a:rPr>
              <a:t>Material</a:t>
            </a:r>
            <a:r>
              <a:rPr lang="en-US" sz="3200" noProof="1" smtClean="0"/>
              <a:t> </a:t>
            </a:r>
            <a:r>
              <a:rPr lang="en-US" sz="3200" b="1" noProof="1" smtClean="0">
                <a:solidFill>
                  <a:schemeClr val="tx2"/>
                </a:solidFill>
                <a:latin typeface="Articulate" pitchFamily="2" charset="0"/>
              </a:rPr>
              <a:t>Handling</a:t>
            </a:r>
          </a:p>
        </p:txBody>
      </p:sp>
      <p:sp>
        <p:nvSpPr>
          <p:cNvPr id="9" name="Content Placeholder 8"/>
          <p:cNvSpPr>
            <a:spLocks noGrp="1"/>
          </p:cNvSpPr>
          <p:nvPr>
            <p:ph sz="half" idx="1"/>
          </p:nvPr>
        </p:nvSpPr>
        <p:spPr>
          <a:xfrm>
            <a:off x="609600" y="1447800"/>
            <a:ext cx="3962400" cy="4953000"/>
          </a:xfrm>
        </p:spPr>
        <p:txBody>
          <a:bodyPr>
            <a:normAutofit fontScale="92500" lnSpcReduction="10000"/>
          </a:bodyPr>
          <a:lstStyle/>
          <a:p>
            <a:pPr marL="0" indent="0">
              <a:lnSpc>
                <a:spcPct val="90000"/>
              </a:lnSpc>
              <a:buNone/>
              <a:defRPr/>
            </a:pPr>
            <a:r>
              <a:rPr lang="en-US" sz="2600" noProof="1" smtClean="0">
                <a:solidFill>
                  <a:schemeClr val="tx1">
                    <a:lumMod val="65000"/>
                    <a:lumOff val="35000"/>
                  </a:schemeClr>
                </a:solidFill>
                <a:latin typeface="Articulate" pitchFamily="2" charset="0"/>
              </a:rPr>
              <a:t>How much can a person lift?</a:t>
            </a:r>
          </a:p>
          <a:p>
            <a:pPr marL="512763" lvl="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Safe</a:t>
            </a:r>
          </a:p>
          <a:p>
            <a:pPr marL="512763" lvl="1">
              <a:lnSpc>
                <a:spcPct val="90000"/>
              </a:lnSpc>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Effectively</a:t>
            </a:r>
          </a:p>
          <a:p>
            <a:pPr marL="0" lvl="1" indent="0">
              <a:lnSpc>
                <a:spcPct val="90000"/>
              </a:lnSpc>
              <a:spcAft>
                <a:spcPts val="300"/>
              </a:spcAft>
              <a:buNone/>
              <a:defRPr/>
            </a:pPr>
            <a:r>
              <a:rPr lang="en-US" sz="2600" noProof="1" smtClean="0">
                <a:solidFill>
                  <a:schemeClr val="tx1">
                    <a:lumMod val="65000"/>
                    <a:lumOff val="35000"/>
                  </a:schemeClr>
                </a:solidFill>
                <a:latin typeface="Articulate" pitchFamily="2" charset="0"/>
              </a:rPr>
              <a:t>What factors affect manual material handling?</a:t>
            </a:r>
          </a:p>
          <a:p>
            <a:pPr marL="512763" lvl="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Studied extensively</a:t>
            </a:r>
          </a:p>
          <a:p>
            <a:pPr marL="0" lvl="1" indent="0">
              <a:lnSpc>
                <a:spcPct val="90000"/>
              </a:lnSpc>
              <a:spcAft>
                <a:spcPts val="300"/>
              </a:spcAft>
              <a:buNone/>
              <a:defRPr/>
            </a:pPr>
            <a:r>
              <a:rPr lang="en-US" sz="2600" noProof="1" smtClean="0">
                <a:solidFill>
                  <a:schemeClr val="tx1">
                    <a:lumMod val="65000"/>
                    <a:lumOff val="35000"/>
                  </a:schemeClr>
                </a:solidFill>
                <a:latin typeface="Articulate" pitchFamily="2" charset="0"/>
              </a:rPr>
              <a:t>No absolute limit</a:t>
            </a:r>
          </a:p>
          <a:p>
            <a:pPr marL="512763" lvl="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Ideal lifting conditions</a:t>
            </a:r>
          </a:p>
          <a:p>
            <a:pPr marL="512763" lvl="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99% of men and 75%  of women could reasonably handle maximum of 51 lbs</a:t>
            </a:r>
          </a:p>
          <a:p>
            <a:pPr marL="0" lvl="1" indent="0">
              <a:lnSpc>
                <a:spcPct val="90000"/>
              </a:lnSpc>
              <a:spcAft>
                <a:spcPts val="300"/>
              </a:spcAft>
              <a:buNone/>
              <a:defRPr/>
            </a:pPr>
            <a:endParaRPr lang="en-US" sz="2600" noProof="1" smtClean="0">
              <a:solidFill>
                <a:schemeClr val="tx1">
                  <a:lumMod val="65000"/>
                  <a:lumOff val="35000"/>
                </a:schemeClr>
              </a:solidFill>
              <a:latin typeface="Articulate" pitchFamily="2" charset="0"/>
            </a:endParaRPr>
          </a:p>
        </p:txBody>
      </p:sp>
      <p:pic>
        <p:nvPicPr>
          <p:cNvPr id="90113" name="Picture 1" descr="L:\Clients\Medtronic\ATS Medical\Video Images\8.JPG"/>
          <p:cNvPicPr>
            <a:picLocks noChangeAspect="1" noChangeArrowheads="1"/>
          </p:cNvPicPr>
          <p:nvPr/>
        </p:nvPicPr>
        <p:blipFill>
          <a:blip r:embed="rId3" cstate="print">
            <a:lum bright="12000" contrast="12000"/>
          </a:blip>
          <a:srcRect/>
          <a:stretch>
            <a:fillRect/>
          </a:stretch>
        </p:blipFill>
        <p:spPr bwMode="auto">
          <a:xfrm>
            <a:off x="4800600" y="1524000"/>
            <a:ext cx="3882038" cy="2942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914400" y="609600"/>
            <a:ext cx="7772400" cy="762000"/>
          </a:xfrm>
        </p:spPr>
        <p:txBody>
          <a:bodyPr/>
          <a:lstStyle/>
          <a:p>
            <a:pPr eaLnBrk="1" hangingPunct="1">
              <a:spcBef>
                <a:spcPts val="800"/>
              </a:spcBef>
              <a:defRPr/>
            </a:pPr>
            <a:r>
              <a:rPr lang="en-US" sz="3200" b="1" noProof="1" smtClean="0">
                <a:solidFill>
                  <a:schemeClr val="tx2"/>
                </a:solidFill>
                <a:latin typeface="Articulate" pitchFamily="2" charset="0"/>
              </a:rPr>
              <a:t>Control</a:t>
            </a:r>
            <a:r>
              <a:rPr lang="en-US" sz="4000" noProof="1" smtClean="0"/>
              <a:t> </a:t>
            </a:r>
            <a:r>
              <a:rPr lang="en-US" sz="3200" b="1" noProof="1" smtClean="0">
                <a:solidFill>
                  <a:schemeClr val="tx2"/>
                </a:solidFill>
                <a:latin typeface="Articulate" pitchFamily="2" charset="0"/>
              </a:rPr>
              <a:t>Manual</a:t>
            </a:r>
            <a:r>
              <a:rPr lang="en-US" sz="4000" noProof="1" smtClean="0"/>
              <a:t> </a:t>
            </a:r>
            <a:r>
              <a:rPr lang="en-US" sz="3200" b="1" noProof="1" smtClean="0">
                <a:solidFill>
                  <a:schemeClr val="tx2"/>
                </a:solidFill>
                <a:latin typeface="Articulate" pitchFamily="2" charset="0"/>
              </a:rPr>
              <a:t>Material</a:t>
            </a:r>
            <a:r>
              <a:rPr lang="en-US" sz="4000" noProof="1" smtClean="0"/>
              <a:t> </a:t>
            </a:r>
            <a:r>
              <a:rPr lang="en-US" sz="3200" b="1" noProof="1" smtClean="0">
                <a:solidFill>
                  <a:schemeClr val="tx2"/>
                </a:solidFill>
                <a:latin typeface="Articulate" pitchFamily="2" charset="0"/>
              </a:rPr>
              <a:t>Handling</a:t>
            </a:r>
          </a:p>
        </p:txBody>
      </p:sp>
      <p:sp>
        <p:nvSpPr>
          <p:cNvPr id="9" name="Content Placeholder 8"/>
          <p:cNvSpPr>
            <a:spLocks noGrp="1"/>
          </p:cNvSpPr>
          <p:nvPr>
            <p:ph sz="half" idx="1"/>
          </p:nvPr>
        </p:nvSpPr>
        <p:spPr>
          <a:xfrm>
            <a:off x="609600" y="1447800"/>
            <a:ext cx="2819400" cy="4953000"/>
          </a:xfrm>
        </p:spPr>
        <p:txBody>
          <a:bodyPr/>
          <a:lstStyle/>
          <a:p>
            <a:pPr marL="0" indent="0" eaLnBrk="1" hangingPunct="1">
              <a:buNone/>
              <a:defRPr/>
            </a:pPr>
            <a:r>
              <a:rPr lang="en-US" sz="3600" dirty="0" smtClean="0"/>
              <a:t>Lifting Calculator</a:t>
            </a:r>
          </a:p>
          <a:p>
            <a:pPr marL="0" indent="0" eaLnBrk="1" hangingPunct="1">
              <a:buNone/>
              <a:defRPr/>
            </a:pPr>
            <a:r>
              <a:rPr lang="en-US" sz="3600" dirty="0" smtClean="0"/>
              <a:t>Manual Material Handling Checklist</a:t>
            </a:r>
          </a:p>
        </p:txBody>
      </p:sp>
      <p:pic>
        <p:nvPicPr>
          <p:cNvPr id="86020" name="Picture 2" descr="Wash State Lifting Calc"/>
          <p:cNvPicPr>
            <a:picLocks noChangeAspect="1" noChangeArrowheads="1"/>
          </p:cNvPicPr>
          <p:nvPr/>
        </p:nvPicPr>
        <p:blipFill>
          <a:blip r:embed="rId3" cstate="print"/>
          <a:srcRect/>
          <a:stretch>
            <a:fillRect/>
          </a:stretch>
        </p:blipFill>
        <p:spPr bwMode="auto">
          <a:xfrm>
            <a:off x="2819400" y="1524000"/>
            <a:ext cx="2895600" cy="3762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6021" name="Picture 2" descr="Workstation Chedklist"/>
          <p:cNvPicPr>
            <a:picLocks noChangeAspect="1" noChangeArrowheads="1"/>
          </p:cNvPicPr>
          <p:nvPr/>
        </p:nvPicPr>
        <p:blipFill>
          <a:blip r:embed="rId4" cstate="print"/>
          <a:srcRect/>
          <a:stretch>
            <a:fillRect/>
          </a:stretch>
        </p:blipFill>
        <p:spPr bwMode="auto">
          <a:xfrm>
            <a:off x="5943600" y="1461448"/>
            <a:ext cx="3004457" cy="3812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lstStyle/>
          <a:p>
            <a:pPr eaLnBrk="1" hangingPunct="1">
              <a:defRPr/>
            </a:pPr>
            <a:r>
              <a:rPr lang="en-US" dirty="0" smtClean="0"/>
              <a:t>Ergonomics for Engineers</a:t>
            </a:r>
          </a:p>
        </p:txBody>
      </p:sp>
      <p:sp>
        <p:nvSpPr>
          <p:cNvPr id="1236995" name="Rectangle 3"/>
          <p:cNvSpPr>
            <a:spLocks noGrp="1" noChangeArrowheads="1"/>
          </p:cNvSpPr>
          <p:nvPr>
            <p:ph type="body" sz="half" idx="1"/>
          </p:nvPr>
        </p:nvSpPr>
        <p:spPr>
          <a:xfrm>
            <a:off x="457200" y="1066800"/>
            <a:ext cx="4495800" cy="5334000"/>
          </a:xfrm>
        </p:spPr>
        <p:txBody>
          <a:bodyPr>
            <a:normAutofit fontScale="92500"/>
          </a:bodyPr>
          <a:lstStyle/>
          <a:p>
            <a:pPr marL="0" indent="0">
              <a:buNone/>
              <a:defRPr/>
            </a:pPr>
            <a:r>
              <a:rPr lang="en-US" sz="3600" dirty="0" smtClean="0"/>
              <a:t>Lean Manufacturing</a:t>
            </a:r>
          </a:p>
          <a:p>
            <a:pPr marL="400050" lvl="1" indent="0">
              <a:buNone/>
              <a:defRPr/>
            </a:pPr>
            <a:r>
              <a:rPr lang="en-US" sz="3200" dirty="0" smtClean="0"/>
              <a:t>Integrate Ergonomics</a:t>
            </a:r>
          </a:p>
          <a:p>
            <a:pPr marL="800100" lvl="1" indent="-457200">
              <a:buFont typeface="Arial" pitchFamily="34" charset="0"/>
              <a:buChar char="•"/>
              <a:defRPr/>
            </a:pPr>
            <a:r>
              <a:rPr lang="en-US" dirty="0"/>
              <a:t>Product design</a:t>
            </a:r>
          </a:p>
          <a:p>
            <a:pPr marL="800100" lvl="1" indent="-457200">
              <a:buFont typeface="Arial" pitchFamily="34" charset="0"/>
              <a:buChar char="•"/>
              <a:defRPr/>
            </a:pPr>
            <a:r>
              <a:rPr lang="en-US" dirty="0"/>
              <a:t>Manufacturing processes</a:t>
            </a:r>
          </a:p>
          <a:p>
            <a:pPr marL="400050" lvl="1" indent="0">
              <a:buFont typeface="Wingdings" pitchFamily="2" charset="2"/>
              <a:buNone/>
              <a:defRPr/>
            </a:pPr>
            <a:r>
              <a:rPr lang="en-US" sz="3200" dirty="0" smtClean="0"/>
              <a:t>Benefits</a:t>
            </a:r>
            <a:endParaRPr lang="en-US" dirty="0" smtClean="0"/>
          </a:p>
          <a:p>
            <a:pPr marL="800100" lvl="1" indent="-457200">
              <a:buFont typeface="Arial" pitchFamily="34" charset="0"/>
              <a:buChar char="•"/>
              <a:defRPr/>
            </a:pPr>
            <a:r>
              <a:rPr lang="en-US" dirty="0" smtClean="0"/>
              <a:t>Ensure </a:t>
            </a:r>
            <a:r>
              <a:rPr lang="en-US" dirty="0"/>
              <a:t>employee health and </a:t>
            </a:r>
            <a:r>
              <a:rPr lang="en-US" dirty="0" smtClean="0"/>
              <a:t>safety </a:t>
            </a:r>
          </a:p>
          <a:p>
            <a:pPr marL="800100" lvl="1" indent="-457200">
              <a:buFont typeface="Arial" pitchFamily="34" charset="0"/>
              <a:buChar char="•"/>
              <a:defRPr/>
            </a:pPr>
            <a:r>
              <a:rPr lang="en-US" dirty="0" smtClean="0"/>
              <a:t>Enhance </a:t>
            </a:r>
            <a:r>
              <a:rPr lang="en-US" dirty="0"/>
              <a:t>productivity and </a:t>
            </a:r>
            <a:r>
              <a:rPr lang="en-US" dirty="0" smtClean="0"/>
              <a:t>quality</a:t>
            </a:r>
            <a:endParaRPr lang="en-US" sz="2400" dirty="0" smtClean="0"/>
          </a:p>
        </p:txBody>
      </p:sp>
      <p:pic>
        <p:nvPicPr>
          <p:cNvPr id="484354" name="Picture 2" descr="M:\Clients\Medtronic\Adaptor Kaizen Seals and Grommets\Video Pictures\Prototype workstation\IMG_1547.JPG"/>
          <p:cNvPicPr>
            <a:picLocks noChangeArrowheads="1"/>
          </p:cNvPicPr>
          <p:nvPr/>
        </p:nvPicPr>
        <p:blipFill>
          <a:blip r:embed="rId3" cstate="print"/>
          <a:srcRect t="9191" b="28309"/>
          <a:stretch>
            <a:fillRect/>
          </a:stretch>
        </p:blipFill>
        <p:spPr bwMode="auto">
          <a:xfrm>
            <a:off x="5029200" y="1143000"/>
            <a:ext cx="3108960"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4355" name="Picture 3" descr="M:\Clients\Medtronic\Hex Roller Machine\7.JPG"/>
          <p:cNvPicPr>
            <a:picLocks noChangeArrowheads="1"/>
          </p:cNvPicPr>
          <p:nvPr/>
        </p:nvPicPr>
        <p:blipFill>
          <a:blip r:embed="rId4" cstate="print"/>
          <a:srcRect l="2262" r="4992"/>
          <a:stretch>
            <a:fillRect/>
          </a:stretch>
        </p:blipFill>
        <p:spPr bwMode="auto">
          <a:xfrm>
            <a:off x="5029200" y="3886200"/>
            <a:ext cx="3108960"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5555" name="Rectangle 3"/>
          <p:cNvSpPr>
            <a:spLocks noGrp="1" noChangeArrowheads="1"/>
          </p:cNvSpPr>
          <p:nvPr>
            <p:ph idx="1"/>
          </p:nvPr>
        </p:nvSpPr>
        <p:spPr>
          <a:xfrm>
            <a:off x="685800" y="1295400"/>
            <a:ext cx="7924800" cy="5257800"/>
          </a:xfrm>
        </p:spPr>
        <p:txBody>
          <a:bodyPr>
            <a:normAutofit fontScale="85000" lnSpcReduction="10000"/>
          </a:bodyPr>
          <a:lstStyle/>
          <a:p>
            <a:pPr marL="0" indent="0">
              <a:spcBef>
                <a:spcPct val="20000"/>
              </a:spcBef>
              <a:buNone/>
              <a:defRPr/>
            </a:pPr>
            <a:r>
              <a:rPr lang="en-US" sz="2800" noProof="1" smtClean="0">
                <a:solidFill>
                  <a:schemeClr val="tx1">
                    <a:lumMod val="65000"/>
                    <a:lumOff val="35000"/>
                  </a:schemeClr>
                </a:solidFill>
              </a:rPr>
              <a:t>Eliminate (as feasible) manual handling</a:t>
            </a:r>
          </a:p>
          <a:p>
            <a:pPr marL="512763" lvl="1">
              <a:lnSpc>
                <a:spcPct val="110000"/>
              </a:lnSpc>
              <a:buFont typeface="Arial" pitchFamily="34" charset="0"/>
              <a:buChar char="•"/>
              <a:defRPr/>
            </a:pPr>
            <a:r>
              <a:rPr lang="en-US" sz="2600" noProof="1" smtClean="0">
                <a:solidFill>
                  <a:schemeClr val="tx1">
                    <a:lumMod val="65000"/>
                    <a:lumOff val="35000"/>
                  </a:schemeClr>
                </a:solidFill>
              </a:rPr>
              <a:t>Make use of mechanical handling equipment (fork lifts, powered lifts, etc.)</a:t>
            </a:r>
          </a:p>
          <a:p>
            <a:pPr marL="0" indent="0">
              <a:spcBef>
                <a:spcPct val="20000"/>
              </a:spcBef>
              <a:buNone/>
              <a:defRPr/>
            </a:pPr>
            <a:r>
              <a:rPr lang="en-US" sz="2800" noProof="1" smtClean="0">
                <a:solidFill>
                  <a:schemeClr val="tx1">
                    <a:lumMod val="65000"/>
                    <a:lumOff val="35000"/>
                  </a:schemeClr>
                </a:solidFill>
              </a:rPr>
              <a:t>Reduce physical stress of manual handling</a:t>
            </a:r>
          </a:p>
          <a:p>
            <a:pPr marL="512763" lvl="1">
              <a:lnSpc>
                <a:spcPct val="110000"/>
              </a:lnSpc>
              <a:buFont typeface="Arial" pitchFamily="34" charset="0"/>
              <a:buChar char="•"/>
              <a:defRPr/>
            </a:pPr>
            <a:r>
              <a:rPr lang="en-US" sz="2600" noProof="1" smtClean="0">
                <a:solidFill>
                  <a:schemeClr val="tx1">
                    <a:lumMod val="65000"/>
                    <a:lumOff val="35000"/>
                  </a:schemeClr>
                </a:solidFill>
              </a:rPr>
              <a:t>Make use of manual handing equipment (carts, two-wheelers, etc.) </a:t>
            </a:r>
          </a:p>
          <a:p>
            <a:pPr marL="512763" lvl="1">
              <a:lnSpc>
                <a:spcPct val="110000"/>
              </a:lnSpc>
              <a:buFont typeface="Arial" pitchFamily="34" charset="0"/>
              <a:buChar char="•"/>
              <a:defRPr/>
            </a:pPr>
            <a:r>
              <a:rPr lang="en-US" sz="2600" noProof="1" smtClean="0">
                <a:solidFill>
                  <a:schemeClr val="tx1">
                    <a:lumMod val="65000"/>
                    <a:lumOff val="35000"/>
                  </a:schemeClr>
                </a:solidFill>
              </a:rPr>
              <a:t>Design to allow sliding or rolling rather than lifting</a:t>
            </a:r>
          </a:p>
          <a:p>
            <a:pPr marL="512763" lvl="1">
              <a:lnSpc>
                <a:spcPct val="110000"/>
              </a:lnSpc>
              <a:buFont typeface="Arial" pitchFamily="34" charset="0"/>
              <a:buChar char="•"/>
              <a:defRPr/>
            </a:pPr>
            <a:r>
              <a:rPr lang="en-US" sz="2600" noProof="1" smtClean="0">
                <a:solidFill>
                  <a:schemeClr val="tx1">
                    <a:lumMod val="65000"/>
                    <a:lumOff val="35000"/>
                  </a:schemeClr>
                </a:solidFill>
              </a:rPr>
              <a:t>Design to allow lifting between waist to chest level</a:t>
            </a:r>
          </a:p>
          <a:p>
            <a:pPr marL="512763" lvl="1">
              <a:lnSpc>
                <a:spcPct val="110000"/>
              </a:lnSpc>
              <a:buFont typeface="Arial" pitchFamily="34" charset="0"/>
              <a:buChar char="•"/>
              <a:defRPr/>
            </a:pPr>
            <a:r>
              <a:rPr lang="en-US" sz="2600" noProof="1" smtClean="0">
                <a:solidFill>
                  <a:schemeClr val="tx1">
                    <a:lumMod val="65000"/>
                    <a:lumOff val="35000"/>
                  </a:schemeClr>
                </a:solidFill>
              </a:rPr>
              <a:t>Decrease frequency of manual handling</a:t>
            </a:r>
          </a:p>
          <a:p>
            <a:pPr marL="512763" lvl="1">
              <a:lnSpc>
                <a:spcPct val="110000"/>
              </a:lnSpc>
              <a:buFont typeface="Arial" pitchFamily="34" charset="0"/>
              <a:buChar char="•"/>
              <a:defRPr/>
            </a:pPr>
            <a:r>
              <a:rPr lang="en-US" sz="2600" noProof="1" smtClean="0">
                <a:solidFill>
                  <a:schemeClr val="tx1">
                    <a:lumMod val="65000"/>
                    <a:lumOff val="35000"/>
                  </a:schemeClr>
                </a:solidFill>
              </a:rPr>
              <a:t>Remove any physical barriers that increase manual handling distance from body</a:t>
            </a:r>
          </a:p>
          <a:p>
            <a:pPr marL="512763" lvl="1">
              <a:lnSpc>
                <a:spcPct val="110000"/>
              </a:lnSpc>
              <a:buFont typeface="Arial" pitchFamily="34" charset="0"/>
              <a:buChar char="•"/>
              <a:defRPr/>
            </a:pPr>
            <a:r>
              <a:rPr lang="en-US" sz="2600" noProof="1" smtClean="0">
                <a:solidFill>
                  <a:schemeClr val="tx1">
                    <a:lumMod val="65000"/>
                    <a:lumOff val="35000"/>
                  </a:schemeClr>
                </a:solidFill>
              </a:rPr>
              <a:t>Promote power lift techniques (wide foot base, neutral spine, load close, head-up)</a:t>
            </a:r>
          </a:p>
          <a:p>
            <a:pPr eaLnBrk="1" hangingPunct="1">
              <a:defRPr/>
            </a:pPr>
            <a:endParaRPr lang="en-US" sz="3200" dirty="0" smtClean="0"/>
          </a:p>
        </p:txBody>
      </p:sp>
      <p:sp>
        <p:nvSpPr>
          <p:cNvPr id="4" name="Rectangle 2"/>
          <p:cNvSpPr>
            <a:spLocks noGrp="1" noChangeArrowheads="1"/>
          </p:cNvSpPr>
          <p:nvPr>
            <p:ph type="title"/>
          </p:nvPr>
        </p:nvSpPr>
        <p:spPr/>
        <p:txBody>
          <a:bodyPr/>
          <a:lstStyle/>
          <a:p>
            <a:pPr eaLnBrk="1" hangingPunct="1">
              <a:spcBef>
                <a:spcPts val="800"/>
              </a:spcBef>
              <a:defRPr/>
            </a:pPr>
            <a:r>
              <a:rPr lang="en-US" sz="3200" b="1" noProof="1" smtClean="0">
                <a:solidFill>
                  <a:schemeClr val="tx2"/>
                </a:solidFill>
                <a:latin typeface="Articulate" pitchFamily="2" charset="0"/>
              </a:rPr>
              <a:t>Manual</a:t>
            </a:r>
            <a:r>
              <a:rPr lang="en-US" sz="4000" noProof="1" smtClean="0"/>
              <a:t> </a:t>
            </a:r>
            <a:r>
              <a:rPr lang="en-US" sz="3200" b="1" noProof="1" smtClean="0">
                <a:solidFill>
                  <a:schemeClr val="tx2"/>
                </a:solidFill>
                <a:latin typeface="Articulate" pitchFamily="2" charset="0"/>
              </a:rPr>
              <a:t>Material</a:t>
            </a:r>
            <a:r>
              <a:rPr lang="en-US" sz="4000" noProof="1" smtClean="0"/>
              <a:t> </a:t>
            </a:r>
            <a:r>
              <a:rPr lang="en-US" sz="3200" b="1" noProof="1" smtClean="0">
                <a:solidFill>
                  <a:schemeClr val="tx2"/>
                </a:solidFill>
                <a:latin typeface="Articulate" pitchFamily="2" charset="0"/>
              </a:rPr>
              <a:t>Handling Guidelines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685800" y="228600"/>
            <a:ext cx="7772400" cy="1066800"/>
          </a:xfrm>
        </p:spPr>
        <p:txBody>
          <a:bodyPr>
            <a:noAutofit/>
          </a:bodyPr>
          <a:lstStyle/>
          <a:p>
            <a:pPr eaLnBrk="1" hangingPunct="1">
              <a:spcBef>
                <a:spcPts val="800"/>
              </a:spcBef>
              <a:defRPr/>
            </a:pPr>
            <a:r>
              <a:rPr lang="en-US" sz="3200" b="1" noProof="1" smtClean="0">
                <a:solidFill>
                  <a:schemeClr val="tx2"/>
                </a:solidFill>
                <a:latin typeface="Articulate" pitchFamily="2" charset="0"/>
              </a:rPr>
              <a:t>Provide Correct Tools, </a:t>
            </a:r>
            <a:br>
              <a:rPr lang="en-US" sz="3200" b="1" noProof="1" smtClean="0">
                <a:solidFill>
                  <a:schemeClr val="tx2"/>
                </a:solidFill>
                <a:latin typeface="Articulate" pitchFamily="2" charset="0"/>
              </a:rPr>
            </a:br>
            <a:r>
              <a:rPr lang="en-US" sz="3200" b="1" noProof="1" smtClean="0">
                <a:solidFill>
                  <a:schemeClr val="tx2"/>
                </a:solidFill>
                <a:latin typeface="Articulate" pitchFamily="2" charset="0"/>
              </a:rPr>
              <a:t>Equipment and Workstation</a:t>
            </a:r>
          </a:p>
        </p:txBody>
      </p:sp>
      <p:sp>
        <p:nvSpPr>
          <p:cNvPr id="5" name="Rectangle 4"/>
          <p:cNvSpPr/>
          <p:nvPr/>
        </p:nvSpPr>
        <p:spPr>
          <a:xfrm>
            <a:off x="533400" y="1447800"/>
            <a:ext cx="3601872" cy="4962897"/>
          </a:xfrm>
          <a:prstGeom prst="rect">
            <a:avLst/>
          </a:prstGeom>
        </p:spPr>
        <p:txBody>
          <a:bodyPr wrap="square">
            <a:spAutoFit/>
          </a:bodyPr>
          <a:lstStyle/>
          <a:p>
            <a:r>
              <a:rPr lang="en-US" sz="2400" noProof="1" smtClean="0">
                <a:solidFill>
                  <a:schemeClr val="tx1">
                    <a:lumMod val="65000"/>
                    <a:lumOff val="35000"/>
                  </a:schemeClr>
                </a:solidFill>
                <a:latin typeface="Articulate" pitchFamily="2" charset="0"/>
              </a:rPr>
              <a:t>Tangible results:</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Safer</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Faster </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Productive </a:t>
            </a:r>
          </a:p>
          <a:p>
            <a:r>
              <a:rPr lang="en-US" sz="2400" noProof="1" smtClean="0">
                <a:solidFill>
                  <a:schemeClr val="tx1">
                    <a:lumMod val="65000"/>
                    <a:lumOff val="35000"/>
                  </a:schemeClr>
                </a:solidFill>
                <a:latin typeface="Articulate" pitchFamily="2" charset="0"/>
              </a:rPr>
              <a:t>Evaluate tools, equipment and workstations:</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Neutral position</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Reach zone</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Dynamic muscle movement</a:t>
            </a:r>
          </a:p>
          <a:p>
            <a:pPr marL="512763" lvl="1" indent="-285750">
              <a:spcBef>
                <a:spcPts val="300"/>
              </a:spcBef>
              <a:spcAft>
                <a:spcPts val="300"/>
              </a:spcAft>
              <a:buFont typeface="Arial" pitchFamily="34" charset="0"/>
              <a:buChar char="•"/>
              <a:defRPr/>
            </a:pPr>
            <a:r>
              <a:rPr lang="en-US" sz="2200" noProof="1" smtClean="0">
                <a:solidFill>
                  <a:schemeClr val="tx1">
                    <a:lumMod val="65000"/>
                    <a:lumOff val="35000"/>
                  </a:schemeClr>
                </a:solidFill>
                <a:latin typeface="Articulate" pitchFamily="2" charset="0"/>
              </a:rPr>
              <a:t>Manual handling</a:t>
            </a:r>
          </a:p>
        </p:txBody>
      </p:sp>
      <p:pic>
        <p:nvPicPr>
          <p:cNvPr id="19458" name="Picture 2" descr="L:\Clients\Medtronic\Neuromodulation\Coil Winding\Video Pictures\9 trim wire.JPG"/>
          <p:cNvPicPr>
            <a:picLocks noChangeAspect="1" noChangeArrowheads="1"/>
          </p:cNvPicPr>
          <p:nvPr/>
        </p:nvPicPr>
        <p:blipFill>
          <a:blip r:embed="rId3" cstate="print"/>
          <a:srcRect r="27064"/>
          <a:stretch>
            <a:fillRect/>
          </a:stretch>
        </p:blipFill>
        <p:spPr bwMode="auto">
          <a:xfrm>
            <a:off x="4267200" y="1600200"/>
            <a:ext cx="4376737" cy="4448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304800" y="609600"/>
            <a:ext cx="8839200" cy="914400"/>
          </a:xfrm>
        </p:spPr>
        <p:txBody>
          <a:bodyPr>
            <a:noAutofit/>
          </a:bodyPr>
          <a:lstStyle/>
          <a:p>
            <a:pPr eaLnBrk="1" hangingPunct="1">
              <a:spcBef>
                <a:spcPts val="800"/>
              </a:spcBef>
              <a:defRPr/>
            </a:pPr>
            <a:r>
              <a:rPr lang="en-US" sz="2800" b="1" noProof="1" smtClean="0">
                <a:solidFill>
                  <a:schemeClr val="tx2"/>
                </a:solidFill>
                <a:latin typeface="Articulate" pitchFamily="2" charset="0"/>
              </a:rPr>
              <a:t>Correct Tools, Equipment and Facilities Chesklists</a:t>
            </a:r>
          </a:p>
        </p:txBody>
      </p:sp>
      <p:sp>
        <p:nvSpPr>
          <p:cNvPr id="6" name="Content Placeholder 5"/>
          <p:cNvSpPr>
            <a:spLocks noGrp="1"/>
          </p:cNvSpPr>
          <p:nvPr>
            <p:ph sz="half" idx="1"/>
          </p:nvPr>
        </p:nvSpPr>
        <p:spPr>
          <a:xfrm>
            <a:off x="609600" y="1828800"/>
            <a:ext cx="3810000" cy="4114800"/>
          </a:xfrm>
        </p:spPr>
        <p:txBody>
          <a:bodyPr>
            <a:normAutofit/>
          </a:bodyPr>
          <a:lstStyle/>
          <a:p>
            <a:pPr eaLnBrk="1" hangingPunct="1">
              <a:buNone/>
              <a:defRPr/>
            </a:pPr>
            <a:r>
              <a:rPr lang="en-US" sz="2800" noProof="1" smtClean="0">
                <a:solidFill>
                  <a:schemeClr val="tx1">
                    <a:lumMod val="65000"/>
                    <a:lumOff val="35000"/>
                  </a:schemeClr>
                </a:solidFill>
                <a:latin typeface="Articulate" pitchFamily="2" charset="0"/>
              </a:rPr>
              <a:t>Checklists</a:t>
            </a:r>
          </a:p>
          <a:p>
            <a:pPr marL="512763" lvl="1" eaLnBrk="1" fontAlgn="base" hangingPunct="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Work  Station</a:t>
            </a:r>
          </a:p>
          <a:p>
            <a:pPr marL="512763" lvl="1" eaLnBrk="1" fontAlgn="base" hangingPunct="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Tools</a:t>
            </a:r>
          </a:p>
          <a:p>
            <a:pPr marL="512763" lvl="1" eaLnBrk="1" fontAlgn="base" hangingPunct="1">
              <a:spcBef>
                <a:spcPts val="300"/>
              </a:spcBef>
              <a:spcAft>
                <a:spcPts val="300"/>
              </a:spcAft>
              <a:buFont typeface="Arial" pitchFamily="34" charset="0"/>
              <a:buChar char="•"/>
              <a:defRPr/>
            </a:pPr>
            <a:r>
              <a:rPr lang="en-US" sz="2400" noProof="1" smtClean="0">
                <a:solidFill>
                  <a:schemeClr val="tx1">
                    <a:lumMod val="65000"/>
                    <a:lumOff val="35000"/>
                  </a:schemeClr>
                </a:solidFill>
                <a:latin typeface="Articulate" pitchFamily="2" charset="0"/>
              </a:rPr>
              <a:t>Equipment</a:t>
            </a:r>
          </a:p>
        </p:txBody>
      </p:sp>
      <p:pic>
        <p:nvPicPr>
          <p:cNvPr id="88068" name="Picture 2" descr="Workstation Chedklist"/>
          <p:cNvPicPr>
            <a:picLocks noChangeAspect="1" noChangeArrowheads="1"/>
          </p:cNvPicPr>
          <p:nvPr/>
        </p:nvPicPr>
        <p:blipFill>
          <a:blip r:embed="rId3" cstate="print"/>
          <a:srcRect/>
          <a:stretch>
            <a:fillRect/>
          </a:stretch>
        </p:blipFill>
        <p:spPr bwMode="auto">
          <a:xfrm>
            <a:off x="3352800" y="1524000"/>
            <a:ext cx="3182938"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Workstation Chedklist"/>
          <p:cNvPicPr>
            <a:picLocks noChangeAspect="1" noChangeArrowheads="1"/>
          </p:cNvPicPr>
          <p:nvPr/>
        </p:nvPicPr>
        <p:blipFill>
          <a:blip r:embed="rId3" cstate="print"/>
          <a:srcRect/>
          <a:stretch>
            <a:fillRect/>
          </a:stretch>
        </p:blipFill>
        <p:spPr bwMode="auto">
          <a:xfrm>
            <a:off x="4114800" y="2057400"/>
            <a:ext cx="3182938"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Workstation Chedklist"/>
          <p:cNvPicPr>
            <a:picLocks noChangeAspect="1" noChangeArrowheads="1"/>
          </p:cNvPicPr>
          <p:nvPr/>
        </p:nvPicPr>
        <p:blipFill>
          <a:blip r:embed="rId3" cstate="print"/>
          <a:srcRect/>
          <a:stretch>
            <a:fillRect/>
          </a:stretch>
        </p:blipFill>
        <p:spPr bwMode="auto">
          <a:xfrm>
            <a:off x="5105400" y="2590800"/>
            <a:ext cx="3182938"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a:xfrm>
            <a:off x="838200" y="228600"/>
            <a:ext cx="7924800" cy="762000"/>
          </a:xfrm>
        </p:spPr>
        <p:txBody>
          <a:bodyPr>
            <a:normAutofit/>
          </a:bodyPr>
          <a:lstStyle/>
          <a:p>
            <a:pPr eaLnBrk="1" hangingPunct="1">
              <a:spcBef>
                <a:spcPts val="800"/>
              </a:spcBef>
              <a:defRPr/>
            </a:pPr>
            <a:r>
              <a:rPr lang="en-US" b="1" noProof="1" smtClean="0">
                <a:solidFill>
                  <a:schemeClr val="tx2"/>
                </a:solidFill>
              </a:rPr>
              <a:t>Competency</a:t>
            </a:r>
            <a:r>
              <a:rPr lang="en-US" dirty="0" smtClean="0"/>
              <a:t> </a:t>
            </a:r>
            <a:r>
              <a:rPr lang="en-US" b="1" noProof="1" smtClean="0">
                <a:solidFill>
                  <a:schemeClr val="tx2"/>
                </a:solidFill>
              </a:rPr>
              <a:t>Based</a:t>
            </a:r>
            <a:r>
              <a:rPr lang="en-US" dirty="0" smtClean="0"/>
              <a:t> </a:t>
            </a:r>
            <a:r>
              <a:rPr lang="en-US" b="1" noProof="1" smtClean="0">
                <a:solidFill>
                  <a:schemeClr val="tx2"/>
                </a:solidFill>
              </a:rPr>
              <a:t>Training</a:t>
            </a:r>
          </a:p>
        </p:txBody>
      </p:sp>
      <p:sp>
        <p:nvSpPr>
          <p:cNvPr id="1334275" name="Rectangle 3"/>
          <p:cNvSpPr>
            <a:spLocks noGrp="1" noChangeArrowheads="1"/>
          </p:cNvSpPr>
          <p:nvPr>
            <p:ph type="body" sz="half" idx="1"/>
          </p:nvPr>
        </p:nvSpPr>
        <p:spPr>
          <a:xfrm>
            <a:off x="304800" y="1295400"/>
            <a:ext cx="4267200" cy="4800600"/>
          </a:xfrm>
        </p:spPr>
        <p:txBody>
          <a:bodyPr>
            <a:normAutofit fontScale="92500" lnSpcReduction="10000"/>
          </a:bodyPr>
          <a:lstStyle/>
          <a:p>
            <a:pPr>
              <a:lnSpc>
                <a:spcPct val="110000"/>
              </a:lnSpc>
              <a:buNone/>
              <a:defRPr/>
            </a:pPr>
            <a:r>
              <a:rPr lang="en-US" sz="2800" noProof="1" smtClean="0">
                <a:solidFill>
                  <a:schemeClr val="tx1">
                    <a:lumMod val="65000"/>
                    <a:lumOff val="35000"/>
                  </a:schemeClr>
                </a:solidFill>
              </a:rPr>
              <a:t>Results not achieved?</a:t>
            </a:r>
          </a:p>
          <a:p>
            <a:pPr marL="512763" lvl="1" fontAlgn="base">
              <a:lnSpc>
                <a:spcPct val="11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Spend thousands of dollars on ergonomically designed tools, equipment and workstations</a:t>
            </a:r>
          </a:p>
          <a:p>
            <a:pPr marL="512763" lvl="1" fontAlgn="base">
              <a:lnSpc>
                <a:spcPct val="11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Workforce doesn't know how to make most of tool or equipment or furniture </a:t>
            </a:r>
          </a:p>
          <a:p>
            <a:pPr>
              <a:lnSpc>
                <a:spcPct val="110000"/>
              </a:lnSpc>
              <a:buNone/>
              <a:defRPr/>
            </a:pPr>
            <a:r>
              <a:rPr lang="en-US" sz="2800" noProof="1" smtClean="0">
                <a:solidFill>
                  <a:schemeClr val="tx1">
                    <a:lumMod val="65000"/>
                    <a:lumOff val="35000"/>
                  </a:schemeClr>
                </a:solidFill>
              </a:rPr>
              <a:t>Acquire new skills</a:t>
            </a:r>
          </a:p>
          <a:p>
            <a:pPr marL="512763" lvl="1" fontAlgn="base">
              <a:lnSpc>
                <a:spcPct val="110000"/>
              </a:lnSpc>
              <a:spcBef>
                <a:spcPts val="300"/>
              </a:spcBef>
              <a:spcAft>
                <a:spcPts val="300"/>
              </a:spcAft>
              <a:buFont typeface="Arial" pitchFamily="34" charset="0"/>
              <a:buChar char="•"/>
              <a:defRPr/>
            </a:pPr>
            <a:r>
              <a:rPr lang="en-US" sz="2400" noProof="1" smtClean="0">
                <a:solidFill>
                  <a:schemeClr val="tx1">
                    <a:lumMod val="65000"/>
                    <a:lumOff val="35000"/>
                  </a:schemeClr>
                </a:solidFill>
              </a:rPr>
              <a:t>Need to correctly practice new techniques to acquire needed skill level</a:t>
            </a:r>
          </a:p>
        </p:txBody>
      </p:sp>
      <p:sp>
        <p:nvSpPr>
          <p:cNvPr id="4" name="TextBox 3"/>
          <p:cNvSpPr txBox="1"/>
          <p:nvPr/>
        </p:nvSpPr>
        <p:spPr>
          <a:xfrm>
            <a:off x="5715000" y="1524000"/>
            <a:ext cx="2926080" cy="4480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5298" name="Rectangle 2"/>
          <p:cNvSpPr>
            <a:spLocks noGrp="1" noChangeArrowheads="1"/>
          </p:cNvSpPr>
          <p:nvPr>
            <p:ph type="title"/>
          </p:nvPr>
        </p:nvSpPr>
        <p:spPr>
          <a:xfrm>
            <a:off x="914400" y="381000"/>
            <a:ext cx="7772400" cy="762000"/>
          </a:xfrm>
        </p:spPr>
        <p:txBody>
          <a:bodyPr>
            <a:normAutofit fontScale="90000"/>
          </a:bodyPr>
          <a:lstStyle/>
          <a:p>
            <a:pPr eaLnBrk="1" hangingPunct="1">
              <a:spcBef>
                <a:spcPts val="800"/>
              </a:spcBef>
              <a:defRPr/>
            </a:pPr>
            <a:r>
              <a:rPr lang="en-US" dirty="0" smtClean="0"/>
              <a:t>Control Exposure to E</a:t>
            </a:r>
            <a:r>
              <a:rPr lang="en-US" noProof="1" smtClean="0"/>
              <a:t>nvironment</a:t>
            </a:r>
            <a:endParaRPr lang="en-US" sz="3600" noProof="1" smtClean="0"/>
          </a:p>
        </p:txBody>
      </p:sp>
      <p:sp>
        <p:nvSpPr>
          <p:cNvPr id="1335299" name="Rectangle 3"/>
          <p:cNvSpPr>
            <a:spLocks noGrp="1" noChangeArrowheads="1"/>
          </p:cNvSpPr>
          <p:nvPr>
            <p:ph type="body" sz="half" idx="1"/>
          </p:nvPr>
        </p:nvSpPr>
        <p:spPr>
          <a:xfrm>
            <a:off x="609600" y="1600200"/>
            <a:ext cx="3810000" cy="4114800"/>
          </a:xfrm>
        </p:spPr>
        <p:txBody>
          <a:bodyPr>
            <a:normAutofit/>
          </a:bodyPr>
          <a:lstStyle/>
          <a:p>
            <a:pPr eaLnBrk="1" hangingPunct="1">
              <a:buNone/>
              <a:defRPr/>
            </a:pPr>
            <a:r>
              <a:rPr lang="en-US" noProof="1" smtClean="0"/>
              <a:t>Factors:</a:t>
            </a:r>
          </a:p>
          <a:p>
            <a:pPr marL="512763" lvl="1" fontAlgn="base">
              <a:spcBef>
                <a:spcPts val="300"/>
              </a:spcBef>
              <a:spcAft>
                <a:spcPts val="300"/>
              </a:spcAft>
              <a:buFont typeface="Arial" pitchFamily="34" charset="0"/>
              <a:buChar char="•"/>
              <a:defRPr/>
            </a:pPr>
            <a:r>
              <a:rPr lang="en-US" noProof="1" smtClean="0"/>
              <a:t>Light</a:t>
            </a:r>
          </a:p>
          <a:p>
            <a:pPr marL="512763" lvl="1" fontAlgn="base">
              <a:spcBef>
                <a:spcPts val="300"/>
              </a:spcBef>
              <a:spcAft>
                <a:spcPts val="300"/>
              </a:spcAft>
              <a:buFont typeface="Arial" pitchFamily="34" charset="0"/>
              <a:buChar char="•"/>
              <a:defRPr/>
            </a:pPr>
            <a:r>
              <a:rPr lang="en-US" noProof="1" smtClean="0"/>
              <a:t>Noise</a:t>
            </a:r>
          </a:p>
          <a:p>
            <a:pPr marL="512763" lvl="1" fontAlgn="base">
              <a:spcBef>
                <a:spcPts val="300"/>
              </a:spcBef>
              <a:spcAft>
                <a:spcPts val="300"/>
              </a:spcAft>
              <a:buFont typeface="Arial" pitchFamily="34" charset="0"/>
              <a:buChar char="•"/>
              <a:defRPr/>
            </a:pPr>
            <a:r>
              <a:rPr lang="en-US" noProof="1" smtClean="0"/>
              <a:t>Temperature</a:t>
            </a:r>
          </a:p>
          <a:p>
            <a:pPr marL="512763" lvl="1" fontAlgn="base">
              <a:spcBef>
                <a:spcPts val="300"/>
              </a:spcBef>
              <a:spcAft>
                <a:spcPts val="300"/>
              </a:spcAft>
              <a:buFont typeface="Arial" pitchFamily="34" charset="0"/>
              <a:buChar char="•"/>
              <a:defRPr/>
            </a:pPr>
            <a:r>
              <a:rPr lang="en-US" noProof="1" smtClean="0"/>
              <a:t>Ventilation</a:t>
            </a:r>
          </a:p>
          <a:p>
            <a:pPr eaLnBrk="1" hangingPunct="1">
              <a:buNone/>
              <a:defRPr/>
            </a:pPr>
            <a:r>
              <a:rPr lang="en-US" noProof="1" smtClean="0"/>
              <a:t>Checklist</a:t>
            </a:r>
          </a:p>
        </p:txBody>
      </p:sp>
      <p:pic>
        <p:nvPicPr>
          <p:cNvPr id="86017" name="Picture 1" descr="L:\Clients\Medtronic\ATS Medical\Video Images\9.JPG"/>
          <p:cNvPicPr>
            <a:picLocks noChangeAspect="1" noChangeArrowheads="1"/>
          </p:cNvPicPr>
          <p:nvPr/>
        </p:nvPicPr>
        <p:blipFill>
          <a:blip r:embed="rId3" cstate="print"/>
          <a:srcRect l="35828"/>
          <a:stretch>
            <a:fillRect/>
          </a:stretch>
        </p:blipFill>
        <p:spPr bwMode="auto">
          <a:xfrm>
            <a:off x="5039392" y="1828800"/>
            <a:ext cx="3447383" cy="4029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6322" name="Rectangle 2"/>
          <p:cNvSpPr>
            <a:spLocks noGrp="1" noChangeArrowheads="1"/>
          </p:cNvSpPr>
          <p:nvPr>
            <p:ph type="title"/>
          </p:nvPr>
        </p:nvSpPr>
        <p:spPr>
          <a:xfrm>
            <a:off x="381000" y="228600"/>
            <a:ext cx="8229600" cy="1143000"/>
          </a:xfrm>
        </p:spPr>
        <p:txBody>
          <a:bodyPr>
            <a:normAutofit/>
          </a:bodyPr>
          <a:lstStyle/>
          <a:p>
            <a:pPr eaLnBrk="1" hangingPunct="1">
              <a:spcBef>
                <a:spcPts val="800"/>
              </a:spcBef>
              <a:defRPr/>
            </a:pPr>
            <a:r>
              <a:rPr lang="en-US" sz="3600" b="1" dirty="0" smtClean="0">
                <a:solidFill>
                  <a:schemeClr val="tx2"/>
                </a:solidFill>
              </a:rPr>
              <a:t>Health and Wellness</a:t>
            </a:r>
            <a:r>
              <a:rPr lang="en-US" sz="3600" b="1" noProof="1" smtClean="0">
                <a:solidFill>
                  <a:schemeClr val="tx2"/>
                </a:solidFill>
              </a:rPr>
              <a:t>!</a:t>
            </a:r>
          </a:p>
        </p:txBody>
      </p:sp>
      <p:sp>
        <p:nvSpPr>
          <p:cNvPr id="1336323" name="Rectangle 3"/>
          <p:cNvSpPr>
            <a:spLocks noGrp="1" noChangeArrowheads="1"/>
          </p:cNvSpPr>
          <p:nvPr>
            <p:ph idx="1"/>
          </p:nvPr>
        </p:nvSpPr>
        <p:spPr>
          <a:xfrm>
            <a:off x="762000" y="1295400"/>
            <a:ext cx="4267200" cy="5029200"/>
          </a:xfrm>
        </p:spPr>
        <p:txBody>
          <a:bodyPr>
            <a:normAutofit fontScale="70000" lnSpcReduction="20000"/>
          </a:bodyPr>
          <a:lstStyle/>
          <a:p>
            <a:pPr>
              <a:lnSpc>
                <a:spcPct val="120000"/>
              </a:lnSpc>
              <a:spcBef>
                <a:spcPct val="20000"/>
              </a:spcBef>
              <a:buNone/>
              <a:defRPr/>
            </a:pPr>
            <a:r>
              <a:rPr lang="en-US" sz="3500" noProof="1" smtClean="0">
                <a:solidFill>
                  <a:schemeClr val="tx1">
                    <a:lumMod val="65000"/>
                    <a:lumOff val="35000"/>
                  </a:schemeClr>
                </a:solidFill>
              </a:rPr>
              <a:t>Health and wellness</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Diet and nutrition</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Body weight control</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Stress management</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Smoking cessation</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Blood pressure control</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Fluid intake - don’t get dehydrated </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Adequate rest/sleep </a:t>
            </a:r>
          </a:p>
          <a:p>
            <a:pPr marL="0" indent="0">
              <a:lnSpc>
                <a:spcPct val="120000"/>
              </a:lnSpc>
              <a:spcBef>
                <a:spcPct val="20000"/>
              </a:spcBef>
              <a:buNone/>
              <a:defRPr/>
            </a:pPr>
            <a:r>
              <a:rPr lang="en-US" sz="3500" noProof="1" smtClean="0">
                <a:solidFill>
                  <a:schemeClr val="tx1">
                    <a:lumMod val="65000"/>
                    <a:lumOff val="35000"/>
                  </a:schemeClr>
                </a:solidFill>
              </a:rPr>
              <a:t>For example. movement helps to control fatigue</a:t>
            </a:r>
          </a:p>
          <a:p>
            <a:pPr marL="512763" lvl="1" fontAlgn="base">
              <a:lnSpc>
                <a:spcPct val="120000"/>
              </a:lnSpc>
              <a:buFont typeface="Arial" pitchFamily="34" charset="0"/>
              <a:buChar char="•"/>
              <a:defRPr/>
            </a:pPr>
            <a:r>
              <a:rPr lang="en-US" sz="3000" noProof="1" smtClean="0">
                <a:solidFill>
                  <a:schemeClr val="tx1">
                    <a:lumMod val="65000"/>
                    <a:lumOff val="35000"/>
                  </a:schemeClr>
                </a:solidFill>
              </a:rPr>
              <a:t>Follow the 30/30 Guideline</a:t>
            </a:r>
          </a:p>
        </p:txBody>
      </p:sp>
      <p:pic>
        <p:nvPicPr>
          <p:cNvPr id="1336324" name="Picture 4" descr="swimming"/>
          <p:cNvPicPr>
            <a:picLocks noChangeAspect="1" noChangeArrowheads="1"/>
          </p:cNvPicPr>
          <p:nvPr/>
        </p:nvPicPr>
        <p:blipFill>
          <a:blip r:embed="rId3" cstate="print">
            <a:lum bright="10000"/>
          </a:blip>
          <a:srcRect/>
          <a:stretch>
            <a:fillRect/>
          </a:stretch>
        </p:blipFill>
        <p:spPr bwMode="auto">
          <a:xfrm>
            <a:off x="4876800" y="1447799"/>
            <a:ext cx="3505200" cy="2608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a:lstStyle/>
          <a:p>
            <a:pPr eaLnBrk="1" hangingPunct="1">
              <a:spcBef>
                <a:spcPts val="800"/>
              </a:spcBef>
              <a:defRPr/>
            </a:pPr>
            <a:r>
              <a:rPr lang="en-US" sz="3600" b="1" dirty="0" smtClean="0">
                <a:solidFill>
                  <a:schemeClr val="tx2"/>
                </a:solidFill>
              </a:rPr>
              <a:t>Provide</a:t>
            </a:r>
            <a:r>
              <a:rPr lang="en-US" dirty="0" smtClean="0"/>
              <a:t> </a:t>
            </a:r>
            <a:r>
              <a:rPr lang="en-US" sz="3600" b="1" dirty="0" smtClean="0">
                <a:solidFill>
                  <a:schemeClr val="tx2"/>
                </a:solidFill>
              </a:rPr>
              <a:t>On-going</a:t>
            </a:r>
            <a:r>
              <a:rPr lang="en-US" dirty="0" smtClean="0"/>
              <a:t> </a:t>
            </a:r>
            <a:r>
              <a:rPr lang="en-US" sz="3600" b="1" dirty="0" smtClean="0">
                <a:solidFill>
                  <a:schemeClr val="tx2"/>
                </a:solidFill>
              </a:rPr>
              <a:t>Feedback</a:t>
            </a:r>
            <a:endParaRPr lang="en-US" sz="3600" b="1" noProof="1" smtClean="0">
              <a:solidFill>
                <a:schemeClr val="tx2"/>
              </a:solidFill>
            </a:endParaRPr>
          </a:p>
        </p:txBody>
      </p:sp>
      <p:sp>
        <p:nvSpPr>
          <p:cNvPr id="1337347" name="Rectangle 3"/>
          <p:cNvSpPr>
            <a:spLocks noGrp="1" noChangeArrowheads="1"/>
          </p:cNvSpPr>
          <p:nvPr>
            <p:ph type="body" sz="half" idx="1"/>
          </p:nvPr>
        </p:nvSpPr>
        <p:spPr>
          <a:xfrm>
            <a:off x="381000" y="990600"/>
            <a:ext cx="5257800" cy="5334000"/>
          </a:xfrm>
        </p:spPr>
        <p:txBody>
          <a:bodyPr>
            <a:normAutofit fontScale="62500" lnSpcReduction="20000"/>
          </a:bodyPr>
          <a:lstStyle/>
          <a:p>
            <a:pPr>
              <a:lnSpc>
                <a:spcPct val="110000"/>
              </a:lnSpc>
              <a:spcAft>
                <a:spcPts val="300"/>
              </a:spcAft>
              <a:buNone/>
              <a:defRPr/>
            </a:pPr>
            <a:r>
              <a:rPr lang="en-US" sz="2900" noProof="1" smtClean="0">
                <a:solidFill>
                  <a:schemeClr val="tx1">
                    <a:lumMod val="65000"/>
                    <a:lumOff val="35000"/>
                  </a:schemeClr>
                </a:solidFill>
              </a:rPr>
              <a:t>100% correct the first time? </a:t>
            </a:r>
          </a:p>
          <a:p>
            <a:pPr marL="512763" lvl="1" fontAlgn="base">
              <a:lnSpc>
                <a:spcPct val="120000"/>
              </a:lnSpc>
              <a:spcBef>
                <a:spcPts val="300"/>
              </a:spcBef>
              <a:spcAft>
                <a:spcPts val="300"/>
              </a:spcAft>
              <a:buFont typeface="Arial" pitchFamily="34" charset="0"/>
              <a:buChar char="•"/>
              <a:defRPr/>
            </a:pPr>
            <a:r>
              <a:rPr lang="en-US" sz="2700" noProof="1" smtClean="0">
                <a:solidFill>
                  <a:schemeClr val="tx1">
                    <a:lumMod val="65000"/>
                    <a:lumOff val="35000"/>
                  </a:schemeClr>
                </a:solidFill>
              </a:rPr>
              <a:t>Does any new process work 100% correctly out of gate? </a:t>
            </a:r>
          </a:p>
          <a:p>
            <a:pPr marL="736600" lvl="2" indent="-217488" eaLnBrk="1" hangingPunct="1">
              <a:lnSpc>
                <a:spcPct val="120000"/>
              </a:lnSpc>
              <a:buFont typeface="Articulate" pitchFamily="2" charset="0"/>
              <a:buChar char="–"/>
              <a:defRPr/>
            </a:pPr>
            <a:r>
              <a:rPr lang="en-US" sz="2600" dirty="0" smtClean="0">
                <a:solidFill>
                  <a:schemeClr val="tx1">
                    <a:lumMod val="65000"/>
                    <a:lumOff val="35000"/>
                  </a:schemeClr>
                </a:solidFill>
              </a:rPr>
              <a:t>Unintended consequences</a:t>
            </a:r>
          </a:p>
          <a:p>
            <a:pPr marL="512763" lvl="1" fontAlgn="base">
              <a:lnSpc>
                <a:spcPct val="120000"/>
              </a:lnSpc>
              <a:spcBef>
                <a:spcPts val="300"/>
              </a:spcBef>
              <a:spcAft>
                <a:spcPts val="300"/>
              </a:spcAft>
              <a:buFont typeface="Arial" pitchFamily="34" charset="0"/>
              <a:buChar char="•"/>
              <a:defRPr/>
            </a:pPr>
            <a:r>
              <a:rPr lang="en-US" sz="3000" noProof="1" smtClean="0">
                <a:solidFill>
                  <a:schemeClr val="tx1">
                    <a:lumMod val="65000"/>
                    <a:lumOff val="35000"/>
                  </a:schemeClr>
                </a:solidFill>
              </a:rPr>
              <a:t>Schedule formal follow-up sessions </a:t>
            </a:r>
          </a:p>
          <a:p>
            <a:pPr marL="736600" lvl="2" indent="-217488">
              <a:lnSpc>
                <a:spcPct val="120000"/>
              </a:lnSpc>
              <a:buFont typeface="Articulate" pitchFamily="2" charset="0"/>
              <a:buChar char="–"/>
              <a:defRPr/>
            </a:pPr>
            <a:r>
              <a:rPr lang="en-US" sz="2600" dirty="0" smtClean="0">
                <a:solidFill>
                  <a:schemeClr val="tx1">
                    <a:lumMod val="65000"/>
                    <a:lumOff val="35000"/>
                  </a:schemeClr>
                </a:solidFill>
              </a:rPr>
              <a:t>Document outcome of follow-up</a:t>
            </a:r>
          </a:p>
          <a:p>
            <a:pPr marL="736600" lvl="2" indent="-217488">
              <a:lnSpc>
                <a:spcPct val="120000"/>
              </a:lnSpc>
              <a:buFont typeface="Articulate" pitchFamily="2" charset="0"/>
              <a:buChar char="–"/>
              <a:defRPr/>
            </a:pPr>
            <a:r>
              <a:rPr lang="en-US" sz="2600" dirty="0" smtClean="0">
                <a:solidFill>
                  <a:schemeClr val="tx1">
                    <a:lumMod val="65000"/>
                    <a:lumOff val="35000"/>
                  </a:schemeClr>
                </a:solidFill>
              </a:rPr>
              <a:t>Alleviate issues identified in timely manner </a:t>
            </a:r>
          </a:p>
          <a:p>
            <a:pPr marL="0" indent="0">
              <a:lnSpc>
                <a:spcPct val="120000"/>
              </a:lnSpc>
              <a:spcAft>
                <a:spcPts val="300"/>
              </a:spcAft>
              <a:buNone/>
              <a:defRPr/>
            </a:pPr>
            <a:r>
              <a:rPr lang="en-US" sz="2900" noProof="1" smtClean="0">
                <a:solidFill>
                  <a:schemeClr val="tx1">
                    <a:lumMod val="65000"/>
                    <a:lumOff val="35000"/>
                  </a:schemeClr>
                </a:solidFill>
              </a:rPr>
              <a:t>Continuous Process Improvement and Ergonomics</a:t>
            </a:r>
          </a:p>
          <a:p>
            <a:pPr marL="512763" lvl="1" fontAlgn="base">
              <a:lnSpc>
                <a:spcPct val="120000"/>
              </a:lnSpc>
              <a:spcBef>
                <a:spcPts val="300"/>
              </a:spcBef>
              <a:spcAft>
                <a:spcPts val="300"/>
              </a:spcAft>
              <a:buFont typeface="Arial" pitchFamily="34" charset="0"/>
              <a:buChar char="•"/>
              <a:defRPr/>
            </a:pPr>
            <a:r>
              <a:rPr lang="en-US" sz="3000" noProof="1" smtClean="0">
                <a:solidFill>
                  <a:schemeClr val="tx1">
                    <a:lumMod val="65000"/>
                    <a:lumOff val="35000"/>
                  </a:schemeClr>
                </a:solidFill>
              </a:rPr>
              <a:t>Continuous process improvement strategies have tremendous benefit</a:t>
            </a:r>
          </a:p>
          <a:p>
            <a:pPr marL="736600" lvl="2" indent="-217488">
              <a:lnSpc>
                <a:spcPct val="120000"/>
              </a:lnSpc>
              <a:buFont typeface="Articulate" pitchFamily="2" charset="0"/>
              <a:buChar char="–"/>
              <a:defRPr/>
            </a:pPr>
            <a:r>
              <a:rPr lang="en-US" sz="2600" dirty="0" smtClean="0">
                <a:solidFill>
                  <a:schemeClr val="tx1">
                    <a:lumMod val="65000"/>
                    <a:lumOff val="35000"/>
                  </a:schemeClr>
                </a:solidFill>
              </a:rPr>
              <a:t>Waste is reduced</a:t>
            </a:r>
          </a:p>
          <a:p>
            <a:pPr marL="736600" lvl="2" indent="-217488">
              <a:lnSpc>
                <a:spcPct val="120000"/>
              </a:lnSpc>
              <a:buFont typeface="Articulate" pitchFamily="2" charset="0"/>
              <a:buChar char="–"/>
              <a:defRPr/>
            </a:pPr>
            <a:r>
              <a:rPr lang="en-US" sz="2600" dirty="0" smtClean="0">
                <a:solidFill>
                  <a:schemeClr val="tx1">
                    <a:lumMod val="65000"/>
                    <a:lumOff val="35000"/>
                  </a:schemeClr>
                </a:solidFill>
              </a:rPr>
              <a:t>Productivity is enhanced</a:t>
            </a:r>
          </a:p>
          <a:p>
            <a:pPr marL="0" indent="0">
              <a:lnSpc>
                <a:spcPct val="120000"/>
              </a:lnSpc>
              <a:spcAft>
                <a:spcPts val="300"/>
              </a:spcAft>
              <a:buNone/>
              <a:defRPr/>
            </a:pPr>
            <a:r>
              <a:rPr lang="en-US" sz="2900" noProof="1" smtClean="0">
                <a:solidFill>
                  <a:schemeClr val="tx1">
                    <a:lumMod val="65000"/>
                    <a:lumOff val="35000"/>
                  </a:schemeClr>
                </a:solidFill>
              </a:rPr>
              <a:t>Applying ergonomics principles to overall continuous process improvement effort is integral to success of the process!</a:t>
            </a:r>
          </a:p>
        </p:txBody>
      </p:sp>
      <p:sp>
        <p:nvSpPr>
          <p:cNvPr id="4" name="TextBox 3"/>
          <p:cNvSpPr txBox="1"/>
          <p:nvPr/>
        </p:nvSpPr>
        <p:spPr>
          <a:xfrm>
            <a:off x="5715000" y="1524000"/>
            <a:ext cx="2926080" cy="4480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2259" name="Rectangle 3"/>
          <p:cNvSpPr>
            <a:spLocks noGrp="1" noChangeArrowheads="1"/>
          </p:cNvSpPr>
          <p:nvPr>
            <p:ph type="title"/>
          </p:nvPr>
        </p:nvSpPr>
        <p:spPr/>
        <p:txBody>
          <a:bodyPr/>
          <a:lstStyle/>
          <a:p>
            <a:pPr eaLnBrk="1" hangingPunct="1">
              <a:defRPr/>
            </a:pPr>
            <a:r>
              <a:rPr lang="en-US" sz="3600" b="1" dirty="0" smtClean="0">
                <a:solidFill>
                  <a:schemeClr val="tx2"/>
                </a:solidFill>
              </a:rPr>
              <a:t>Ergonomics</a:t>
            </a:r>
            <a:r>
              <a:rPr lang="en-US" dirty="0" smtClean="0"/>
              <a:t> </a:t>
            </a:r>
            <a:r>
              <a:rPr lang="en-US" sz="3600" b="1" dirty="0" smtClean="0">
                <a:solidFill>
                  <a:schemeClr val="tx2"/>
                </a:solidFill>
              </a:rPr>
              <a:t>– A Potent Tool!</a:t>
            </a:r>
          </a:p>
        </p:txBody>
      </p:sp>
      <p:pic>
        <p:nvPicPr>
          <p:cNvPr id="304129" name="Picture 1" descr="L:\Clients\TESCOM\Totes\VIdeo Pictures\4.JPG"/>
          <p:cNvPicPr>
            <a:picLocks noChangeAspect="1" noChangeArrowheads="1"/>
          </p:cNvPicPr>
          <p:nvPr/>
        </p:nvPicPr>
        <p:blipFill>
          <a:blip r:embed="rId3" cstate="print"/>
          <a:srcRect l="29089" r="9627"/>
          <a:stretch>
            <a:fillRect/>
          </a:stretch>
        </p:blipFill>
        <p:spPr bwMode="auto">
          <a:xfrm>
            <a:off x="5334000" y="1447800"/>
            <a:ext cx="3346102" cy="411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457200" y="1295400"/>
            <a:ext cx="4724400" cy="4985980"/>
          </a:xfrm>
          <a:prstGeom prst="rect">
            <a:avLst/>
          </a:prstGeom>
        </p:spPr>
        <p:txBody>
          <a:bodyPr wrap="square">
            <a:spAutoFit/>
          </a:bodyPr>
          <a:lstStyle/>
          <a:p>
            <a:pPr>
              <a:spcBef>
                <a:spcPts val="300"/>
              </a:spcBef>
              <a:spcAft>
                <a:spcPts val="300"/>
              </a:spcAft>
            </a:pPr>
            <a:r>
              <a:rPr lang="en-US" sz="2800" noProof="1" smtClean="0">
                <a:solidFill>
                  <a:schemeClr val="tx1">
                    <a:lumMod val="65000"/>
                    <a:lumOff val="35000"/>
                  </a:schemeClr>
                </a:solidFill>
                <a:latin typeface="Articulate" pitchFamily="2" charset="0"/>
              </a:rPr>
              <a:t>When the principles of ergonomics are applied the outcome is demonstrated improvements in quality, productivity, health and safety.</a:t>
            </a:r>
          </a:p>
          <a:p>
            <a:pPr>
              <a:spcBef>
                <a:spcPts val="300"/>
              </a:spcBef>
              <a:spcAft>
                <a:spcPts val="300"/>
              </a:spcAft>
            </a:pPr>
            <a:endParaRPr lang="en-US" sz="2800" noProof="1" smtClean="0">
              <a:solidFill>
                <a:schemeClr val="tx1">
                  <a:lumMod val="65000"/>
                  <a:lumOff val="35000"/>
                </a:schemeClr>
              </a:solidFill>
              <a:latin typeface="Articulate" pitchFamily="2" charset="0"/>
            </a:endParaRPr>
          </a:p>
          <a:p>
            <a:pPr>
              <a:spcBef>
                <a:spcPts val="300"/>
              </a:spcBef>
              <a:spcAft>
                <a:spcPts val="300"/>
              </a:spcAft>
            </a:pPr>
            <a:r>
              <a:rPr lang="en-US" sz="2800" noProof="1" smtClean="0">
                <a:solidFill>
                  <a:schemeClr val="tx1">
                    <a:lumMod val="65000"/>
                    <a:lumOff val="35000"/>
                  </a:schemeClr>
                </a:solidFill>
                <a:latin typeface="Articulate" pitchFamily="2" charset="0"/>
              </a:rPr>
              <a:t>Thanks for completing </a:t>
            </a:r>
            <a:r>
              <a:rPr lang="en-US" sz="2800" b="1" i="1" noProof="1" smtClean="0">
                <a:solidFill>
                  <a:schemeClr val="tx1">
                    <a:lumMod val="65000"/>
                    <a:lumOff val="35000"/>
                  </a:schemeClr>
                </a:solidFill>
                <a:latin typeface="Articulate" pitchFamily="2" charset="0"/>
              </a:rPr>
              <a:t>Module One: Ergonomics Principles and Foundations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2756_PPT_Title_Slide_Bkgrn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201402756_PPT_Title_Slide_Ray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descr="201402756_PPT_Title_Slide_LogoTex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228600"/>
            <a:ext cx="3657854" cy="1562208"/>
          </a:xfrm>
          <a:prstGeom prst="rect">
            <a:avLst/>
          </a:prstGeom>
        </p:spPr>
      </p:pic>
      <p:sp>
        <p:nvSpPr>
          <p:cNvPr id="10" name="Title 1"/>
          <p:cNvSpPr>
            <a:spLocks noGrp="1"/>
          </p:cNvSpPr>
          <p:nvPr>
            <p:ph type="ctrTitle"/>
          </p:nvPr>
        </p:nvSpPr>
        <p:spPr>
          <a:xfrm>
            <a:off x="914400" y="1828800"/>
            <a:ext cx="7543800" cy="2971800"/>
          </a:xfrm>
        </p:spPr>
        <p:txBody>
          <a:bodyPr>
            <a:noAutofit/>
          </a:bodyPr>
          <a:lstStyle/>
          <a:p>
            <a:pPr lvl="0" algn="l">
              <a:defRPr/>
            </a:pPr>
            <a:r>
              <a:rPr lang="en-US" sz="3200" b="1" dirty="0" smtClean="0">
                <a:solidFill>
                  <a:schemeClr val="accent1"/>
                </a:solidFill>
              </a:rPr>
              <a:t>Module Two:</a:t>
            </a:r>
            <a:r>
              <a:rPr lang="en-US" b="1" dirty="0" smtClean="0">
                <a:solidFill>
                  <a:schemeClr val="accent1"/>
                </a:solidFill>
              </a:rPr>
              <a:t/>
            </a:r>
            <a:br>
              <a:rPr lang="en-US" b="1" dirty="0" smtClean="0">
                <a:solidFill>
                  <a:schemeClr val="accent1"/>
                </a:solidFill>
              </a:rPr>
            </a:br>
            <a:r>
              <a:rPr lang="en-US" b="1" i="1" dirty="0" smtClean="0">
                <a:solidFill>
                  <a:schemeClr val="accent1"/>
                </a:solidFill>
              </a:rPr>
              <a:t>Ergonomics Reference Guide</a:t>
            </a:r>
            <a:endParaRPr lang="en-US" sz="3600" b="1" dirty="0">
              <a:solidFill>
                <a:schemeClr val="accent1"/>
              </a:solidFill>
              <a:latin typeface="Articulate" pitchFamily="2" charset="0"/>
            </a:endParaRPr>
          </a:p>
        </p:txBody>
      </p:sp>
    </p:spTree>
    <p:custDataLst>
      <p:tags r:id="rId1"/>
    </p:custDataLst>
    <p:extLst>
      <p:ext uri="{BB962C8B-B14F-4D97-AF65-F5344CB8AC3E}">
        <p14:creationId xmlns:p14="http://schemas.microsoft.com/office/powerpoint/2010/main" xmlns="" val="613655861"/>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9" y="1554626"/>
            <a:ext cx="2673330" cy="3631763"/>
          </a:xfrm>
          <a:prstGeom prst="rect">
            <a:avLst/>
          </a:prstGeom>
          <a:noFill/>
        </p:spPr>
        <p:txBody>
          <a:bodyPr wrap="square" rtlCol="0">
            <a:spAutoFit/>
          </a:bodyPr>
          <a:lstStyle/>
          <a:p>
            <a:pPr marL="169863" indent="-169863">
              <a:spcBef>
                <a:spcPts val="600"/>
              </a:spcBef>
              <a:spcAft>
                <a:spcPts val="600"/>
              </a:spcAft>
              <a:buFont typeface="Arial" pitchFamily="34" charset="0"/>
              <a:buChar char="•"/>
            </a:pPr>
            <a:r>
              <a:rPr lang="en-US" sz="2000" dirty="0" smtClean="0">
                <a:latin typeface="Articulate" pitchFamily="2" charset="0"/>
              </a:rPr>
              <a:t>EHS partnering with businesses </a:t>
            </a:r>
            <a:br>
              <a:rPr lang="en-US" sz="2000" dirty="0" smtClean="0">
                <a:latin typeface="Articulate" pitchFamily="2" charset="0"/>
              </a:rPr>
            </a:br>
            <a:r>
              <a:rPr lang="en-US" sz="2000" dirty="0" smtClean="0">
                <a:latin typeface="Articulate" pitchFamily="2" charset="0"/>
              </a:rPr>
              <a:t>to ensure health and safety are integrated into business processes</a:t>
            </a:r>
          </a:p>
          <a:p>
            <a:pPr marL="169863" indent="-169863">
              <a:spcBef>
                <a:spcPts val="3000"/>
              </a:spcBef>
              <a:spcAft>
                <a:spcPts val="600"/>
              </a:spcAft>
              <a:buFont typeface="Arial" pitchFamily="34" charset="0"/>
              <a:buChar char="•"/>
            </a:pPr>
            <a:r>
              <a:rPr lang="en-US" sz="2000" dirty="0" smtClean="0">
                <a:latin typeface="Articulate" pitchFamily="2" charset="0"/>
              </a:rPr>
              <a:t>Training ensures employees </a:t>
            </a:r>
            <a:br>
              <a:rPr lang="en-US" sz="2000" dirty="0" smtClean="0">
                <a:latin typeface="Articulate" pitchFamily="2" charset="0"/>
              </a:rPr>
            </a:br>
            <a:r>
              <a:rPr lang="en-US" sz="2000" dirty="0" smtClean="0">
                <a:latin typeface="Articulate" pitchFamily="2" charset="0"/>
              </a:rPr>
              <a:t>are aware of risks and are prepared </a:t>
            </a:r>
            <a:endParaRPr lang="en-US" sz="2000" dirty="0">
              <a:latin typeface="Articulate" pitchFamily="2" charset="0"/>
            </a:endParaRPr>
          </a:p>
        </p:txBody>
      </p:sp>
      <p:sp>
        <p:nvSpPr>
          <p:cNvPr id="5" name="TextBox 4"/>
          <p:cNvSpPr txBox="1"/>
          <p:nvPr/>
        </p:nvSpPr>
        <p:spPr>
          <a:xfrm>
            <a:off x="446560" y="5649098"/>
            <a:ext cx="8229600" cy="954107"/>
          </a:xfrm>
          <a:prstGeom prst="rect">
            <a:avLst/>
          </a:prstGeom>
          <a:solidFill>
            <a:schemeClr val="tx2"/>
          </a:solidFill>
          <a:effectLst>
            <a:outerShdw blurRad="50800" dist="38100" dir="2700000" algn="tl" rotWithShape="0">
              <a:prstClr val="black">
                <a:alpha val="40000"/>
              </a:prstClr>
            </a:outerShdw>
          </a:effectLst>
        </p:spPr>
        <p:txBody>
          <a:bodyPr wrap="square" rtlCol="0" anchor="ctr">
            <a:spAutoFit/>
          </a:bodyPr>
          <a:lstStyle/>
          <a:p>
            <a:pPr algn="ctr"/>
            <a:r>
              <a:rPr lang="en-US" sz="2800" i="1" dirty="0" smtClean="0">
                <a:solidFill>
                  <a:schemeClr val="bg1"/>
                </a:solidFill>
                <a:latin typeface="Articulate" pitchFamily="2" charset="0"/>
              </a:rPr>
              <a:t>Employees around the globe receive the same level of protection from risk</a:t>
            </a:r>
          </a:p>
        </p:txBody>
      </p:sp>
      <p:pic>
        <p:nvPicPr>
          <p:cNvPr id="7" name="Picture 6" descr="201402756_PPT_Title_Slide_LogoText.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68798" y="988313"/>
            <a:ext cx="4007047" cy="1711343"/>
          </a:xfrm>
          <a:prstGeom prst="rect">
            <a:avLst/>
          </a:prstGeom>
        </p:spPr>
      </p:pic>
      <p:sp>
        <p:nvSpPr>
          <p:cNvPr id="8" name="TextBox 7"/>
          <p:cNvSpPr txBox="1"/>
          <p:nvPr/>
        </p:nvSpPr>
        <p:spPr>
          <a:xfrm>
            <a:off x="5572579" y="2331310"/>
            <a:ext cx="776178" cy="1015663"/>
          </a:xfrm>
          <a:prstGeom prst="rect">
            <a:avLst/>
          </a:prstGeom>
          <a:noFill/>
        </p:spPr>
        <p:txBody>
          <a:bodyPr wrap="square" rtlCol="0">
            <a:spAutoFit/>
          </a:bodyPr>
          <a:lstStyle/>
          <a:p>
            <a:r>
              <a:rPr lang="en-US" sz="6000" b="1" dirty="0" smtClean="0">
                <a:solidFill>
                  <a:schemeClr val="accent3"/>
                </a:solidFill>
                <a:latin typeface="Articulate" pitchFamily="2" charset="0"/>
              </a:rPr>
              <a:t>+</a:t>
            </a:r>
            <a:endParaRPr lang="en-US" sz="6000" b="1" dirty="0">
              <a:solidFill>
                <a:schemeClr val="accent3"/>
              </a:solidFill>
              <a:latin typeface="Articulate" pitchFamily="2" charset="0"/>
            </a:endParaRPr>
          </a:p>
        </p:txBody>
      </p:sp>
      <p:sp>
        <p:nvSpPr>
          <p:cNvPr id="10" name="Oval 9"/>
          <p:cNvSpPr>
            <a:spLocks noChangeAspect="1" noChangeArrowheads="1"/>
          </p:cNvSpPr>
          <p:nvPr/>
        </p:nvSpPr>
        <p:spPr bwMode="auto">
          <a:xfrm>
            <a:off x="7032687" y="3263958"/>
            <a:ext cx="1721943" cy="1723105"/>
          </a:xfrm>
          <a:prstGeom prst="ellipse">
            <a:avLst/>
          </a:prstGeom>
          <a:solidFill>
            <a:schemeClr val="accent6"/>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3175" lvl="1" algn="ctr" fontAlgn="auto">
              <a:spcBef>
                <a:spcPts val="0"/>
              </a:spcBef>
              <a:spcAft>
                <a:spcPts val="0"/>
              </a:spcAft>
              <a:defRPr/>
            </a:pPr>
            <a:r>
              <a:rPr lang="en-US" sz="1400" b="1" cap="all" dirty="0" smtClean="0">
                <a:solidFill>
                  <a:schemeClr val="lt1"/>
                </a:solidFill>
                <a:latin typeface="Tw Cen MT" pitchFamily="34" charset="0"/>
              </a:rPr>
              <a:t>Diabetes</a:t>
            </a:r>
          </a:p>
          <a:p>
            <a:pPr marL="3175" lvl="1" algn="ctr" fontAlgn="auto">
              <a:spcBef>
                <a:spcPts val="0"/>
              </a:spcBef>
              <a:spcAft>
                <a:spcPts val="0"/>
              </a:spcAft>
              <a:defRPr/>
            </a:pPr>
            <a:r>
              <a:rPr lang="en-US" sz="1400" b="1" cap="all" dirty="0" smtClean="0">
                <a:solidFill>
                  <a:schemeClr val="lt1"/>
                </a:solidFill>
                <a:latin typeface="Tw Cen MT" pitchFamily="34" charset="0"/>
              </a:rPr>
              <a:t>Group</a:t>
            </a:r>
            <a:endParaRPr lang="en-US" sz="1400" b="1" cap="all" dirty="0">
              <a:solidFill>
                <a:schemeClr val="lt1"/>
              </a:solidFill>
              <a:latin typeface="Tw Cen MT" pitchFamily="34" charset="0"/>
            </a:endParaRPr>
          </a:p>
        </p:txBody>
      </p:sp>
      <p:sp>
        <p:nvSpPr>
          <p:cNvPr id="11" name="Oval 10"/>
          <p:cNvSpPr>
            <a:spLocks noChangeAspect="1" noChangeArrowheads="1"/>
          </p:cNvSpPr>
          <p:nvPr/>
        </p:nvSpPr>
        <p:spPr bwMode="auto">
          <a:xfrm>
            <a:off x="5036679" y="3263958"/>
            <a:ext cx="1721943" cy="1723105"/>
          </a:xfrm>
          <a:prstGeom prst="ellipse">
            <a:avLst/>
          </a:prstGeom>
          <a:solidFill>
            <a:schemeClr val="accent3"/>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0" lvl="1" algn="ctr">
              <a:lnSpc>
                <a:spcPct val="85000"/>
              </a:lnSpc>
              <a:spcBef>
                <a:spcPts val="700"/>
              </a:spcBef>
            </a:pPr>
            <a:r>
              <a:rPr lang="en-US" sz="1400" b="1" cap="all" dirty="0" smtClean="0">
                <a:solidFill>
                  <a:schemeClr val="lt1"/>
                </a:solidFill>
                <a:latin typeface="Tw Cen MT" pitchFamily="34" charset="0"/>
              </a:rPr>
              <a:t>Restorative Therapies Group</a:t>
            </a:r>
            <a:endParaRPr lang="en-US" sz="1400" b="1" cap="all" dirty="0">
              <a:solidFill>
                <a:schemeClr val="lt1"/>
              </a:solidFill>
              <a:latin typeface="Tw Cen MT" pitchFamily="34" charset="0"/>
            </a:endParaRPr>
          </a:p>
        </p:txBody>
      </p:sp>
      <p:sp>
        <p:nvSpPr>
          <p:cNvPr id="12" name="Oval 11"/>
          <p:cNvSpPr>
            <a:spLocks noChangeAspect="1" noChangeArrowheads="1"/>
          </p:cNvSpPr>
          <p:nvPr/>
        </p:nvSpPr>
        <p:spPr bwMode="auto">
          <a:xfrm>
            <a:off x="3040671" y="3263958"/>
            <a:ext cx="1721943" cy="1723105"/>
          </a:xfrm>
          <a:prstGeom prst="ellipse">
            <a:avLst/>
          </a:prstGeom>
          <a:solidFill>
            <a:srgbClr val="00BCE4"/>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3175" lvl="1" algn="ctr" fontAlgn="auto">
              <a:spcBef>
                <a:spcPts val="0"/>
              </a:spcBef>
              <a:spcAft>
                <a:spcPts val="0"/>
              </a:spcAft>
              <a:defRPr/>
            </a:pPr>
            <a:r>
              <a:rPr lang="en-US" sz="1400" b="1" dirty="0" smtClean="0">
                <a:solidFill>
                  <a:schemeClr val="lt1"/>
                </a:solidFill>
                <a:latin typeface="Tw Cen MT" pitchFamily="34" charset="0"/>
              </a:rPr>
              <a:t>CARDIAC AND VASCULAR GROUP</a:t>
            </a:r>
            <a:endParaRPr lang="en-US" sz="1400" b="1" dirty="0">
              <a:solidFill>
                <a:schemeClr val="lt1"/>
              </a:solidFill>
              <a:latin typeface="Tw Cen MT" pitchFamily="34" charset="0"/>
            </a:endParaRPr>
          </a:p>
        </p:txBody>
      </p:sp>
      <p:grpSp>
        <p:nvGrpSpPr>
          <p:cNvPr id="2" name="Group 14"/>
          <p:cNvGrpSpPr/>
          <p:nvPr/>
        </p:nvGrpSpPr>
        <p:grpSpPr>
          <a:xfrm>
            <a:off x="4895633" y="4748445"/>
            <a:ext cx="2387662" cy="1015663"/>
            <a:chOff x="5065761" y="4748445"/>
            <a:chExt cx="2387662" cy="1015663"/>
          </a:xfrm>
        </p:grpSpPr>
        <p:sp>
          <p:nvSpPr>
            <p:cNvPr id="13" name="TextBox 12"/>
            <p:cNvSpPr txBox="1"/>
            <p:nvPr/>
          </p:nvSpPr>
          <p:spPr>
            <a:xfrm>
              <a:off x="5065761" y="4748445"/>
              <a:ext cx="803412" cy="1015663"/>
            </a:xfrm>
            <a:prstGeom prst="rect">
              <a:avLst/>
            </a:prstGeom>
            <a:noFill/>
          </p:spPr>
          <p:txBody>
            <a:bodyPr wrap="square" rtlCol="0">
              <a:spAutoFit/>
            </a:bodyPr>
            <a:lstStyle/>
            <a:p>
              <a:r>
                <a:rPr lang="en-US" sz="6000" b="1" dirty="0" smtClean="0">
                  <a:solidFill>
                    <a:schemeClr val="accent3"/>
                  </a:solidFill>
                  <a:latin typeface="Articulate" pitchFamily="2" charset="0"/>
                </a:rPr>
                <a:t>+</a:t>
              </a:r>
              <a:endParaRPr lang="en-US" sz="2800" b="1" i="1" dirty="0">
                <a:latin typeface="Articulate" pitchFamily="2" charset="0"/>
              </a:endParaRPr>
            </a:p>
          </p:txBody>
        </p:sp>
        <p:sp>
          <p:nvSpPr>
            <p:cNvPr id="14" name="TextBox 13"/>
            <p:cNvSpPr txBox="1"/>
            <p:nvPr/>
          </p:nvSpPr>
          <p:spPr>
            <a:xfrm>
              <a:off x="5717890" y="5092230"/>
              <a:ext cx="1735533" cy="523220"/>
            </a:xfrm>
            <a:prstGeom prst="rect">
              <a:avLst/>
            </a:prstGeom>
            <a:noFill/>
          </p:spPr>
          <p:txBody>
            <a:bodyPr wrap="square" rtlCol="0">
              <a:spAutoFit/>
            </a:bodyPr>
            <a:lstStyle/>
            <a:p>
              <a:r>
                <a:rPr lang="en-US" sz="2800" b="1" i="1" dirty="0" smtClean="0">
                  <a:solidFill>
                    <a:schemeClr val="tx2"/>
                  </a:solidFill>
                  <a:latin typeface="Articulate" pitchFamily="2" charset="0"/>
                </a:rPr>
                <a:t>Training!</a:t>
              </a:r>
              <a:endParaRPr lang="en-US" sz="2800" b="1" i="1" dirty="0">
                <a:solidFill>
                  <a:schemeClr val="tx2"/>
                </a:solidFill>
                <a:latin typeface="Articulate" pitchFamily="2" charset="0"/>
              </a:endParaRPr>
            </a:p>
          </p:txBody>
        </p:sp>
      </p:grpSp>
      <p:sp>
        <p:nvSpPr>
          <p:cNvPr id="15" name="Title 8"/>
          <p:cNvSpPr txBox="1">
            <a:spLocks noGrp="1"/>
          </p:cNvSpPr>
          <p:nvPr>
            <p:ph type="title"/>
          </p:nvPr>
        </p:nvSpPr>
        <p:spPr>
          <a:xfrm>
            <a:off x="457200" y="603226"/>
            <a:ext cx="8229600" cy="584775"/>
          </a:xfrm>
          <a:prstGeom prst="rect">
            <a:avLst/>
          </a:prstGeom>
          <a:solidFill>
            <a:schemeClr val="bg1">
              <a:alpha val="85000"/>
            </a:schemeClr>
          </a:solidFill>
          <a:effectLst/>
        </p:spPr>
        <p:txBody>
          <a:bodyPr wrap="square" rtlCol="0">
            <a:spAutoFit/>
          </a:bodyPr>
          <a:lstStyle/>
          <a:p>
            <a:r>
              <a:rPr lang="en-US" sz="2800" dirty="0" smtClean="0">
                <a:latin typeface="Articulate" pitchFamily="2" charset="0"/>
              </a:rPr>
              <a:t>Our </a:t>
            </a:r>
            <a:r>
              <a:rPr lang="en-US" sz="3200" b="1" dirty="0" smtClean="0">
                <a:latin typeface="Articulate" pitchFamily="2" charset="0"/>
              </a:rPr>
              <a:t>employees are central </a:t>
            </a:r>
            <a:r>
              <a:rPr lang="en-US" sz="2800" dirty="0" smtClean="0">
                <a:latin typeface="Articulate" pitchFamily="2" charset="0"/>
              </a:rPr>
              <a:t>to </a:t>
            </a:r>
            <a:r>
              <a:rPr lang="en-US" sz="3200" b="1" dirty="0" smtClean="0">
                <a:latin typeface="Articulate" pitchFamily="2" charset="0"/>
              </a:rPr>
              <a:t>our mission</a:t>
            </a:r>
            <a:endParaRPr lang="en-US" sz="3200" b="1" dirty="0">
              <a:latin typeface="Articulate" pitchFamily="2" charset="0"/>
            </a:endParaRPr>
          </a:p>
        </p:txBody>
      </p:sp>
      <p:sp>
        <p:nvSpPr>
          <p:cNvPr id="16" name="TextBox 15"/>
          <p:cNvSpPr txBox="1"/>
          <p:nvPr/>
        </p:nvSpPr>
        <p:spPr>
          <a:xfrm>
            <a:off x="8311486" y="1295400"/>
            <a:ext cx="1665027" cy="1477328"/>
          </a:xfrm>
          <a:prstGeom prst="rect">
            <a:avLst/>
          </a:prstGeom>
          <a:solidFill>
            <a:srgbClr val="FFFF00"/>
          </a:solidFill>
        </p:spPr>
        <p:txBody>
          <a:bodyPr wrap="square" rtlCol="0">
            <a:spAutoFit/>
          </a:bodyPr>
          <a:lstStyle/>
          <a:p>
            <a:r>
              <a:rPr lang="en-US" sz="1800" dirty="0" smtClean="0"/>
              <a:t>This content will eventually be replaced by the VP video message</a:t>
            </a:r>
            <a:endParaRPr lang="en-US" sz="1800"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fontScale="90000"/>
          </a:bodyPr>
          <a:lstStyle/>
          <a:p>
            <a:pPr eaLnBrk="1" hangingPunct="1">
              <a:defRPr/>
            </a:pPr>
            <a:r>
              <a:rPr lang="en-US" dirty="0" smtClean="0"/>
              <a:t>Training Modules and Objectives</a:t>
            </a:r>
          </a:p>
        </p:txBody>
      </p:sp>
      <p:pic>
        <p:nvPicPr>
          <p:cNvPr id="2" name="Picture 1" descr="L:\Clients\Medtronic\ATS Medical\Video Images\6.JPG"/>
          <p:cNvPicPr>
            <a:picLocks noChangeArrowheads="1"/>
          </p:cNvPicPr>
          <p:nvPr/>
        </p:nvPicPr>
        <p:blipFill>
          <a:blip r:embed="rId3" cstate="print"/>
          <a:srcRect l="44016" t="28794" r="9370" b="17438"/>
          <a:stretch>
            <a:fillRect/>
          </a:stretch>
        </p:blipFill>
        <p:spPr bwMode="auto">
          <a:xfrm>
            <a:off x="228600" y="1066800"/>
            <a:ext cx="3108960"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009" name="Picture 1" descr="M:\Clients\Medtronic\MECC\ERS\Screen Shots\Page 1.JPG"/>
          <p:cNvPicPr>
            <a:picLocks noChangeArrowheads="1"/>
          </p:cNvPicPr>
          <p:nvPr/>
        </p:nvPicPr>
        <p:blipFill>
          <a:blip r:embed="rId4" cstate="print"/>
          <a:srcRect/>
          <a:stretch>
            <a:fillRect/>
          </a:stretch>
        </p:blipFill>
        <p:spPr bwMode="auto">
          <a:xfrm>
            <a:off x="5789431" y="1073895"/>
            <a:ext cx="3108960"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7" name="Table 6"/>
          <p:cNvGraphicFramePr>
            <a:graphicFrameLocks noGrp="1"/>
          </p:cNvGraphicFramePr>
          <p:nvPr/>
        </p:nvGraphicFramePr>
        <p:xfrm>
          <a:off x="228600" y="3810000"/>
          <a:ext cx="8763000" cy="2286000"/>
        </p:xfrm>
        <a:graphic>
          <a:graphicData uri="http://schemas.openxmlformats.org/drawingml/2006/table">
            <a:tbl>
              <a:tblPr firstRow="1" bandRow="1">
                <a:tableStyleId>{5C22544A-7EE6-4342-B048-85BDC9FD1C3A}</a:tableStyleId>
              </a:tblPr>
              <a:tblGrid>
                <a:gridCol w="3200400"/>
                <a:gridCol w="2286000"/>
                <a:gridCol w="3276600"/>
              </a:tblGrid>
              <a:tr h="2286000">
                <a:tc>
                  <a:txBody>
                    <a:bodyPr/>
                    <a:lstStyle/>
                    <a:p>
                      <a:pPr marL="0" indent="0" algn="ctr">
                        <a:buNone/>
                        <a:defRPr/>
                      </a:pPr>
                      <a:r>
                        <a:rPr lang="en-US" sz="2000" b="1" kern="1200" dirty="0" smtClean="0">
                          <a:solidFill>
                            <a:schemeClr val="tx1"/>
                          </a:solidFill>
                          <a:latin typeface="Articulate" pitchFamily="2" charset="0"/>
                          <a:ea typeface="+mn-ea"/>
                          <a:cs typeface="+mn-cs"/>
                        </a:rPr>
                        <a:t>Ergonomics Principles and Foundations</a:t>
                      </a:r>
                    </a:p>
                    <a:p>
                      <a:pPr marL="284163" lvl="1" indent="-284163">
                        <a:buFont typeface="Arial" pitchFamily="34" charset="0"/>
                        <a:buChar char="•"/>
                        <a:defRPr/>
                      </a:pPr>
                      <a:r>
                        <a:rPr lang="en-US" sz="1600" dirty="0" smtClean="0">
                          <a:solidFill>
                            <a:schemeClr val="tx1"/>
                          </a:solidFill>
                          <a:latin typeface="Articulate" pitchFamily="2" charset="0"/>
                        </a:rPr>
                        <a:t>Define Ergonomics within a Systems Design context</a:t>
                      </a:r>
                      <a:endParaRPr lang="en-US" sz="1800" dirty="0" smtClean="0">
                        <a:solidFill>
                          <a:schemeClr val="tx1"/>
                        </a:solidFill>
                        <a:latin typeface="Articulate" pitchFamily="2" charset="0"/>
                      </a:endParaRPr>
                    </a:p>
                    <a:p>
                      <a:pPr marL="284163" lvl="1" indent="-284163">
                        <a:buFont typeface="Arial" pitchFamily="34" charset="0"/>
                        <a:buChar char="•"/>
                        <a:defRPr/>
                      </a:pPr>
                      <a:r>
                        <a:rPr lang="en-US" sz="1600" dirty="0" smtClean="0">
                          <a:solidFill>
                            <a:schemeClr val="tx1"/>
                          </a:solidFill>
                          <a:latin typeface="Articulate" pitchFamily="2" charset="0"/>
                        </a:rPr>
                        <a:t>Provide fundamental knowledge of ergonomics principles </a:t>
                      </a:r>
                    </a:p>
                    <a:p>
                      <a:endParaRPr lang="en-US" dirty="0">
                        <a:solidFill>
                          <a:schemeClr val="tx1"/>
                        </a:solidFill>
                      </a:endParaRPr>
                    </a:p>
                  </a:txBody>
                  <a:tcPr>
                    <a:noFill/>
                  </a:tcPr>
                </a:tc>
                <a:tc>
                  <a:txBody>
                    <a:bodyPr/>
                    <a:lstStyle/>
                    <a:p>
                      <a:pPr marL="0" indent="0" algn="ctr">
                        <a:buNone/>
                        <a:defRPr/>
                      </a:pPr>
                      <a:r>
                        <a:rPr lang="en-US" sz="2000" dirty="0" smtClean="0">
                          <a:solidFill>
                            <a:schemeClr val="tx1"/>
                          </a:solidFill>
                          <a:latin typeface="Articulate" pitchFamily="2" charset="0"/>
                        </a:rPr>
                        <a:t>Ergonomics Reference Guide</a:t>
                      </a:r>
                    </a:p>
                    <a:p>
                      <a:pPr marL="284163" lvl="1" indent="-284163" algn="l" defTabSz="914400" rtl="0" eaLnBrk="1" latinLnBrk="0" hangingPunct="1">
                        <a:buFont typeface="Arial" pitchFamily="34" charset="0"/>
                        <a:buChar char="•"/>
                        <a:defRPr/>
                      </a:pPr>
                      <a:r>
                        <a:rPr lang="en-US" sz="1600" b="1" kern="1200" dirty="0" smtClean="0">
                          <a:solidFill>
                            <a:schemeClr val="tx1"/>
                          </a:solidFill>
                          <a:latin typeface="Articulate" pitchFamily="2" charset="0"/>
                          <a:ea typeface="+mn-ea"/>
                          <a:cs typeface="+mn-cs"/>
                        </a:rPr>
                        <a:t>Offers specific workstation guidelines</a:t>
                      </a:r>
                    </a:p>
                    <a:p>
                      <a:endParaRPr lang="en-US" sz="1200" dirty="0">
                        <a:solidFill>
                          <a:schemeClr val="tx1"/>
                        </a:solidFill>
                        <a:latin typeface="Articulate" pitchFamily="2" charset="0"/>
                      </a:endParaRPr>
                    </a:p>
                  </a:txBody>
                  <a:tcPr>
                    <a:noFill/>
                  </a:tcPr>
                </a:tc>
                <a:tc>
                  <a:txBody>
                    <a:bodyPr/>
                    <a:lstStyle/>
                    <a:p>
                      <a:pPr marL="0" indent="0" algn="ctr" eaLnBrk="1" hangingPunct="1">
                        <a:buFont typeface="Wingdings" pitchFamily="2" charset="2"/>
                        <a:buNone/>
                        <a:defRPr/>
                      </a:pPr>
                      <a:r>
                        <a:rPr lang="en-US" sz="2000" dirty="0" smtClean="0">
                          <a:solidFill>
                            <a:schemeClr val="tx1"/>
                          </a:solidFill>
                          <a:latin typeface="Articulate" pitchFamily="2" charset="0"/>
                        </a:rPr>
                        <a:t>Ergonomics Risk Screen</a:t>
                      </a:r>
                    </a:p>
                    <a:p>
                      <a:pPr marL="284163" lvl="1" indent="-284163" algn="l" defTabSz="914400" rtl="0" eaLnBrk="1" latinLnBrk="0" hangingPunct="1">
                        <a:buFont typeface="Arial" pitchFamily="34" charset="0"/>
                        <a:buChar char="•"/>
                        <a:defRPr/>
                      </a:pPr>
                      <a:r>
                        <a:rPr lang="en-US" sz="1600" b="1" kern="1200" dirty="0" smtClean="0">
                          <a:solidFill>
                            <a:schemeClr val="tx1"/>
                          </a:solidFill>
                          <a:latin typeface="Articulate" pitchFamily="2" charset="0"/>
                          <a:ea typeface="+mn-ea"/>
                          <a:cs typeface="+mn-cs"/>
                        </a:rPr>
                        <a:t>Specifically learn how to use the Ergonomics Risk Screen (ERS)</a:t>
                      </a:r>
                    </a:p>
                    <a:p>
                      <a:pPr marL="284163" lvl="1" indent="-284163" algn="l" defTabSz="914400" rtl="0" eaLnBrk="1" latinLnBrk="0" hangingPunct="1">
                        <a:buFont typeface="Arial" pitchFamily="34" charset="0"/>
                        <a:buChar char="•"/>
                        <a:defRPr/>
                      </a:pPr>
                      <a:r>
                        <a:rPr lang="en-US" sz="1600" b="1" kern="1200" dirty="0" smtClean="0">
                          <a:solidFill>
                            <a:schemeClr val="tx1"/>
                          </a:solidFill>
                          <a:latin typeface="Articulate" pitchFamily="2" charset="0"/>
                          <a:ea typeface="+mn-ea"/>
                          <a:cs typeface="+mn-cs"/>
                        </a:rPr>
                        <a:t>Part of best practices in ergonomics design</a:t>
                      </a:r>
                    </a:p>
                    <a:p>
                      <a:endParaRPr lang="en-US" dirty="0">
                        <a:solidFill>
                          <a:schemeClr val="tx1"/>
                        </a:solidFill>
                      </a:endParaRPr>
                    </a:p>
                  </a:txBody>
                  <a:tcPr>
                    <a:noFill/>
                  </a:tcPr>
                </a:tc>
              </a:tr>
            </a:tbl>
          </a:graphicData>
        </a:graphic>
      </p:graphicFrame>
      <p:pic>
        <p:nvPicPr>
          <p:cNvPr id="8" name="Picture 2" descr="M:\Clients\Medtronic\Ergonomics for Engineers\Images\Guide Cover.JPG"/>
          <p:cNvPicPr>
            <a:picLocks noChangeAspect="1" noChangeArrowheads="1"/>
          </p:cNvPicPr>
          <p:nvPr/>
        </p:nvPicPr>
        <p:blipFill>
          <a:blip r:embed="rId5" cstate="print"/>
          <a:srcRect/>
          <a:stretch>
            <a:fillRect/>
          </a:stretch>
        </p:blipFill>
        <p:spPr bwMode="auto">
          <a:xfrm>
            <a:off x="3581400" y="1075664"/>
            <a:ext cx="1953602"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715962"/>
          </a:xfrm>
        </p:spPr>
        <p:txBody>
          <a:bodyPr/>
          <a:lstStyle/>
          <a:p>
            <a:pPr>
              <a:defRPr/>
            </a:pPr>
            <a:r>
              <a:rPr lang="en-US" sz="3600" b="1" dirty="0" smtClean="0">
                <a:solidFill>
                  <a:schemeClr val="tx2"/>
                </a:solidFill>
              </a:rPr>
              <a:t>Ergonomics Reference Guide</a:t>
            </a:r>
            <a:endParaRPr lang="en-US" sz="3600" b="1" dirty="0" smtClean="0">
              <a:solidFill>
                <a:schemeClr val="tx2"/>
              </a:solidFill>
            </a:endParaRPr>
          </a:p>
        </p:txBody>
      </p:sp>
      <p:sp>
        <p:nvSpPr>
          <p:cNvPr id="5123" name="Rectangle 3"/>
          <p:cNvSpPr>
            <a:spLocks noGrp="1" noChangeArrowheads="1"/>
          </p:cNvSpPr>
          <p:nvPr>
            <p:ph idx="1"/>
          </p:nvPr>
        </p:nvSpPr>
        <p:spPr>
          <a:xfrm>
            <a:off x="304800" y="990600"/>
            <a:ext cx="4953000" cy="5562600"/>
          </a:xfrm>
        </p:spPr>
        <p:txBody>
          <a:bodyPr>
            <a:normAutofit fontScale="92500" lnSpcReduction="10000"/>
          </a:bodyPr>
          <a:lstStyle/>
          <a:p>
            <a:pPr marL="0" indent="0">
              <a:lnSpc>
                <a:spcPct val="110000"/>
              </a:lnSpc>
              <a:spcBef>
                <a:spcPct val="20000"/>
              </a:spcBef>
              <a:buNone/>
              <a:defRPr/>
            </a:pPr>
            <a:r>
              <a:rPr lang="en-US" sz="2200" dirty="0" smtClean="0">
                <a:solidFill>
                  <a:schemeClr val="tx1">
                    <a:lumMod val="65000"/>
                    <a:lumOff val="35000"/>
                  </a:schemeClr>
                </a:solidFill>
              </a:rPr>
              <a:t>Ergonomics Reference Guide</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Provides ergonomics checklists, specifications and supporting information</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Assists in designing tasks, tools, equipment and workstations</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Enhances productivity and quality of work product and reduces risk of injury in the workplace</a:t>
            </a:r>
          </a:p>
          <a:p>
            <a:pPr marL="0" indent="0">
              <a:lnSpc>
                <a:spcPct val="110000"/>
              </a:lnSpc>
              <a:spcBef>
                <a:spcPct val="20000"/>
              </a:spcBef>
              <a:buNone/>
              <a:defRPr/>
            </a:pPr>
            <a:r>
              <a:rPr lang="en-US" sz="2200" dirty="0" smtClean="0">
                <a:solidFill>
                  <a:schemeClr val="tx1">
                    <a:lumMod val="65000"/>
                    <a:lumOff val="35000"/>
                  </a:schemeClr>
                </a:solidFill>
              </a:rPr>
              <a:t>Help ensure jobs performed in safe, efficient and pain-free manner:</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“Work smarter not harder.”</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“Fit the task (i.e. tools, equipment, workstation,, etc.) to the worker rather than forcing the worker to fit the task.”</a:t>
            </a:r>
          </a:p>
          <a:p>
            <a:pPr marL="0" indent="0">
              <a:lnSpc>
                <a:spcPct val="110000"/>
              </a:lnSpc>
              <a:spcBef>
                <a:spcPct val="20000"/>
              </a:spcBef>
              <a:buNone/>
              <a:defRPr/>
            </a:pPr>
            <a:r>
              <a:rPr lang="en-US" sz="2200" dirty="0" smtClean="0">
                <a:solidFill>
                  <a:schemeClr val="tx1">
                    <a:lumMod val="65000"/>
                    <a:lumOff val="35000"/>
                  </a:schemeClr>
                </a:solidFill>
              </a:rPr>
              <a:t>Provided within context of professional judgment of user</a:t>
            </a:r>
          </a:p>
          <a:p>
            <a:pPr marL="400050" indent="-457200">
              <a:lnSpc>
                <a:spcPct val="110000"/>
              </a:lnSpc>
              <a:spcBef>
                <a:spcPct val="20000"/>
              </a:spcBef>
              <a:defRPr/>
            </a:pPr>
            <a:endParaRPr lang="en-US" sz="2200" dirty="0">
              <a:solidFill>
                <a:schemeClr val="tx1">
                  <a:lumMod val="65000"/>
                  <a:lumOff val="35000"/>
                </a:schemeClr>
              </a:solidFill>
            </a:endParaRPr>
          </a:p>
        </p:txBody>
      </p:sp>
      <p:pic>
        <p:nvPicPr>
          <p:cNvPr id="5" name="Picture 2" descr="M:\Clients\Medtronic\Ergonomics for Engineers\Images\Guide Cover.JPG"/>
          <p:cNvPicPr>
            <a:picLocks noChangeAspect="1" noChangeArrowheads="1"/>
          </p:cNvPicPr>
          <p:nvPr/>
        </p:nvPicPr>
        <p:blipFill>
          <a:blip r:embed="rId3" cstate="print"/>
          <a:srcRect/>
          <a:stretch>
            <a:fillRect/>
          </a:stretch>
        </p:blipFill>
        <p:spPr bwMode="auto">
          <a:xfrm>
            <a:off x="5562600" y="990600"/>
            <a:ext cx="3197855"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p:nvPr>
        </p:nvSpPr>
        <p:spPr/>
        <p:txBody>
          <a:bodyPr>
            <a:normAutofit/>
          </a:bodyPr>
          <a:lstStyle/>
          <a:p>
            <a:pPr>
              <a:defRPr/>
            </a:pPr>
            <a:r>
              <a:rPr lang="en-US" dirty="0" smtClean="0"/>
              <a:t>Ergonomics Principles</a:t>
            </a:r>
            <a:endParaRPr lang="en-US" dirty="0" smtClean="0">
              <a:solidFill>
                <a:srgbClr val="FFFFFF"/>
              </a:solidFill>
            </a:endParaRPr>
          </a:p>
        </p:txBody>
      </p:sp>
      <p:sp>
        <p:nvSpPr>
          <p:cNvPr id="1240067" name="Rectangle 3"/>
          <p:cNvSpPr>
            <a:spLocks noGrp="1" noChangeArrowheads="1"/>
          </p:cNvSpPr>
          <p:nvPr>
            <p:ph type="body" sz="half" idx="1"/>
          </p:nvPr>
        </p:nvSpPr>
        <p:spPr>
          <a:xfrm>
            <a:off x="990600" y="1295400"/>
            <a:ext cx="7467600" cy="5181600"/>
          </a:xfrm>
        </p:spPr>
        <p:txBody>
          <a:bodyPr>
            <a:normAutofit fontScale="70000" lnSpcReduction="20000"/>
          </a:bodyPr>
          <a:lstStyle/>
          <a:p>
            <a:pPr marL="514350" lvl="0" indent="-514350">
              <a:buFont typeface="+mj-lt"/>
              <a:buAutoNum type="arabicPeriod"/>
            </a:pPr>
            <a:r>
              <a:rPr lang="en-US" b="1" dirty="0" smtClean="0"/>
              <a:t>PROCESS</a:t>
            </a:r>
            <a:r>
              <a:rPr lang="en-US" dirty="0" smtClean="0"/>
              <a:t> – Promote effective work processes</a:t>
            </a:r>
            <a:endParaRPr lang="en-US" sz="3600" dirty="0" smtClean="0"/>
          </a:p>
          <a:p>
            <a:pPr marL="514350" lvl="0" indent="-514350">
              <a:buFont typeface="+mj-lt"/>
              <a:buAutoNum type="arabicPeriod"/>
            </a:pPr>
            <a:r>
              <a:rPr lang="en-US" b="1" dirty="0" smtClean="0"/>
              <a:t>POSITION/SUPPORT</a:t>
            </a:r>
            <a:r>
              <a:rPr lang="en-US" dirty="0" smtClean="0"/>
              <a:t> – Promote neutral body and limb position/support</a:t>
            </a:r>
            <a:endParaRPr lang="en-US" sz="3600" dirty="0" smtClean="0"/>
          </a:p>
          <a:p>
            <a:pPr marL="514350" lvl="0" indent="-514350">
              <a:buFont typeface="+mj-lt"/>
              <a:buAutoNum type="arabicPeriod"/>
            </a:pPr>
            <a:r>
              <a:rPr lang="en-US" b="1" dirty="0" smtClean="0"/>
              <a:t>MOVEMENT</a:t>
            </a:r>
            <a:r>
              <a:rPr lang="en-US" dirty="0" smtClean="0"/>
              <a:t> – Promote regular physical movement</a:t>
            </a:r>
            <a:endParaRPr lang="en-US" sz="3600" dirty="0" smtClean="0"/>
          </a:p>
          <a:p>
            <a:pPr marL="514350" lvl="0" indent="-514350">
              <a:buFont typeface="+mj-lt"/>
              <a:buAutoNum type="arabicPeriod"/>
            </a:pPr>
            <a:r>
              <a:rPr lang="en-US" b="1" dirty="0" smtClean="0"/>
              <a:t>MATERIAL HANDLING</a:t>
            </a:r>
            <a:r>
              <a:rPr lang="en-US" dirty="0" smtClean="0"/>
              <a:t> – Control manual material handling</a:t>
            </a:r>
            <a:endParaRPr lang="en-US" sz="3600" dirty="0" smtClean="0"/>
          </a:p>
          <a:p>
            <a:pPr marL="514350" lvl="0" indent="-514350">
              <a:buFont typeface="+mj-lt"/>
              <a:buAutoNum type="arabicPeriod"/>
            </a:pPr>
            <a:r>
              <a:rPr lang="en-US" b="1" dirty="0" smtClean="0"/>
              <a:t>REACH</a:t>
            </a:r>
            <a:r>
              <a:rPr lang="en-US" dirty="0" smtClean="0"/>
              <a:t> – Promote work in user’s reach zone</a:t>
            </a:r>
            <a:endParaRPr lang="en-US" sz="3600" dirty="0" smtClean="0"/>
          </a:p>
          <a:p>
            <a:pPr marL="514350" lvl="0" indent="-514350">
              <a:buFont typeface="+mj-lt"/>
              <a:buAutoNum type="arabicPeriod"/>
            </a:pPr>
            <a:r>
              <a:rPr lang="en-US" b="1" dirty="0" smtClean="0"/>
              <a:t>WORKSTATION/TOOLS/EQUIPMENT</a:t>
            </a:r>
            <a:r>
              <a:rPr lang="en-US" dirty="0" smtClean="0"/>
              <a:t> – Provide correct workstation, tools and equipment </a:t>
            </a:r>
            <a:endParaRPr lang="en-US" sz="3600" dirty="0" smtClean="0"/>
          </a:p>
          <a:p>
            <a:pPr marL="514350" lvl="0" indent="-514350">
              <a:buFont typeface="+mj-lt"/>
              <a:buAutoNum type="arabicPeriod"/>
            </a:pPr>
            <a:r>
              <a:rPr lang="en-US" b="1" dirty="0" smtClean="0"/>
              <a:t>TRAINING</a:t>
            </a:r>
            <a:r>
              <a:rPr lang="en-US" dirty="0" smtClean="0"/>
              <a:t> – Provide competency based training</a:t>
            </a:r>
            <a:endParaRPr lang="en-US" sz="3600" dirty="0" smtClean="0"/>
          </a:p>
          <a:p>
            <a:pPr marL="514350" lvl="0" indent="-514350">
              <a:buFont typeface="+mj-lt"/>
              <a:buAutoNum type="arabicPeriod"/>
            </a:pPr>
            <a:r>
              <a:rPr lang="en-US" b="1" dirty="0" smtClean="0"/>
              <a:t>ENVIRONMENT</a:t>
            </a:r>
            <a:r>
              <a:rPr lang="en-US" dirty="0" smtClean="0"/>
              <a:t> – Control exposure to work environment</a:t>
            </a:r>
            <a:endParaRPr lang="en-US" sz="3600" dirty="0" smtClean="0"/>
          </a:p>
          <a:p>
            <a:pPr marL="514350" lvl="0" indent="-514350">
              <a:buFont typeface="+mj-lt"/>
              <a:buAutoNum type="arabicPeriod"/>
            </a:pPr>
            <a:r>
              <a:rPr lang="en-US" b="1" dirty="0" smtClean="0"/>
              <a:t>HEALTH/WELLNESS</a:t>
            </a:r>
            <a:r>
              <a:rPr lang="en-US" dirty="0" smtClean="0"/>
              <a:t> – Promote personal health and wellness</a:t>
            </a:r>
            <a:endParaRPr lang="en-US" sz="3600" dirty="0" smtClean="0"/>
          </a:p>
          <a:p>
            <a:pPr marL="514350" lvl="0" indent="-514350">
              <a:buFont typeface="+mj-lt"/>
              <a:buAutoNum type="arabicPeriod"/>
            </a:pPr>
            <a:r>
              <a:rPr lang="en-US" b="1" dirty="0" smtClean="0"/>
              <a:t>FEEDBACK</a:t>
            </a:r>
            <a:r>
              <a:rPr lang="en-US" dirty="0" smtClean="0"/>
              <a:t> – Provide on-going feedback for continuous improvement</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563562"/>
          </a:xfrm>
        </p:spPr>
        <p:txBody>
          <a:bodyPr>
            <a:normAutofit fontScale="90000"/>
          </a:bodyPr>
          <a:lstStyle/>
          <a:p>
            <a:pPr>
              <a:defRPr/>
            </a:pPr>
            <a:r>
              <a:rPr lang="en-US" sz="4000" b="1" dirty="0" smtClean="0">
                <a:solidFill>
                  <a:schemeClr val="tx2"/>
                </a:solidFill>
              </a:rPr>
              <a:t>Guide Table of Contents</a:t>
            </a:r>
          </a:p>
        </p:txBody>
      </p:sp>
      <p:pic>
        <p:nvPicPr>
          <p:cNvPr id="2050" name="Picture 2" descr="K:\Ergonomics\Ergonomics Design Guidelines\Ergonomics for Workstation Design\Ergonomics for Engineers Training\Images\TofC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4576" y="1014480"/>
            <a:ext cx="3953209" cy="53949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1" name="Picture 3" descr="K:\Ergonomics\Ergonomics Design Guidelines\Ergonomics for Workstation Design\Ergonomics for Engineers Training\Images\TofC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09841" y="1011560"/>
            <a:ext cx="3959394" cy="53949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3600" b="1" dirty="0">
                <a:solidFill>
                  <a:schemeClr val="tx2"/>
                </a:solidFill>
              </a:rPr>
              <a:t>Case </a:t>
            </a:r>
            <a:r>
              <a:rPr lang="en-US" sz="3600" b="1" dirty="0" smtClean="0">
                <a:solidFill>
                  <a:schemeClr val="tx2"/>
                </a:solidFill>
              </a:rPr>
              <a:t>Study </a:t>
            </a:r>
            <a:r>
              <a:rPr lang="en-US" sz="3600" b="1" dirty="0">
                <a:solidFill>
                  <a:schemeClr val="tx2"/>
                </a:solidFill>
              </a:rPr>
              <a:t>– </a:t>
            </a:r>
            <a:r>
              <a:rPr lang="en-US" sz="3600" b="1" dirty="0" smtClean="0">
                <a:solidFill>
                  <a:schemeClr val="tx2"/>
                </a:solidFill>
              </a:rPr>
              <a:t>Workbench</a:t>
            </a:r>
          </a:p>
        </p:txBody>
      </p:sp>
      <p:sp>
        <p:nvSpPr>
          <p:cNvPr id="6147" name="Rectangle 3"/>
          <p:cNvSpPr>
            <a:spLocks noGrp="1" noChangeArrowheads="1"/>
          </p:cNvSpPr>
          <p:nvPr>
            <p:ph idx="1"/>
          </p:nvPr>
        </p:nvSpPr>
        <p:spPr>
          <a:xfrm>
            <a:off x="533400" y="1143000"/>
            <a:ext cx="3962400" cy="5105400"/>
          </a:xfrm>
        </p:spPr>
        <p:txBody>
          <a:bodyPr>
            <a:normAutofit fontScale="85000" lnSpcReduction="10000"/>
          </a:bodyPr>
          <a:lstStyle/>
          <a:p>
            <a:pPr marL="0" indent="0">
              <a:lnSpc>
                <a:spcPct val="110000"/>
              </a:lnSpc>
              <a:spcBef>
                <a:spcPct val="20000"/>
              </a:spcBef>
              <a:buNone/>
              <a:defRPr/>
            </a:pPr>
            <a:r>
              <a:rPr lang="en-US" sz="2200" dirty="0" smtClean="0">
                <a:solidFill>
                  <a:schemeClr val="tx1">
                    <a:lumMod val="65000"/>
                    <a:lumOff val="35000"/>
                  </a:schemeClr>
                </a:solidFill>
              </a:rPr>
              <a:t>Workbench designed for assembly process</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Diverse </a:t>
            </a:r>
            <a:r>
              <a:rPr lang="en-US" sz="1800" dirty="0">
                <a:solidFill>
                  <a:schemeClr val="tx1">
                    <a:lumMod val="65000"/>
                    <a:lumOff val="35000"/>
                  </a:schemeClr>
                </a:solidFill>
              </a:rPr>
              <a:t>user </a:t>
            </a:r>
            <a:r>
              <a:rPr lang="en-US" sz="1800" dirty="0" smtClean="0">
                <a:solidFill>
                  <a:schemeClr val="tx1">
                    <a:lumMod val="65000"/>
                    <a:lumOff val="35000"/>
                  </a:schemeClr>
                </a:solidFill>
              </a:rPr>
              <a:t>population</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Perform </a:t>
            </a:r>
            <a:r>
              <a:rPr lang="en-US" sz="1800" dirty="0">
                <a:solidFill>
                  <a:schemeClr val="tx1">
                    <a:lumMod val="65000"/>
                    <a:lumOff val="35000"/>
                  </a:schemeClr>
                </a:solidFill>
              </a:rPr>
              <a:t>light weight (up to 10#) repetitive assembly job </a:t>
            </a:r>
            <a:r>
              <a:rPr lang="en-US" sz="1800" dirty="0" smtClean="0">
                <a:solidFill>
                  <a:schemeClr val="tx1">
                    <a:lumMod val="65000"/>
                    <a:lumOff val="35000"/>
                  </a:schemeClr>
                </a:solidFill>
              </a:rPr>
              <a:t>tasks</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Less than 5 minutes sustained task duration at one time</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Have to reach to materials, tools, etc. on the workbench</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Precise manipulation NOT required</a:t>
            </a:r>
          </a:p>
          <a:p>
            <a:pPr marL="573088" lvl="1" indent="-230188">
              <a:lnSpc>
                <a:spcPct val="110000"/>
              </a:lnSpc>
              <a:spcBef>
                <a:spcPct val="20000"/>
              </a:spcBef>
              <a:buFont typeface="Arial" pitchFamily="34" charset="0"/>
              <a:buChar char="•"/>
              <a:defRPr/>
            </a:pPr>
            <a:r>
              <a:rPr lang="en-US" sz="1800" dirty="0" smtClean="0">
                <a:solidFill>
                  <a:schemeClr val="tx1">
                    <a:lumMod val="65000"/>
                    <a:lumOff val="35000"/>
                  </a:schemeClr>
                </a:solidFill>
              </a:rPr>
              <a:t>Hand work height at elbow </a:t>
            </a:r>
            <a:r>
              <a:rPr lang="en-US" sz="1800" dirty="0">
                <a:solidFill>
                  <a:schemeClr val="tx1">
                    <a:lumMod val="65000"/>
                    <a:lumOff val="35000"/>
                  </a:schemeClr>
                </a:solidFill>
              </a:rPr>
              <a:t>level </a:t>
            </a:r>
            <a:endParaRPr lang="en-US" sz="1800" dirty="0" smtClean="0">
              <a:solidFill>
                <a:schemeClr val="tx1">
                  <a:lumMod val="65000"/>
                  <a:lumOff val="35000"/>
                </a:schemeClr>
              </a:solidFill>
            </a:endParaRPr>
          </a:p>
          <a:p>
            <a:pPr marL="0" indent="0">
              <a:lnSpc>
                <a:spcPct val="110000"/>
              </a:lnSpc>
              <a:spcBef>
                <a:spcPct val="20000"/>
              </a:spcBef>
              <a:buNone/>
              <a:defRPr/>
            </a:pPr>
            <a:r>
              <a:rPr lang="en-US" sz="2200" dirty="0" smtClean="0">
                <a:solidFill>
                  <a:schemeClr val="tx1">
                    <a:lumMod val="65000"/>
                    <a:lumOff val="35000"/>
                  </a:schemeClr>
                </a:solidFill>
              </a:rPr>
              <a:t>Points of Interest</a:t>
            </a:r>
          </a:p>
          <a:p>
            <a:pPr marL="573088" lvl="1" indent="-230188">
              <a:lnSpc>
                <a:spcPct val="110000"/>
              </a:lnSpc>
              <a:spcBef>
                <a:spcPct val="20000"/>
              </a:spcBef>
              <a:buFont typeface="Arial" pitchFamily="34" charset="0"/>
              <a:buChar char="•"/>
              <a:defRPr/>
            </a:pPr>
            <a:r>
              <a:rPr lang="en-US" sz="2000" dirty="0" smtClean="0">
                <a:solidFill>
                  <a:schemeClr val="tx1">
                    <a:lumMod val="65000"/>
                    <a:lumOff val="35000"/>
                  </a:schemeClr>
                </a:solidFill>
              </a:rPr>
              <a:t>Sit or stand?</a:t>
            </a:r>
          </a:p>
          <a:p>
            <a:pPr marL="573088" lvl="1" indent="-230188">
              <a:lnSpc>
                <a:spcPct val="110000"/>
              </a:lnSpc>
              <a:spcBef>
                <a:spcPct val="20000"/>
              </a:spcBef>
              <a:buFont typeface="Arial" pitchFamily="34" charset="0"/>
              <a:buChar char="•"/>
              <a:defRPr/>
            </a:pPr>
            <a:r>
              <a:rPr lang="en-US" sz="2000" dirty="0" smtClean="0">
                <a:solidFill>
                  <a:schemeClr val="tx1">
                    <a:lumMod val="65000"/>
                    <a:lumOff val="35000"/>
                  </a:schemeClr>
                </a:solidFill>
              </a:rPr>
              <a:t>Workbench </a:t>
            </a:r>
            <a:r>
              <a:rPr lang="en-US" sz="2000" dirty="0">
                <a:solidFill>
                  <a:schemeClr val="tx1">
                    <a:lumMod val="65000"/>
                    <a:lumOff val="35000"/>
                  </a:schemeClr>
                </a:solidFill>
              </a:rPr>
              <a:t>height and </a:t>
            </a:r>
            <a:r>
              <a:rPr lang="en-US" sz="2000" dirty="0" smtClean="0">
                <a:solidFill>
                  <a:schemeClr val="tx1">
                    <a:lumMod val="65000"/>
                    <a:lumOff val="35000"/>
                  </a:schemeClr>
                </a:solidFill>
              </a:rPr>
              <a:t>depth?</a:t>
            </a:r>
          </a:p>
          <a:p>
            <a:pPr marL="0" indent="0">
              <a:lnSpc>
                <a:spcPct val="110000"/>
              </a:lnSpc>
              <a:spcBef>
                <a:spcPct val="20000"/>
              </a:spcBef>
              <a:buNone/>
              <a:defRPr/>
            </a:pPr>
            <a:r>
              <a:rPr lang="en-US" sz="2200" dirty="0" smtClean="0">
                <a:solidFill>
                  <a:schemeClr val="tx1">
                    <a:lumMod val="65000"/>
                    <a:lumOff val="35000"/>
                  </a:schemeClr>
                </a:solidFill>
              </a:rPr>
              <a:t>Access Reference Guide</a:t>
            </a:r>
          </a:p>
          <a:p>
            <a:pPr marL="573088" lvl="1" indent="-230188">
              <a:lnSpc>
                <a:spcPct val="110000"/>
              </a:lnSpc>
              <a:spcBef>
                <a:spcPct val="20000"/>
              </a:spcBef>
              <a:buFont typeface="Arial" pitchFamily="34" charset="0"/>
              <a:buChar char="•"/>
              <a:defRPr/>
            </a:pPr>
            <a:r>
              <a:rPr lang="en-US" sz="2000" dirty="0">
                <a:solidFill>
                  <a:schemeClr val="tx1">
                    <a:lumMod val="65000"/>
                    <a:lumOff val="35000"/>
                  </a:schemeClr>
                </a:solidFill>
              </a:rPr>
              <a:t>Table of Contents</a:t>
            </a:r>
          </a:p>
          <a:p>
            <a:endParaRPr lang="en-US" sz="2000" dirty="0" smtClean="0"/>
          </a:p>
        </p:txBody>
      </p:sp>
      <p:pic>
        <p:nvPicPr>
          <p:cNvPr id="3074" name="Picture 2" descr="Z:\Ergonomics\Ergonomics Design Guidelines\Ergonomics for Workstation Design\Ergonomics for Engineers Training\Images\TofC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49" t="1565" r="2731" b="17850"/>
          <a:stretch/>
        </p:blipFill>
        <p:spPr bwMode="auto">
          <a:xfrm>
            <a:off x="4572000" y="1152808"/>
            <a:ext cx="4174265" cy="46634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885148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sz="3600" b="1" dirty="0" smtClean="0">
                <a:solidFill>
                  <a:schemeClr val="tx2"/>
                </a:solidFill>
              </a:rPr>
              <a:t>Sit</a:t>
            </a:r>
            <a:r>
              <a:rPr lang="en-US" dirty="0" smtClean="0"/>
              <a:t> </a:t>
            </a:r>
            <a:r>
              <a:rPr lang="en-US" sz="3600" b="1" dirty="0" smtClean="0">
                <a:solidFill>
                  <a:schemeClr val="tx2"/>
                </a:solidFill>
              </a:rPr>
              <a:t>or</a:t>
            </a:r>
            <a:r>
              <a:rPr lang="en-US" dirty="0" smtClean="0"/>
              <a:t> </a:t>
            </a:r>
            <a:r>
              <a:rPr lang="en-US" sz="3600" b="1" dirty="0" smtClean="0">
                <a:solidFill>
                  <a:schemeClr val="tx2"/>
                </a:solidFill>
              </a:rPr>
              <a:t>Stand</a:t>
            </a:r>
            <a:r>
              <a:rPr lang="en-US" dirty="0" smtClean="0"/>
              <a:t>?</a:t>
            </a:r>
          </a:p>
        </p:txBody>
      </p:sp>
      <p:sp>
        <p:nvSpPr>
          <p:cNvPr id="3" name="Rectangle 2"/>
          <p:cNvSpPr/>
          <p:nvPr/>
        </p:nvSpPr>
        <p:spPr>
          <a:xfrm>
            <a:off x="228600" y="1143000"/>
            <a:ext cx="3429000" cy="5272213"/>
          </a:xfrm>
          <a:prstGeom prst="rect">
            <a:avLst/>
          </a:prstGeom>
        </p:spPr>
        <p:txBody>
          <a:bodyPr wrap="square">
            <a:spAutoFit/>
          </a:bodyPr>
          <a:lstStyle/>
          <a:p>
            <a:pPr lvl="0">
              <a:spcBef>
                <a:spcPct val="20000"/>
              </a:spcBef>
              <a:spcAft>
                <a:spcPts val="300"/>
              </a:spcAft>
              <a:buClr>
                <a:srgbClr val="999999"/>
              </a:buClr>
              <a:buSzPct val="60000"/>
              <a:defRPr/>
            </a:pPr>
            <a:r>
              <a:rPr lang="en-US" sz="2400" dirty="0">
                <a:solidFill>
                  <a:schemeClr val="tx1">
                    <a:lumMod val="65000"/>
                    <a:lumOff val="35000"/>
                  </a:schemeClr>
                </a:solidFill>
                <a:latin typeface="Articulate" pitchFamily="2" charset="0"/>
              </a:rPr>
              <a:t>Workbench designed for assembly process</a:t>
            </a:r>
          </a:p>
          <a:p>
            <a:pPr marL="573088" lvl="1" indent="-230188">
              <a:spcBef>
                <a:spcPct val="20000"/>
              </a:spcBef>
              <a:spcAft>
                <a:spcPts val="300"/>
              </a:spcAft>
              <a:buClr>
                <a:srgbClr val="999999"/>
              </a:buClr>
              <a:buFont typeface="Arial" pitchFamily="34" charset="0"/>
              <a:buChar char="•"/>
              <a:defRPr/>
            </a:pPr>
            <a:r>
              <a:rPr lang="en-US" sz="1800" dirty="0">
                <a:solidFill>
                  <a:schemeClr val="tx1">
                    <a:lumMod val="65000"/>
                    <a:lumOff val="35000"/>
                  </a:schemeClr>
                </a:solidFill>
                <a:latin typeface="Articulate" pitchFamily="2" charset="0"/>
              </a:rPr>
              <a:t>Diverse user population</a:t>
            </a:r>
          </a:p>
          <a:p>
            <a:pPr marL="573088" lvl="1" indent="-230188">
              <a:spcBef>
                <a:spcPct val="20000"/>
              </a:spcBef>
              <a:spcAft>
                <a:spcPts val="300"/>
              </a:spcAft>
              <a:buClr>
                <a:srgbClr val="999999"/>
              </a:buClr>
              <a:buFont typeface="Arial" pitchFamily="34" charset="0"/>
              <a:buChar char="•"/>
              <a:defRPr/>
            </a:pPr>
            <a:r>
              <a:rPr lang="en-US" sz="1800" dirty="0">
                <a:solidFill>
                  <a:schemeClr val="tx1">
                    <a:lumMod val="65000"/>
                    <a:lumOff val="35000"/>
                  </a:schemeClr>
                </a:solidFill>
                <a:latin typeface="Articulate" pitchFamily="2" charset="0"/>
              </a:rPr>
              <a:t>Perform light weight (up to </a:t>
            </a:r>
            <a:r>
              <a:rPr lang="en-US" sz="1800" dirty="0" smtClean="0">
                <a:solidFill>
                  <a:schemeClr val="tx1">
                    <a:lumMod val="65000"/>
                    <a:lumOff val="35000"/>
                  </a:schemeClr>
                </a:solidFill>
                <a:latin typeface="Articulate" pitchFamily="2" charset="0"/>
              </a:rPr>
              <a:t>10#) </a:t>
            </a:r>
            <a:r>
              <a:rPr lang="en-US" sz="1800" dirty="0">
                <a:solidFill>
                  <a:schemeClr val="tx1">
                    <a:lumMod val="65000"/>
                    <a:lumOff val="35000"/>
                  </a:schemeClr>
                </a:solidFill>
                <a:latin typeface="Articulate" pitchFamily="2" charset="0"/>
              </a:rPr>
              <a:t>repetitive assembly job tasks</a:t>
            </a:r>
          </a:p>
          <a:p>
            <a:pPr marL="573088" lvl="1" indent="-230188">
              <a:spcBef>
                <a:spcPct val="20000"/>
              </a:spcBef>
              <a:spcAft>
                <a:spcPts val="300"/>
              </a:spcAft>
              <a:buClr>
                <a:srgbClr val="999999"/>
              </a:buClr>
              <a:buFont typeface="Arial" pitchFamily="34" charset="0"/>
              <a:buChar char="•"/>
              <a:defRPr/>
            </a:pPr>
            <a:r>
              <a:rPr lang="en-US" sz="1800" dirty="0">
                <a:solidFill>
                  <a:schemeClr val="tx1">
                    <a:lumMod val="65000"/>
                    <a:lumOff val="35000"/>
                  </a:schemeClr>
                </a:solidFill>
                <a:latin typeface="Articulate" pitchFamily="2" charset="0"/>
              </a:rPr>
              <a:t>Less than 5 minutes sustained task duration at one time</a:t>
            </a:r>
          </a:p>
          <a:p>
            <a:pPr marL="573088" lvl="1" indent="-230188">
              <a:spcBef>
                <a:spcPct val="20000"/>
              </a:spcBef>
              <a:spcAft>
                <a:spcPts val="300"/>
              </a:spcAft>
              <a:buClr>
                <a:srgbClr val="999999"/>
              </a:buClr>
              <a:buFont typeface="Arial" pitchFamily="34" charset="0"/>
              <a:buChar char="•"/>
              <a:defRPr/>
            </a:pPr>
            <a:r>
              <a:rPr lang="en-US" sz="1800" dirty="0">
                <a:solidFill>
                  <a:schemeClr val="tx1">
                    <a:lumMod val="65000"/>
                    <a:lumOff val="35000"/>
                  </a:schemeClr>
                </a:solidFill>
                <a:latin typeface="Articulate" pitchFamily="2" charset="0"/>
              </a:rPr>
              <a:t>Have to reach to materials, tools, etc. on the workbench</a:t>
            </a:r>
          </a:p>
          <a:p>
            <a:pPr marL="573088" lvl="1" indent="-230188">
              <a:spcBef>
                <a:spcPct val="20000"/>
              </a:spcBef>
              <a:spcAft>
                <a:spcPts val="300"/>
              </a:spcAft>
              <a:buClr>
                <a:srgbClr val="999999"/>
              </a:buClr>
              <a:buFont typeface="Arial" pitchFamily="34" charset="0"/>
              <a:buChar char="•"/>
              <a:defRPr/>
            </a:pPr>
            <a:r>
              <a:rPr lang="en-US" sz="1800" dirty="0">
                <a:solidFill>
                  <a:schemeClr val="tx1">
                    <a:lumMod val="65000"/>
                    <a:lumOff val="35000"/>
                  </a:schemeClr>
                </a:solidFill>
                <a:latin typeface="Articulate" pitchFamily="2" charset="0"/>
              </a:rPr>
              <a:t>Precise manipulation NOT required</a:t>
            </a:r>
          </a:p>
          <a:p>
            <a:pPr marL="573088" lvl="1" indent="-230188">
              <a:spcBef>
                <a:spcPct val="20000"/>
              </a:spcBef>
              <a:spcAft>
                <a:spcPts val="300"/>
              </a:spcAft>
              <a:buClr>
                <a:srgbClr val="999999"/>
              </a:buClr>
              <a:buFont typeface="Arial" pitchFamily="34" charset="0"/>
              <a:buChar char="•"/>
              <a:defRPr/>
            </a:pPr>
            <a:r>
              <a:rPr lang="en-US" sz="1800" dirty="0">
                <a:solidFill>
                  <a:schemeClr val="tx1">
                    <a:lumMod val="65000"/>
                    <a:lumOff val="35000"/>
                  </a:schemeClr>
                </a:solidFill>
                <a:latin typeface="Articulate" pitchFamily="2" charset="0"/>
              </a:rPr>
              <a:t>Hand work height at elbow level </a:t>
            </a:r>
          </a:p>
        </p:txBody>
      </p:sp>
      <p:pic>
        <p:nvPicPr>
          <p:cNvPr id="3074" name="Picture 2" descr="K:\Ergonomics\Ergonomics Design Guidelines\Ergonomics for Workstation Design\Ergonomics for Engineers Training\Images\sit stand criteri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87701" y="1152059"/>
            <a:ext cx="4858353" cy="46634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154994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4000" b="1" dirty="0" smtClean="0">
                <a:solidFill>
                  <a:schemeClr val="tx2"/>
                </a:solidFill>
              </a:rPr>
              <a:t>Workbench</a:t>
            </a:r>
            <a:r>
              <a:rPr lang="en-US" dirty="0" smtClean="0"/>
              <a:t> </a:t>
            </a:r>
            <a:r>
              <a:rPr lang="en-US" sz="3600" b="1" dirty="0" smtClean="0">
                <a:solidFill>
                  <a:schemeClr val="tx2"/>
                </a:solidFill>
              </a:rPr>
              <a:t>Height</a:t>
            </a:r>
            <a:r>
              <a:rPr lang="en-US" dirty="0" smtClean="0"/>
              <a:t> </a:t>
            </a:r>
            <a:r>
              <a:rPr lang="en-US" sz="3600" b="1" dirty="0" smtClean="0">
                <a:solidFill>
                  <a:schemeClr val="tx2"/>
                </a:solidFill>
              </a:rPr>
              <a:t>and</a:t>
            </a:r>
            <a:r>
              <a:rPr lang="en-US" dirty="0" smtClean="0"/>
              <a:t> </a:t>
            </a:r>
            <a:r>
              <a:rPr lang="en-US" sz="3600" b="1" dirty="0" smtClean="0">
                <a:solidFill>
                  <a:schemeClr val="tx2"/>
                </a:solidFill>
              </a:rPr>
              <a:t>Reach?</a:t>
            </a:r>
          </a:p>
        </p:txBody>
      </p:sp>
      <p:pic>
        <p:nvPicPr>
          <p:cNvPr id="2050" name="Picture 2" descr="Z:\Ergonomics\Ergonomics Design Guidelines\Ergonomics for Workstation Design\Ergonomics for Engineers Training\Images\Standing Specs.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753" t="3736" r="4623" b="6749"/>
          <a:stretch/>
        </p:blipFill>
        <p:spPr bwMode="auto">
          <a:xfrm>
            <a:off x="634499" y="1167902"/>
            <a:ext cx="3840480" cy="49090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62806" y="1371600"/>
            <a:ext cx="3623163" cy="1533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 xmlns:p14="http://schemas.microsoft.com/office/powerpoint/2010/main" val="2981083398"/>
              </p:ext>
            </p:extLst>
          </p:nvPr>
        </p:nvGraphicFramePr>
        <p:xfrm>
          <a:off x="4724400" y="3200400"/>
          <a:ext cx="4191000" cy="2133600"/>
        </p:xfrm>
        <a:graphic>
          <a:graphicData uri="http://schemas.openxmlformats.org/drawingml/2006/table">
            <a:tbl>
              <a:tblPr firstRow="1" firstCol="1" lastRow="1" lastCol="1" bandRow="1" bandCol="1"/>
              <a:tblGrid>
                <a:gridCol w="1066800"/>
                <a:gridCol w="1143000"/>
                <a:gridCol w="1981200"/>
              </a:tblGrid>
              <a:tr h="45721">
                <a:tc>
                  <a:txBody>
                    <a:bodyPr/>
                    <a:lstStyle/>
                    <a:p>
                      <a:pPr marL="0" marR="0" algn="ctr">
                        <a:spcBef>
                          <a:spcPts val="0"/>
                        </a:spcBef>
                        <a:spcAft>
                          <a:spcPts val="0"/>
                        </a:spcAft>
                      </a:pPr>
                      <a:r>
                        <a:rPr lang="en-US" sz="1400" b="1" dirty="0">
                          <a:solidFill>
                            <a:srgbClr val="FFFFFF"/>
                          </a:solidFill>
                          <a:effectLst/>
                          <a:latin typeface="Arial"/>
                          <a:ea typeface="Times New Roman"/>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b="1" dirty="0">
                          <a:solidFill>
                            <a:srgbClr val="FFFFFF"/>
                          </a:solidFill>
                          <a:effectLst/>
                          <a:latin typeface="Arial"/>
                          <a:ea typeface="Times New Roman"/>
                        </a:rPr>
                        <a:t>Dimension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b="1" dirty="0">
                          <a:solidFill>
                            <a:srgbClr val="FFFFFF"/>
                          </a:solidFill>
                          <a:effectLst/>
                          <a:latin typeface="Arial"/>
                          <a:ea typeface="Times New Roman"/>
                        </a:rPr>
                        <a:t>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8150">
                <a:tc>
                  <a:txBody>
                    <a:bodyPr/>
                    <a:lstStyle/>
                    <a:p>
                      <a:pPr marL="0" marR="0" lvl="0" indent="0" algn="l">
                        <a:spcBef>
                          <a:spcPts val="0"/>
                        </a:spcBef>
                        <a:spcAft>
                          <a:spcPts val="0"/>
                        </a:spcAft>
                        <a:buFont typeface="+mj-lt"/>
                        <a:buNone/>
                      </a:pPr>
                      <a:r>
                        <a:rPr lang="en-US" sz="1400" dirty="0">
                          <a:effectLst/>
                          <a:latin typeface="Arial"/>
                          <a:ea typeface="Times New Roman"/>
                        </a:rPr>
                        <a:t>Comfort Reach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Max = </a:t>
                      </a:r>
                      <a:r>
                        <a:rPr lang="en-US" sz="1400" dirty="0" smtClean="0">
                          <a:effectLst/>
                          <a:latin typeface="Arial"/>
                          <a:ea typeface="Times New Roman"/>
                        </a:rPr>
                        <a:t>12”</a:t>
                      </a:r>
                      <a:endParaRPr lang="en-US" sz="14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Distance from table edge to hand grasping point with back straight and upper arm near vertical.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lvl="0" indent="0" algn="l">
                        <a:spcBef>
                          <a:spcPts val="0"/>
                        </a:spcBef>
                        <a:spcAft>
                          <a:spcPts val="0"/>
                        </a:spcAft>
                        <a:buFont typeface="+mj-lt"/>
                        <a:buNone/>
                      </a:pPr>
                      <a:r>
                        <a:rPr lang="en-US" sz="1400" dirty="0">
                          <a:effectLst/>
                          <a:latin typeface="Arial"/>
                          <a:ea typeface="Times New Roman"/>
                        </a:rPr>
                        <a:t>Functional  Reach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Max = 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Distance from table edge to hand grasping point with back straight and arm fully extended.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23776650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t>Case </a:t>
            </a:r>
            <a:r>
              <a:rPr lang="en-US" sz="3600" b="1" dirty="0" smtClean="0">
                <a:solidFill>
                  <a:schemeClr val="tx2"/>
                </a:solidFill>
              </a:rPr>
              <a:t>Study </a:t>
            </a:r>
            <a:r>
              <a:rPr lang="en-US" sz="3600" b="1" dirty="0">
                <a:solidFill>
                  <a:schemeClr val="tx2"/>
                </a:solidFill>
              </a:rPr>
              <a:t>– </a:t>
            </a:r>
            <a:r>
              <a:rPr lang="en-US" sz="3600" b="1" dirty="0" smtClean="0">
                <a:solidFill>
                  <a:schemeClr val="tx2"/>
                </a:solidFill>
              </a:rPr>
              <a:t>Workbench</a:t>
            </a:r>
          </a:p>
        </p:txBody>
      </p:sp>
      <p:sp>
        <p:nvSpPr>
          <p:cNvPr id="5" name="Rectangle 4"/>
          <p:cNvSpPr/>
          <p:nvPr/>
        </p:nvSpPr>
        <p:spPr>
          <a:xfrm>
            <a:off x="457200" y="1219200"/>
            <a:ext cx="6781800" cy="369332"/>
          </a:xfrm>
          <a:prstGeom prst="rect">
            <a:avLst/>
          </a:prstGeom>
        </p:spPr>
        <p:txBody>
          <a:bodyPr wrap="square">
            <a:spAutoFit/>
          </a:bodyPr>
          <a:lstStyle/>
          <a:p>
            <a:pPr marL="342900" lvl="0" indent="-342900" algn="l" eaLnBrk="1" hangingPunct="1">
              <a:lnSpc>
                <a:spcPct val="90000"/>
              </a:lnSpc>
              <a:spcBef>
                <a:spcPct val="20000"/>
              </a:spcBef>
              <a:spcAft>
                <a:spcPct val="15000"/>
              </a:spcAft>
              <a:buClr>
                <a:srgbClr val="999999"/>
              </a:buClr>
              <a:buSzPct val="60000"/>
            </a:pPr>
            <a:r>
              <a:rPr lang="en-US" sz="2000" kern="0" dirty="0" smtClean="0">
                <a:latin typeface="Arial"/>
              </a:rPr>
              <a:t>Standing height workbench</a:t>
            </a:r>
          </a:p>
        </p:txBody>
      </p:sp>
      <p:sp>
        <p:nvSpPr>
          <p:cNvPr id="6" name="Rectangle 5"/>
          <p:cNvSpPr/>
          <p:nvPr/>
        </p:nvSpPr>
        <p:spPr>
          <a:xfrm>
            <a:off x="482851" y="3962400"/>
            <a:ext cx="6781800" cy="369332"/>
          </a:xfrm>
          <a:prstGeom prst="rect">
            <a:avLst/>
          </a:prstGeom>
        </p:spPr>
        <p:txBody>
          <a:bodyPr wrap="square">
            <a:spAutoFit/>
          </a:bodyPr>
          <a:lstStyle/>
          <a:p>
            <a:pPr marL="342900" lvl="0" indent="-342900" algn="l" eaLnBrk="1" hangingPunct="1">
              <a:lnSpc>
                <a:spcPct val="90000"/>
              </a:lnSpc>
              <a:spcBef>
                <a:spcPct val="20000"/>
              </a:spcBef>
              <a:spcAft>
                <a:spcPct val="15000"/>
              </a:spcAft>
              <a:buClr>
                <a:srgbClr val="999999"/>
              </a:buClr>
              <a:buSzPct val="60000"/>
            </a:pPr>
            <a:r>
              <a:rPr lang="en-US" sz="2000" kern="0" dirty="0" smtClean="0">
                <a:latin typeface="Arial"/>
              </a:rPr>
              <a:t>Reach Zones</a:t>
            </a:r>
          </a:p>
        </p:txBody>
      </p:sp>
      <p:graphicFrame>
        <p:nvGraphicFramePr>
          <p:cNvPr id="2" name="Table 1"/>
          <p:cNvGraphicFramePr>
            <a:graphicFrameLocks noGrp="1"/>
          </p:cNvGraphicFramePr>
          <p:nvPr>
            <p:extLst>
              <p:ext uri="{D42A27DB-BD31-4B8C-83A1-F6EECF244321}">
                <p14:modId xmlns="" xmlns:p14="http://schemas.microsoft.com/office/powerpoint/2010/main" val="1389395798"/>
              </p:ext>
            </p:extLst>
          </p:nvPr>
        </p:nvGraphicFramePr>
        <p:xfrm>
          <a:off x="990600" y="1588532"/>
          <a:ext cx="7696200" cy="2240280"/>
        </p:xfrm>
        <a:graphic>
          <a:graphicData uri="http://schemas.openxmlformats.org/drawingml/2006/table">
            <a:tbl>
              <a:tblPr firstRow="1" firstCol="1" lastRow="1" lastCol="1" bandRow="1" bandCol="1"/>
              <a:tblGrid>
                <a:gridCol w="1383030"/>
                <a:gridCol w="1131570"/>
                <a:gridCol w="1295400"/>
                <a:gridCol w="1219200"/>
                <a:gridCol w="2667000"/>
              </a:tblGrid>
              <a:tr h="205105">
                <a:tc>
                  <a:txBody>
                    <a:bodyPr/>
                    <a:lstStyle/>
                    <a:p>
                      <a:pPr marL="0" marR="0" algn="ctr">
                        <a:spcBef>
                          <a:spcPts val="0"/>
                        </a:spcBef>
                        <a:spcAft>
                          <a:spcPts val="0"/>
                        </a:spcAft>
                      </a:pPr>
                      <a:r>
                        <a:rPr lang="en-US" sz="1600" b="1" dirty="0">
                          <a:solidFill>
                            <a:srgbClr val="FFFFFF"/>
                          </a:solidFill>
                          <a:effectLst/>
                          <a:latin typeface="Arial"/>
                          <a:ea typeface="Times New Roman"/>
                        </a:rPr>
                        <a:t>Criteria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c gridSpan="3">
                  <a:txBody>
                    <a:bodyPr/>
                    <a:lstStyle/>
                    <a:p>
                      <a:pPr marL="0" marR="0" algn="ctr">
                        <a:spcBef>
                          <a:spcPts val="0"/>
                        </a:spcBef>
                        <a:spcAft>
                          <a:spcPts val="0"/>
                        </a:spcAft>
                      </a:pPr>
                      <a:r>
                        <a:rPr lang="en-US" sz="1600" b="1" dirty="0">
                          <a:solidFill>
                            <a:srgbClr val="FFFFFF"/>
                          </a:solidFill>
                          <a:effectLst/>
                          <a:latin typeface="Arial"/>
                          <a:ea typeface="Times New Roman"/>
                        </a:rPr>
                        <a:t>Dimension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b="1" dirty="0">
                          <a:solidFill>
                            <a:srgbClr val="FFFFFF"/>
                          </a:solidFill>
                          <a:effectLst/>
                          <a:latin typeface="Arial"/>
                          <a:ea typeface="Times New Roman"/>
                        </a:rPr>
                        <a:t>Description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r>
              <a:tr h="182245">
                <a:tc>
                  <a:txBody>
                    <a:bodyPr/>
                    <a:lstStyle/>
                    <a:p>
                      <a:pPr marL="0" marR="0">
                        <a:spcBef>
                          <a:spcPts val="300"/>
                        </a:spcBef>
                        <a:spcAft>
                          <a:spcPts val="300"/>
                        </a:spcAft>
                      </a:pPr>
                      <a:r>
                        <a:rPr lang="en-US" sz="1400" dirty="0" smtClean="0">
                          <a:effectLst/>
                          <a:latin typeface="Arial"/>
                          <a:ea typeface="Times New Roman"/>
                        </a:rPr>
                        <a:t>Height</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Adjustable Table</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Fixed Table</a:t>
                      </a:r>
                      <a:endParaRPr lang="en-US" sz="2000" dirty="0">
                        <a:effectLst/>
                        <a:latin typeface="Arial"/>
                        <a:ea typeface="Times New Roman"/>
                      </a:endParaRPr>
                    </a:p>
                    <a:p>
                      <a:pPr marL="0" marR="0" algn="ctr">
                        <a:spcBef>
                          <a:spcPts val="300"/>
                        </a:spcBef>
                        <a:spcAft>
                          <a:spcPts val="300"/>
                        </a:spcAft>
                      </a:pPr>
                      <a:r>
                        <a:rPr lang="en-US" sz="1100" dirty="0">
                          <a:effectLst/>
                          <a:latin typeface="Arial"/>
                          <a:ea typeface="Times New Roman"/>
                        </a:rPr>
                        <a:t>With removable 6” standing platform</a:t>
                      </a:r>
                      <a:endParaRPr lang="en-US" sz="16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dirty="0">
                          <a:effectLst/>
                          <a:latin typeface="Arial"/>
                          <a:ea typeface="Times New Roman"/>
                        </a:rPr>
                        <a:t>Fixed Table</a:t>
                      </a:r>
                      <a:endParaRPr lang="en-US" sz="2000" dirty="0">
                        <a:effectLst/>
                        <a:latin typeface="Arial"/>
                        <a:ea typeface="Times New Roman"/>
                      </a:endParaRPr>
                    </a:p>
                    <a:p>
                      <a:pPr marL="0" marR="0" algn="ctr">
                        <a:spcBef>
                          <a:spcPts val="300"/>
                        </a:spcBef>
                        <a:spcAft>
                          <a:spcPts val="300"/>
                        </a:spcAft>
                      </a:pPr>
                      <a:r>
                        <a:rPr lang="en-US" sz="1100" dirty="0">
                          <a:effectLst/>
                          <a:latin typeface="Arial"/>
                          <a:ea typeface="Times New Roman"/>
                        </a:rPr>
                        <a:t>Without platform</a:t>
                      </a:r>
                      <a:endParaRPr lang="en-US" sz="16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marL="0" marR="0">
                        <a:spcBef>
                          <a:spcPts val="300"/>
                        </a:spcBef>
                        <a:spcAft>
                          <a:spcPts val="300"/>
                        </a:spcAft>
                      </a:pPr>
                      <a:r>
                        <a:rPr lang="en-US" sz="1400" dirty="0">
                          <a:effectLst/>
                          <a:latin typeface="Arial"/>
                          <a:ea typeface="Times New Roman"/>
                        </a:rPr>
                        <a:t>Distance from standing surface to hand work height.</a:t>
                      </a:r>
                      <a:endParaRPr lang="en-US" sz="2000" dirty="0">
                        <a:effectLst/>
                        <a:latin typeface="Arial"/>
                        <a:ea typeface="Times New Roman"/>
                      </a:endParaRPr>
                    </a:p>
                    <a:p>
                      <a:pPr marL="0" marR="0">
                        <a:spcBef>
                          <a:spcPts val="300"/>
                        </a:spcBef>
                        <a:spcAft>
                          <a:spcPts val="300"/>
                        </a:spcAft>
                      </a:pPr>
                      <a:r>
                        <a:rPr lang="en-US" sz="1400" dirty="0">
                          <a:effectLst/>
                          <a:latin typeface="Arial"/>
                          <a:ea typeface="Times New Roman"/>
                        </a:rPr>
                        <a:t>NOTE: This may NOT be the actual height of the worksurface. Dependent on size and placement of the object, etc. on the worksurface. Defined as the ‘hand work height”.</a:t>
                      </a:r>
                      <a:endParaRPr lang="en-US" sz="20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marL="57150" marR="0">
                        <a:spcBef>
                          <a:spcPts val="300"/>
                        </a:spcBef>
                        <a:spcAft>
                          <a:spcPts val="300"/>
                        </a:spcAft>
                      </a:pPr>
                      <a:r>
                        <a:rPr lang="en-US" sz="1400">
                          <a:effectLst/>
                          <a:latin typeface="Arial"/>
                          <a:ea typeface="Times New Roman"/>
                        </a:rPr>
                        <a:t>Precision</a:t>
                      </a:r>
                      <a:endParaRPr lang="en-US" sz="20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effectLst/>
                          <a:latin typeface="Arial"/>
                          <a:ea typeface="Times New Roman"/>
                        </a:rPr>
                        <a:t>40” to 52”</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51”</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a:effectLst/>
                          <a:latin typeface="Arial"/>
                          <a:ea typeface="Times New Roman"/>
                        </a:rPr>
                        <a:t>45”</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4800">
                <a:tc>
                  <a:txBody>
                    <a:bodyPr/>
                    <a:lstStyle/>
                    <a:p>
                      <a:pPr marL="57150" marR="0">
                        <a:spcBef>
                          <a:spcPts val="300"/>
                        </a:spcBef>
                        <a:spcAft>
                          <a:spcPts val="300"/>
                        </a:spcAft>
                      </a:pPr>
                      <a:r>
                        <a:rPr lang="en-US" sz="1400" dirty="0">
                          <a:effectLst/>
                          <a:latin typeface="Arial"/>
                          <a:ea typeface="Times New Roman"/>
                        </a:rPr>
                        <a:t>Light assembly</a:t>
                      </a:r>
                      <a:endParaRPr lang="en-US" sz="20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effectLst/>
                          <a:latin typeface="Arial"/>
                          <a:ea typeface="Times New Roman"/>
                        </a:rPr>
                        <a:t>36” to 48”</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48”</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dirty="0">
                          <a:effectLst/>
                          <a:latin typeface="Arial"/>
                          <a:ea typeface="Times New Roman"/>
                        </a:rPr>
                        <a:t>42”</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59080">
                <a:tc>
                  <a:txBody>
                    <a:bodyPr/>
                    <a:lstStyle/>
                    <a:p>
                      <a:pPr marL="57150" marR="0">
                        <a:spcBef>
                          <a:spcPts val="300"/>
                        </a:spcBef>
                        <a:spcAft>
                          <a:spcPts val="300"/>
                        </a:spcAft>
                      </a:pPr>
                      <a:r>
                        <a:rPr lang="en-US" sz="1400" dirty="0">
                          <a:effectLst/>
                          <a:latin typeface="Arial"/>
                          <a:ea typeface="Times New Roman"/>
                        </a:rPr>
                        <a:t>Heavy assembly</a:t>
                      </a:r>
                      <a:endParaRPr lang="en-US" sz="20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32” to 44”</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42”</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dirty="0">
                          <a:effectLst/>
                          <a:latin typeface="Arial"/>
                          <a:ea typeface="Times New Roman"/>
                        </a:rPr>
                        <a:t>37”</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3345595942"/>
              </p:ext>
            </p:extLst>
          </p:nvPr>
        </p:nvGraphicFramePr>
        <p:xfrm>
          <a:off x="990600" y="4495800"/>
          <a:ext cx="7696200" cy="1143000"/>
        </p:xfrm>
        <a:graphic>
          <a:graphicData uri="http://schemas.openxmlformats.org/drawingml/2006/table">
            <a:tbl>
              <a:tblPr firstRow="1" firstCol="1" lastRow="1" lastCol="1" bandRow="1" bandCol="1"/>
              <a:tblGrid>
                <a:gridCol w="2238375"/>
                <a:gridCol w="1114425"/>
                <a:gridCol w="4343400"/>
              </a:tblGrid>
              <a:tr h="222250">
                <a:tc>
                  <a:txBody>
                    <a:bodyPr/>
                    <a:lstStyle/>
                    <a:p>
                      <a:pPr marL="0" marR="0" algn="ctr">
                        <a:spcBef>
                          <a:spcPts val="0"/>
                        </a:spcBef>
                        <a:spcAft>
                          <a:spcPts val="0"/>
                        </a:spcAft>
                      </a:pPr>
                      <a:r>
                        <a:rPr lang="en-US" sz="1400" b="1" dirty="0">
                          <a:solidFill>
                            <a:srgbClr val="FFFFFF"/>
                          </a:solidFill>
                          <a:effectLst/>
                          <a:latin typeface="Arial"/>
                          <a:ea typeface="Times New Roman"/>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b="1" dirty="0">
                          <a:solidFill>
                            <a:srgbClr val="FFFFFF"/>
                          </a:solidFill>
                          <a:effectLst/>
                          <a:latin typeface="Arial"/>
                          <a:ea typeface="Times New Roman"/>
                        </a:rPr>
                        <a:t>Dimension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b="1" dirty="0">
                          <a:solidFill>
                            <a:srgbClr val="FFFFFF"/>
                          </a:solidFill>
                          <a:effectLst/>
                          <a:latin typeface="Arial"/>
                          <a:ea typeface="Times New Roman"/>
                        </a:rPr>
                        <a:t>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8150">
                <a:tc>
                  <a:txBody>
                    <a:bodyPr/>
                    <a:lstStyle/>
                    <a:p>
                      <a:pPr marL="0" marR="0" lvl="0" indent="0" algn="l">
                        <a:spcBef>
                          <a:spcPts val="0"/>
                        </a:spcBef>
                        <a:spcAft>
                          <a:spcPts val="0"/>
                        </a:spcAft>
                        <a:buFont typeface="+mj-lt"/>
                        <a:buNone/>
                      </a:pPr>
                      <a:r>
                        <a:rPr lang="en-US" sz="1400" dirty="0">
                          <a:effectLst/>
                          <a:latin typeface="Arial"/>
                          <a:ea typeface="Times New Roman"/>
                        </a:rPr>
                        <a:t>Comfort Reach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Max = </a:t>
                      </a:r>
                      <a:r>
                        <a:rPr lang="en-US" sz="1400" dirty="0" smtClean="0">
                          <a:effectLst/>
                          <a:latin typeface="Arial"/>
                          <a:ea typeface="Times New Roman"/>
                        </a:rPr>
                        <a:t>12”</a:t>
                      </a:r>
                      <a:endParaRPr lang="en-US" sz="14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Distance from table edge to hand grasping point with back straight and upper arm near vertical.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lvl="0" indent="0" algn="l">
                        <a:spcBef>
                          <a:spcPts val="0"/>
                        </a:spcBef>
                        <a:spcAft>
                          <a:spcPts val="0"/>
                        </a:spcAft>
                        <a:buFont typeface="+mj-lt"/>
                        <a:buNone/>
                      </a:pPr>
                      <a:r>
                        <a:rPr lang="en-US" sz="1400" dirty="0">
                          <a:effectLst/>
                          <a:latin typeface="Arial"/>
                          <a:ea typeface="Times New Roman"/>
                        </a:rPr>
                        <a:t>Functional  Reach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Max = 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Distance from table edge to hand grasping point with back straight and arm fully extended.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15243046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3600" b="1" dirty="0" smtClean="0">
                <a:solidFill>
                  <a:schemeClr val="tx2"/>
                </a:solidFill>
              </a:rPr>
              <a:t>Anthropometry – Defined</a:t>
            </a:r>
          </a:p>
        </p:txBody>
      </p:sp>
      <p:sp>
        <p:nvSpPr>
          <p:cNvPr id="6147" name="Rectangle 3"/>
          <p:cNvSpPr>
            <a:spLocks noGrp="1" noChangeArrowheads="1"/>
          </p:cNvSpPr>
          <p:nvPr>
            <p:ph idx="1"/>
          </p:nvPr>
        </p:nvSpPr>
        <p:spPr>
          <a:xfrm>
            <a:off x="533400" y="1219200"/>
            <a:ext cx="3276600" cy="4546600"/>
          </a:xfrm>
        </p:spPr>
        <p:txBody>
          <a:bodyPr>
            <a:normAutofit/>
          </a:bodyPr>
          <a:lstStyle/>
          <a:p>
            <a:pPr marL="0" indent="0">
              <a:buNone/>
            </a:pPr>
            <a:r>
              <a:rPr lang="en-US" sz="2400" dirty="0" smtClean="0"/>
              <a:t>Anthropometry - science that defines </a:t>
            </a:r>
            <a:r>
              <a:rPr lang="en-US" sz="2400" dirty="0"/>
              <a:t>physical measures of </a:t>
            </a:r>
            <a:r>
              <a:rPr lang="en-US" sz="2400" dirty="0" smtClean="0"/>
              <a:t>person’s </a:t>
            </a:r>
            <a:r>
              <a:rPr lang="en-US" sz="2400" dirty="0"/>
              <a:t>size, form, and functional </a:t>
            </a:r>
            <a:r>
              <a:rPr lang="en-US" sz="2400" dirty="0" smtClean="0"/>
              <a:t>capacities</a:t>
            </a:r>
            <a:endParaRPr lang="en-US" sz="2400" dirty="0"/>
          </a:p>
          <a:p>
            <a:pPr marL="573088" lvl="1" indent="-230188" fontAlgn="base">
              <a:spcBef>
                <a:spcPct val="20000"/>
              </a:spcBef>
              <a:buClr>
                <a:srgbClr val="999999"/>
              </a:buClr>
              <a:buFont typeface="Arial" pitchFamily="34" charset="0"/>
              <a:buChar char="•"/>
              <a:defRPr/>
            </a:pPr>
            <a:r>
              <a:rPr lang="en-US" sz="1800" dirty="0" smtClean="0">
                <a:solidFill>
                  <a:schemeClr val="tx1">
                    <a:lumMod val="65000"/>
                    <a:lumOff val="35000"/>
                  </a:schemeClr>
                </a:solidFill>
              </a:rPr>
              <a:t>How tall</a:t>
            </a:r>
          </a:p>
          <a:p>
            <a:pPr marL="573088" lvl="1" indent="-230188" fontAlgn="base">
              <a:spcBef>
                <a:spcPct val="20000"/>
              </a:spcBef>
              <a:buClr>
                <a:srgbClr val="999999"/>
              </a:buClr>
              <a:buFont typeface="Arial" pitchFamily="34" charset="0"/>
              <a:buChar char="•"/>
              <a:defRPr/>
            </a:pPr>
            <a:r>
              <a:rPr lang="en-US" sz="1800" dirty="0" smtClean="0">
                <a:solidFill>
                  <a:schemeClr val="tx1">
                    <a:lumMod val="65000"/>
                    <a:lumOff val="35000"/>
                  </a:schemeClr>
                </a:solidFill>
              </a:rPr>
              <a:t>How short</a:t>
            </a:r>
          </a:p>
          <a:p>
            <a:pPr marL="573088" lvl="1" indent="-230188" fontAlgn="base">
              <a:spcBef>
                <a:spcPct val="20000"/>
              </a:spcBef>
              <a:buClr>
                <a:srgbClr val="999999"/>
              </a:buClr>
              <a:buFont typeface="Arial" pitchFamily="34" charset="0"/>
              <a:buChar char="•"/>
              <a:defRPr/>
            </a:pPr>
            <a:r>
              <a:rPr lang="en-US" sz="1800" dirty="0" smtClean="0">
                <a:solidFill>
                  <a:schemeClr val="tx1">
                    <a:lumMod val="65000"/>
                    <a:lumOff val="35000"/>
                  </a:schemeClr>
                </a:solidFill>
              </a:rPr>
              <a:t>How big</a:t>
            </a:r>
          </a:p>
          <a:p>
            <a:pPr marL="573088" lvl="1" indent="-230188" fontAlgn="base">
              <a:spcBef>
                <a:spcPct val="20000"/>
              </a:spcBef>
              <a:buClr>
                <a:srgbClr val="999999"/>
              </a:buClr>
              <a:buFont typeface="Arial" pitchFamily="34" charset="0"/>
              <a:buChar char="•"/>
              <a:defRPr/>
            </a:pPr>
            <a:r>
              <a:rPr lang="en-US" sz="1800" dirty="0" smtClean="0">
                <a:solidFill>
                  <a:schemeClr val="tx1">
                    <a:lumMod val="65000"/>
                    <a:lumOff val="35000"/>
                  </a:schemeClr>
                </a:solidFill>
              </a:rPr>
              <a:t>How small</a:t>
            </a:r>
          </a:p>
        </p:txBody>
      </p:sp>
      <p:sp>
        <p:nvSpPr>
          <p:cNvPr id="4" name="TextBox 3"/>
          <p:cNvSpPr txBox="1"/>
          <p:nvPr/>
        </p:nvSpPr>
        <p:spPr>
          <a:xfrm>
            <a:off x="5715000" y="1524000"/>
            <a:ext cx="2926080" cy="44805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extLst>
      <p:ext uri="{BB962C8B-B14F-4D97-AF65-F5344CB8AC3E}">
        <p14:creationId xmlns="" xmlns:p14="http://schemas.microsoft.com/office/powerpoint/2010/main" val="3787522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3600" b="1" dirty="0" smtClean="0">
                <a:solidFill>
                  <a:schemeClr val="tx2"/>
                </a:solidFill>
              </a:rPr>
              <a:t>Anthropometry – Data Bases</a:t>
            </a:r>
          </a:p>
        </p:txBody>
      </p:sp>
      <p:sp>
        <p:nvSpPr>
          <p:cNvPr id="6147" name="Rectangle 3"/>
          <p:cNvSpPr>
            <a:spLocks noGrp="1" noChangeArrowheads="1"/>
          </p:cNvSpPr>
          <p:nvPr>
            <p:ph idx="1"/>
          </p:nvPr>
        </p:nvSpPr>
        <p:spPr>
          <a:xfrm>
            <a:off x="728790" y="1097734"/>
            <a:ext cx="4541065" cy="2788465"/>
          </a:xfrm>
        </p:spPr>
        <p:txBody>
          <a:bodyPr>
            <a:normAutofit fontScale="92500" lnSpcReduction="10000"/>
          </a:bodyPr>
          <a:lstStyle/>
          <a:p>
            <a:pPr marL="0" indent="0">
              <a:lnSpc>
                <a:spcPct val="120000"/>
              </a:lnSpc>
              <a:buNone/>
            </a:pPr>
            <a:r>
              <a:rPr lang="en-US" sz="2000" dirty="0" smtClean="0"/>
              <a:t>Evaluate interaction </a:t>
            </a:r>
            <a:r>
              <a:rPr lang="en-US" sz="2000" dirty="0"/>
              <a:t>of workers with tasks, tools, machines, workstations, vehicles, and personal protective </a:t>
            </a:r>
            <a:r>
              <a:rPr lang="en-US" sz="2000" dirty="0" smtClean="0"/>
              <a:t>equipment</a:t>
            </a:r>
            <a:endParaRPr lang="en-US" sz="2000" dirty="0"/>
          </a:p>
          <a:p>
            <a:pPr marL="0" indent="0">
              <a:lnSpc>
                <a:spcPct val="120000"/>
              </a:lnSpc>
              <a:buNone/>
            </a:pPr>
            <a:r>
              <a:rPr lang="en-US" sz="2000" dirty="0" smtClean="0"/>
              <a:t>Describe </a:t>
            </a:r>
            <a:r>
              <a:rPr lang="en-US" sz="2000" dirty="0"/>
              <a:t>various populations typically in terms of percentiles based on statistical measures of mean and standard </a:t>
            </a:r>
            <a:r>
              <a:rPr lang="en-US" sz="2000" dirty="0" smtClean="0"/>
              <a:t>deviation</a:t>
            </a:r>
            <a:endParaRPr lang="en-US" sz="20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4114800"/>
            <a:ext cx="7313261"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t="28251" r="5996" b="2971"/>
          <a:stretch/>
        </p:blipFill>
        <p:spPr>
          <a:xfrm>
            <a:off x="5257800" y="1219200"/>
            <a:ext cx="3429000" cy="2362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32154994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584200" y="406400"/>
            <a:ext cx="8255000" cy="723900"/>
          </a:xfrm>
        </p:spPr>
        <p:txBody>
          <a:bodyPr>
            <a:noAutofit/>
          </a:bodyPr>
          <a:lstStyle/>
          <a:p>
            <a:pPr>
              <a:defRPr/>
            </a:pPr>
            <a:r>
              <a:rPr lang="en-US" sz="3200" b="1" dirty="0" smtClean="0">
                <a:solidFill>
                  <a:schemeClr val="tx2"/>
                </a:solidFill>
              </a:rPr>
              <a:t>Anthropometry – Design Considerations</a:t>
            </a:r>
          </a:p>
        </p:txBody>
      </p:sp>
      <p:sp>
        <p:nvSpPr>
          <p:cNvPr id="2" name="Content Placeholder 1"/>
          <p:cNvSpPr>
            <a:spLocks noGrp="1"/>
          </p:cNvSpPr>
          <p:nvPr>
            <p:ph idx="1"/>
          </p:nvPr>
        </p:nvSpPr>
        <p:spPr>
          <a:xfrm>
            <a:off x="457200" y="1143000"/>
            <a:ext cx="3862430" cy="5270500"/>
          </a:xfrm>
        </p:spPr>
        <p:txBody>
          <a:bodyPr>
            <a:normAutofit/>
          </a:bodyPr>
          <a:lstStyle/>
          <a:p>
            <a:pPr marL="0" indent="0">
              <a:buNone/>
            </a:pPr>
            <a:r>
              <a:rPr lang="en-US" sz="2000" dirty="0" smtClean="0"/>
              <a:t>In </a:t>
            </a:r>
            <a:r>
              <a:rPr lang="en-US" sz="2000" dirty="0"/>
              <a:t>overview, two primary anthropometric design considerations come into pla</a:t>
            </a:r>
            <a:r>
              <a:rPr lang="en-US" sz="2000" dirty="0" smtClean="0"/>
              <a:t>y</a:t>
            </a:r>
            <a:r>
              <a:rPr lang="en-US" sz="2000" dirty="0"/>
              <a:t>:</a:t>
            </a:r>
          </a:p>
          <a:p>
            <a:pPr marL="573088" lvl="1" indent="-230188" fontAlgn="base">
              <a:spcBef>
                <a:spcPct val="20000"/>
              </a:spcBef>
              <a:buClr>
                <a:srgbClr val="999999"/>
              </a:buClr>
              <a:buFont typeface="Arial" pitchFamily="34" charset="0"/>
              <a:buChar char="•"/>
              <a:defRPr/>
            </a:pPr>
            <a:r>
              <a:rPr lang="en-US" sz="2000" dirty="0">
                <a:solidFill>
                  <a:schemeClr val="tx1">
                    <a:lumMod val="65000"/>
                    <a:lumOff val="35000"/>
                  </a:schemeClr>
                </a:solidFill>
              </a:rPr>
              <a:t>Ensure taller individuals can fit </a:t>
            </a:r>
          </a:p>
          <a:p>
            <a:pPr marL="573088" lvl="1" indent="-230188" fontAlgn="base">
              <a:spcBef>
                <a:spcPct val="20000"/>
              </a:spcBef>
              <a:buClr>
                <a:srgbClr val="999999"/>
              </a:buClr>
              <a:buFont typeface="Arial" pitchFamily="34" charset="0"/>
              <a:buChar char="•"/>
              <a:defRPr/>
            </a:pPr>
            <a:r>
              <a:rPr lang="en-US" sz="2000" dirty="0">
                <a:solidFill>
                  <a:schemeClr val="tx1">
                    <a:lumMod val="65000"/>
                    <a:lumOff val="35000"/>
                  </a:schemeClr>
                </a:solidFill>
              </a:rPr>
              <a:t>Ensure shorter individuals can reach</a:t>
            </a:r>
          </a:p>
          <a:p>
            <a:pPr marL="0" indent="0">
              <a:lnSpc>
                <a:spcPct val="110000"/>
              </a:lnSpc>
              <a:buNone/>
            </a:pPr>
            <a:r>
              <a:rPr lang="en-US" sz="2000" dirty="0"/>
              <a:t>Ask any tall person trying to fit into an airplane seat or a short person trying to reach to a higher shelf and they will confirm the design </a:t>
            </a:r>
            <a:r>
              <a:rPr lang="en-US" sz="2000" dirty="0" smtClean="0"/>
              <a:t>considerations!</a:t>
            </a:r>
            <a:endParaRPr lang="en-US" sz="2000" dirty="0"/>
          </a:p>
          <a:p>
            <a:endParaRPr lang="en-US" sz="2800" dirty="0"/>
          </a:p>
        </p:txBody>
      </p:sp>
      <p:sp>
        <p:nvSpPr>
          <p:cNvPr id="4" name="TextBox 3"/>
          <p:cNvSpPr txBox="1"/>
          <p:nvPr/>
        </p:nvSpPr>
        <p:spPr>
          <a:xfrm>
            <a:off x="5638800" y="3962400"/>
            <a:ext cx="292608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
        <p:nvSpPr>
          <p:cNvPr id="5" name="TextBox 4"/>
          <p:cNvSpPr txBox="1"/>
          <p:nvPr/>
        </p:nvSpPr>
        <p:spPr>
          <a:xfrm>
            <a:off x="5562600" y="1524000"/>
            <a:ext cx="292608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PICTURE</a:t>
            </a:r>
            <a:endParaRPr lang="en-US" dirty="0"/>
          </a:p>
        </p:txBody>
      </p:sp>
    </p:spTree>
    <p:extLst>
      <p:ext uri="{BB962C8B-B14F-4D97-AF65-F5344CB8AC3E}">
        <p14:creationId xmlns="" xmlns:p14="http://schemas.microsoft.com/office/powerpoint/2010/main" val="23215499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2756_PPT_Title_Slide_Bkgrn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201402756_PPT_Title_Slide_Ray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descr="201402756_PPT_Title_Slide_LogoTex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228600"/>
            <a:ext cx="3657854" cy="1562208"/>
          </a:xfrm>
          <a:prstGeom prst="rect">
            <a:avLst/>
          </a:prstGeom>
        </p:spPr>
      </p:pic>
      <p:sp>
        <p:nvSpPr>
          <p:cNvPr id="10" name="Title 1"/>
          <p:cNvSpPr>
            <a:spLocks noGrp="1"/>
          </p:cNvSpPr>
          <p:nvPr>
            <p:ph type="ctrTitle"/>
          </p:nvPr>
        </p:nvSpPr>
        <p:spPr>
          <a:xfrm>
            <a:off x="914400" y="1828800"/>
            <a:ext cx="5870448" cy="2971800"/>
          </a:xfrm>
        </p:spPr>
        <p:txBody>
          <a:bodyPr>
            <a:noAutofit/>
          </a:bodyPr>
          <a:lstStyle/>
          <a:p>
            <a:pPr lvl="0" algn="l">
              <a:defRPr/>
            </a:pPr>
            <a:r>
              <a:rPr lang="en-US" sz="3200" b="1" dirty="0" smtClean="0">
                <a:solidFill>
                  <a:schemeClr val="accent1"/>
                </a:solidFill>
              </a:rPr>
              <a:t>Module One:</a:t>
            </a:r>
            <a:r>
              <a:rPr lang="en-US" b="1" dirty="0" smtClean="0">
                <a:solidFill>
                  <a:schemeClr val="accent1"/>
                </a:solidFill>
              </a:rPr>
              <a:t/>
            </a:r>
            <a:br>
              <a:rPr lang="en-US" b="1" dirty="0" smtClean="0">
                <a:solidFill>
                  <a:schemeClr val="accent1"/>
                </a:solidFill>
              </a:rPr>
            </a:br>
            <a:r>
              <a:rPr lang="en-US" b="1" i="1" dirty="0" smtClean="0">
                <a:solidFill>
                  <a:schemeClr val="accent1"/>
                </a:solidFill>
              </a:rPr>
              <a:t>Ergonomics </a:t>
            </a:r>
            <a:r>
              <a:rPr lang="en-US" b="1" i="1" dirty="0">
                <a:solidFill>
                  <a:schemeClr val="accent1"/>
                </a:solidFill>
              </a:rPr>
              <a:t>Principles and Foundations </a:t>
            </a:r>
            <a:endParaRPr lang="en-US" sz="3600" b="1" dirty="0">
              <a:solidFill>
                <a:schemeClr val="accent1"/>
              </a:solidFill>
              <a:latin typeface="Articulate" pitchFamily="2" charset="0"/>
            </a:endParaRPr>
          </a:p>
        </p:txBody>
      </p:sp>
    </p:spTree>
    <p:custDataLst>
      <p:tags r:id="rId1"/>
    </p:custDataLst>
    <p:extLst>
      <p:ext uri="{BB962C8B-B14F-4D97-AF65-F5344CB8AC3E}">
        <p14:creationId xmlns:p14="http://schemas.microsoft.com/office/powerpoint/2010/main" xmlns="" val="613655861"/>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3600" b="1" dirty="0" smtClean="0">
                <a:solidFill>
                  <a:schemeClr val="tx2"/>
                </a:solidFill>
              </a:rPr>
              <a:t>Anthropometry – Guidelines</a:t>
            </a:r>
          </a:p>
        </p:txBody>
      </p:sp>
      <p:sp>
        <p:nvSpPr>
          <p:cNvPr id="6147" name="Rectangle 3"/>
          <p:cNvSpPr>
            <a:spLocks noGrp="1" noChangeArrowheads="1"/>
          </p:cNvSpPr>
          <p:nvPr>
            <p:ph idx="1"/>
          </p:nvPr>
        </p:nvSpPr>
        <p:spPr>
          <a:xfrm>
            <a:off x="533400" y="1219200"/>
            <a:ext cx="8153400" cy="4546600"/>
          </a:xfrm>
        </p:spPr>
        <p:txBody>
          <a:bodyPr/>
          <a:lstStyle/>
          <a:p>
            <a:r>
              <a:rPr lang="en-US" sz="1800" dirty="0"/>
              <a:t>General anthropometric guidelines promote design that attempts </a:t>
            </a:r>
            <a:r>
              <a:rPr lang="en-US" sz="1800" b="1" i="1" dirty="0"/>
              <a:t>accommodation from the 5</a:t>
            </a:r>
            <a:r>
              <a:rPr lang="en-US" sz="1800" b="1" i="1" baseline="30000" dirty="0"/>
              <a:t>th</a:t>
            </a:r>
            <a:r>
              <a:rPr lang="en-US" sz="1800" b="1" i="1" dirty="0"/>
              <a:t> percentile female to the 95</a:t>
            </a:r>
            <a:r>
              <a:rPr lang="en-US" sz="1800" b="1" i="1" baseline="30000" dirty="0"/>
              <a:t>th</a:t>
            </a:r>
            <a:r>
              <a:rPr lang="en-US" sz="1800" b="1" i="1" dirty="0"/>
              <a:t> percentile </a:t>
            </a:r>
            <a:r>
              <a:rPr lang="en-US" sz="1800" b="1" i="1" dirty="0" smtClean="0"/>
              <a:t>male</a:t>
            </a:r>
          </a:p>
          <a:p>
            <a:endParaRPr lang="en-US" sz="1800" dirty="0" smtClean="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600" y="2438400"/>
            <a:ext cx="7132320" cy="3566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2154994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sz="3600" b="1" dirty="0" smtClean="0">
                <a:solidFill>
                  <a:schemeClr val="tx2"/>
                </a:solidFill>
              </a:rPr>
              <a:t>Anthropometry</a:t>
            </a:r>
            <a:r>
              <a:rPr lang="en-US" dirty="0" smtClean="0"/>
              <a:t> </a:t>
            </a:r>
          </a:p>
        </p:txBody>
      </p:sp>
      <p:pic>
        <p:nvPicPr>
          <p:cNvPr id="2059" name="Picture 3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68698" y="1305511"/>
            <a:ext cx="4660955"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
        <p:nvSpPr>
          <p:cNvPr id="12" name="Left Arrow 11"/>
          <p:cNvSpPr/>
          <p:nvPr/>
        </p:nvSpPr>
        <p:spPr>
          <a:xfrm rot="16200000">
            <a:off x="4301114" y="2411929"/>
            <a:ext cx="414748" cy="330173"/>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 Arrow 12"/>
          <p:cNvSpPr/>
          <p:nvPr/>
        </p:nvSpPr>
        <p:spPr>
          <a:xfrm rot="16200000">
            <a:off x="5654462" y="5223887"/>
            <a:ext cx="414748" cy="330173"/>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Left Arrow 13"/>
          <p:cNvSpPr/>
          <p:nvPr/>
        </p:nvSpPr>
        <p:spPr>
          <a:xfrm>
            <a:off x="6219450" y="3521200"/>
            <a:ext cx="539705" cy="253728"/>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Left Arrow 14"/>
          <p:cNvSpPr/>
          <p:nvPr/>
        </p:nvSpPr>
        <p:spPr>
          <a:xfrm rot="16200000">
            <a:off x="5061542" y="4265925"/>
            <a:ext cx="414748" cy="330173"/>
          </a:xfrm>
          <a:prstGeom prst="lef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12"/>
          <p:cNvSpPr>
            <a:spLocks noChangeArrowheads="1"/>
          </p:cNvSpPr>
          <p:nvPr/>
        </p:nvSpPr>
        <p:spPr bwMode="auto">
          <a:xfrm>
            <a:off x="567677" y="1401632"/>
            <a:ext cx="3429000" cy="3693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ct val="0"/>
              </a:spcBef>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Accessing the </a:t>
            </a:r>
            <a:r>
              <a:rPr lang="en-US" sz="2400" dirty="0" smtClean="0">
                <a:latin typeface="Arial" pitchFamily="34" charset="0"/>
                <a:ea typeface="Times New Roman" pitchFamily="18" charset="0"/>
                <a:cs typeface="Arial" pitchFamily="34" charset="0"/>
              </a:rPr>
              <a:t>Anthropometric database, </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t>
            </a:r>
            <a:r>
              <a:rPr kumimoji="0" lang="en-US" sz="2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Reference Points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sheet in Excel spreadsheet identify metrics of interest: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algn="l" eaLnBrk="1" hangingPunct="1">
              <a:lnSpc>
                <a:spcPct val="90000"/>
              </a:lnSpc>
              <a:spcBef>
                <a:spcPct val="20000"/>
              </a:spcBef>
              <a:spcAft>
                <a:spcPct val="15000"/>
              </a:spcAft>
              <a:buClr>
                <a:schemeClr val="bg2"/>
              </a:buClr>
              <a:buSzPct val="60000"/>
              <a:buFont typeface="Wingdings" pitchFamily="2" charset="2"/>
              <a:buChar char="l"/>
            </a:pPr>
            <a:r>
              <a:rPr lang="en-US" sz="2000" dirty="0">
                <a:latin typeface="+mn-lt"/>
              </a:rPr>
              <a:t>Frwd Func Reach – acromial process to pinch (1b)</a:t>
            </a:r>
          </a:p>
          <a:p>
            <a:pPr marL="342900" indent="-342900" algn="l" eaLnBrk="1" hangingPunct="1">
              <a:lnSpc>
                <a:spcPct val="90000"/>
              </a:lnSpc>
              <a:spcBef>
                <a:spcPct val="20000"/>
              </a:spcBef>
              <a:spcAft>
                <a:spcPct val="15000"/>
              </a:spcAft>
              <a:buClr>
                <a:schemeClr val="bg2"/>
              </a:buClr>
              <a:buSzPct val="60000"/>
              <a:buFont typeface="Wingdings" pitchFamily="2" charset="2"/>
              <a:buChar char="l"/>
            </a:pPr>
            <a:r>
              <a:rPr lang="en-US" sz="2000" dirty="0">
                <a:latin typeface="+mn-lt"/>
              </a:rPr>
              <a:t>Elbow-to-Fist Length (22) </a:t>
            </a:r>
          </a:p>
          <a:p>
            <a:pPr marL="342900" indent="-342900" algn="l" eaLnBrk="1" hangingPunct="1">
              <a:lnSpc>
                <a:spcPct val="90000"/>
              </a:lnSpc>
              <a:spcBef>
                <a:spcPct val="20000"/>
              </a:spcBef>
              <a:spcAft>
                <a:spcPct val="15000"/>
              </a:spcAft>
              <a:buClr>
                <a:schemeClr val="bg2"/>
              </a:buClr>
              <a:buSzPct val="60000"/>
              <a:buFont typeface="Wingdings" pitchFamily="2" charset="2"/>
              <a:buChar char="l"/>
            </a:pPr>
            <a:r>
              <a:rPr lang="en-US" sz="2000" dirty="0">
                <a:latin typeface="+mn-lt"/>
              </a:rPr>
              <a:t>Elbow height – Stand (6)</a:t>
            </a:r>
          </a:p>
        </p:txBody>
      </p:sp>
    </p:spTree>
    <p:extLst>
      <p:ext uri="{BB962C8B-B14F-4D97-AF65-F5344CB8AC3E}">
        <p14:creationId xmlns="" xmlns:p14="http://schemas.microsoft.com/office/powerpoint/2010/main" val="23215499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74638"/>
            <a:ext cx="8229600" cy="792162"/>
          </a:xfrm>
        </p:spPr>
        <p:txBody>
          <a:bodyPr>
            <a:normAutofit/>
          </a:bodyPr>
          <a:lstStyle/>
          <a:p>
            <a:pPr>
              <a:defRPr/>
            </a:pPr>
            <a:r>
              <a:rPr lang="en-US" sz="3600" b="1" dirty="0" smtClean="0">
                <a:solidFill>
                  <a:schemeClr val="tx2"/>
                </a:solidFill>
              </a:rPr>
              <a:t>Workbench: Height and Reach</a:t>
            </a:r>
          </a:p>
        </p:txBody>
      </p:sp>
      <p:sp>
        <p:nvSpPr>
          <p:cNvPr id="5" name="Rectangle 12"/>
          <p:cNvSpPr>
            <a:spLocks noChangeArrowheads="1"/>
          </p:cNvSpPr>
          <p:nvPr/>
        </p:nvSpPr>
        <p:spPr bwMode="auto">
          <a:xfrm>
            <a:off x="685800" y="1034364"/>
            <a:ext cx="3429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latin typeface="Arial" pitchFamily="34" charset="0"/>
                <a:cs typeface="Arial" pitchFamily="34" charset="0"/>
              </a:rPr>
              <a:t>5</a:t>
            </a:r>
            <a:r>
              <a:rPr lang="en-US" sz="2000" baseline="30000" dirty="0" smtClean="0">
                <a:solidFill>
                  <a:schemeClr val="tx1"/>
                </a:solidFill>
                <a:latin typeface="Arial" pitchFamily="34" charset="0"/>
                <a:cs typeface="Arial" pitchFamily="34" charset="0"/>
              </a:rPr>
              <a:t>th</a:t>
            </a:r>
            <a:r>
              <a:rPr lang="en-US" sz="2000" dirty="0" smtClean="0">
                <a:solidFill>
                  <a:schemeClr val="tx1"/>
                </a:solidFill>
                <a:latin typeface="Arial" pitchFamily="34" charset="0"/>
                <a:cs typeface="Arial" pitchFamily="34" charset="0"/>
              </a:rPr>
              <a:t> percentile female</a:t>
            </a:r>
            <a:endParaRPr lang="en-US" sz="1800" dirty="0">
              <a:latin typeface="+mn-lt"/>
            </a:endParaRPr>
          </a:p>
        </p:txBody>
      </p:sp>
      <p:sp>
        <p:nvSpPr>
          <p:cNvPr id="6" name="Rectangle 12"/>
          <p:cNvSpPr>
            <a:spLocks noChangeArrowheads="1"/>
          </p:cNvSpPr>
          <p:nvPr/>
        </p:nvSpPr>
        <p:spPr bwMode="auto">
          <a:xfrm>
            <a:off x="811040" y="3521557"/>
            <a:ext cx="3429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chemeClr val="tx1"/>
                </a:solidFill>
                <a:latin typeface="Arial" pitchFamily="34" charset="0"/>
                <a:cs typeface="Arial" pitchFamily="34" charset="0"/>
              </a:rPr>
              <a:t>95</a:t>
            </a:r>
            <a:r>
              <a:rPr lang="en-US" sz="2000" baseline="30000" dirty="0" smtClean="0">
                <a:solidFill>
                  <a:schemeClr val="tx1"/>
                </a:solidFill>
                <a:latin typeface="Arial" pitchFamily="34" charset="0"/>
                <a:cs typeface="Arial" pitchFamily="34" charset="0"/>
              </a:rPr>
              <a:t>th</a:t>
            </a:r>
            <a:r>
              <a:rPr lang="en-US" sz="2000" dirty="0" smtClean="0">
                <a:solidFill>
                  <a:schemeClr val="tx1"/>
                </a:solidFill>
                <a:latin typeface="Arial" pitchFamily="34" charset="0"/>
                <a:cs typeface="Arial" pitchFamily="34" charset="0"/>
              </a:rPr>
              <a:t> percentile male</a:t>
            </a:r>
            <a:endParaRPr lang="en-US" sz="1800" dirty="0">
              <a:latin typeface="+mn-lt"/>
            </a:endParaRPr>
          </a:p>
        </p:txBody>
      </p:sp>
      <p:pic>
        <p:nvPicPr>
          <p:cNvPr id="5122" name="Picture 2" descr="Z:\Ergonomics\Ergonomics Design Guidelines\Ergonomics for Workstation Design\Ergonomics for Engineers Training\Images\5th female.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4770" b="37615"/>
          <a:stretch/>
        </p:blipFill>
        <p:spPr bwMode="auto">
          <a:xfrm>
            <a:off x="785389" y="1360788"/>
            <a:ext cx="7417376" cy="21031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Oval 1"/>
          <p:cNvSpPr/>
          <p:nvPr/>
        </p:nvSpPr>
        <p:spPr bwMode="auto">
          <a:xfrm>
            <a:off x="4633869" y="2231681"/>
            <a:ext cx="912677" cy="1372241"/>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p:txBody>
      </p:sp>
      <p:pic>
        <p:nvPicPr>
          <p:cNvPr id="5124" name="Picture 4" descr="Z:\Ergonomics\Ergonomics Design Guidelines\Ergonomics for Workstation Design\Ergonomics for Engineers Training\Images\95th male.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2560" b="38655"/>
          <a:stretch/>
        </p:blipFill>
        <p:spPr bwMode="auto">
          <a:xfrm>
            <a:off x="811041" y="3818435"/>
            <a:ext cx="7410929" cy="21031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12" name="Oval 11"/>
          <p:cNvSpPr/>
          <p:nvPr/>
        </p:nvSpPr>
        <p:spPr bwMode="auto">
          <a:xfrm>
            <a:off x="5446962" y="4673744"/>
            <a:ext cx="912677" cy="1372241"/>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000000"/>
              </a:solidFill>
              <a:effectLst/>
              <a:latin typeface="Arial" charset="0"/>
            </a:endParaRPr>
          </a:p>
        </p:txBody>
      </p:sp>
    </p:spTree>
    <p:extLst>
      <p:ext uri="{BB962C8B-B14F-4D97-AF65-F5344CB8AC3E}">
        <p14:creationId xmlns="" xmlns:p14="http://schemas.microsoft.com/office/powerpoint/2010/main" val="142445804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3600" b="1" dirty="0" smtClean="0">
                <a:solidFill>
                  <a:schemeClr val="tx2"/>
                </a:solidFill>
              </a:rPr>
              <a:t>Workbench:  Fixed Height and Reach</a:t>
            </a: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85800" y="1219200"/>
            <a:ext cx="7523584" cy="4495800"/>
          </a:xfrm>
          <a:prstGeom prst="rect">
            <a:avLst/>
          </a:prstGeom>
        </p:spPr>
      </p:pic>
    </p:spTree>
    <p:extLst>
      <p:ext uri="{BB962C8B-B14F-4D97-AF65-F5344CB8AC3E}">
        <p14:creationId xmlns="" xmlns:p14="http://schemas.microsoft.com/office/powerpoint/2010/main" val="26805661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a:defRPr/>
            </a:pPr>
            <a:r>
              <a:rPr lang="en-US" sz="3600" b="1" dirty="0">
                <a:solidFill>
                  <a:schemeClr val="tx2"/>
                </a:solidFill>
              </a:rPr>
              <a:t>Case </a:t>
            </a:r>
            <a:r>
              <a:rPr lang="en-US" sz="3600" b="1" dirty="0" smtClean="0">
                <a:solidFill>
                  <a:schemeClr val="tx2"/>
                </a:solidFill>
              </a:rPr>
              <a:t>Study </a:t>
            </a:r>
            <a:r>
              <a:rPr lang="en-US" sz="3600" b="1" dirty="0">
                <a:solidFill>
                  <a:schemeClr val="tx2"/>
                </a:solidFill>
              </a:rPr>
              <a:t>– </a:t>
            </a:r>
            <a:r>
              <a:rPr lang="en-US" sz="3600" b="1" dirty="0" smtClean="0">
                <a:solidFill>
                  <a:schemeClr val="tx2"/>
                </a:solidFill>
              </a:rPr>
              <a:t>Workbench</a:t>
            </a:r>
          </a:p>
        </p:txBody>
      </p:sp>
      <p:sp>
        <p:nvSpPr>
          <p:cNvPr id="5" name="Rectangle 4"/>
          <p:cNvSpPr/>
          <p:nvPr/>
        </p:nvSpPr>
        <p:spPr>
          <a:xfrm>
            <a:off x="457200" y="1219200"/>
            <a:ext cx="6781800" cy="369332"/>
          </a:xfrm>
          <a:prstGeom prst="rect">
            <a:avLst/>
          </a:prstGeom>
        </p:spPr>
        <p:txBody>
          <a:bodyPr wrap="square">
            <a:spAutoFit/>
          </a:bodyPr>
          <a:lstStyle/>
          <a:p>
            <a:pPr marL="342900" lvl="0" indent="-342900" algn="l" eaLnBrk="1" hangingPunct="1">
              <a:lnSpc>
                <a:spcPct val="90000"/>
              </a:lnSpc>
              <a:spcBef>
                <a:spcPct val="20000"/>
              </a:spcBef>
              <a:spcAft>
                <a:spcPct val="15000"/>
              </a:spcAft>
              <a:buClr>
                <a:srgbClr val="999999"/>
              </a:buClr>
              <a:buSzPct val="60000"/>
              <a:buFont typeface="Wingdings" pitchFamily="2" charset="2"/>
              <a:buChar char="l"/>
            </a:pPr>
            <a:r>
              <a:rPr lang="en-US" sz="2000" kern="0" dirty="0" smtClean="0">
                <a:latin typeface="Arial"/>
              </a:rPr>
              <a:t>Standing height workbench</a:t>
            </a:r>
          </a:p>
        </p:txBody>
      </p:sp>
      <p:sp>
        <p:nvSpPr>
          <p:cNvPr id="6" name="Rectangle 5"/>
          <p:cNvSpPr/>
          <p:nvPr/>
        </p:nvSpPr>
        <p:spPr>
          <a:xfrm>
            <a:off x="482851" y="3962400"/>
            <a:ext cx="6781800" cy="369332"/>
          </a:xfrm>
          <a:prstGeom prst="rect">
            <a:avLst/>
          </a:prstGeom>
        </p:spPr>
        <p:txBody>
          <a:bodyPr wrap="square">
            <a:spAutoFit/>
          </a:bodyPr>
          <a:lstStyle/>
          <a:p>
            <a:pPr marL="342900" lvl="0" indent="-342900" algn="l" eaLnBrk="1" hangingPunct="1">
              <a:lnSpc>
                <a:spcPct val="90000"/>
              </a:lnSpc>
              <a:spcBef>
                <a:spcPct val="20000"/>
              </a:spcBef>
              <a:spcAft>
                <a:spcPct val="15000"/>
              </a:spcAft>
              <a:buClr>
                <a:srgbClr val="999999"/>
              </a:buClr>
              <a:buSzPct val="60000"/>
              <a:buFont typeface="Wingdings" pitchFamily="2" charset="2"/>
              <a:buChar char="l"/>
            </a:pPr>
            <a:r>
              <a:rPr lang="en-US" sz="2000" kern="0" dirty="0" smtClean="0">
                <a:latin typeface="Arial"/>
              </a:rPr>
              <a:t>Reach Zones</a:t>
            </a:r>
          </a:p>
        </p:txBody>
      </p:sp>
      <p:graphicFrame>
        <p:nvGraphicFramePr>
          <p:cNvPr id="2" name="Table 1"/>
          <p:cNvGraphicFramePr>
            <a:graphicFrameLocks noGrp="1"/>
          </p:cNvGraphicFramePr>
          <p:nvPr>
            <p:extLst>
              <p:ext uri="{D42A27DB-BD31-4B8C-83A1-F6EECF244321}">
                <p14:modId xmlns="" xmlns:p14="http://schemas.microsoft.com/office/powerpoint/2010/main" val="1068521389"/>
              </p:ext>
            </p:extLst>
          </p:nvPr>
        </p:nvGraphicFramePr>
        <p:xfrm>
          <a:off x="990600" y="1588532"/>
          <a:ext cx="7696200" cy="2240280"/>
        </p:xfrm>
        <a:graphic>
          <a:graphicData uri="http://schemas.openxmlformats.org/drawingml/2006/table">
            <a:tbl>
              <a:tblPr firstRow="1" firstCol="1" lastRow="1" lastCol="1" bandRow="1" bandCol="1"/>
              <a:tblGrid>
                <a:gridCol w="1383030"/>
                <a:gridCol w="1131570"/>
                <a:gridCol w="1295400"/>
                <a:gridCol w="1219200"/>
                <a:gridCol w="2667000"/>
              </a:tblGrid>
              <a:tr h="205105">
                <a:tc>
                  <a:txBody>
                    <a:bodyPr/>
                    <a:lstStyle/>
                    <a:p>
                      <a:pPr marL="0" marR="0" algn="ctr">
                        <a:spcBef>
                          <a:spcPts val="0"/>
                        </a:spcBef>
                        <a:spcAft>
                          <a:spcPts val="0"/>
                        </a:spcAft>
                      </a:pPr>
                      <a:r>
                        <a:rPr lang="en-US" sz="1600" b="1" dirty="0">
                          <a:solidFill>
                            <a:srgbClr val="FFFFFF"/>
                          </a:solidFill>
                          <a:effectLst/>
                          <a:latin typeface="Arial"/>
                          <a:ea typeface="Times New Roman"/>
                        </a:rPr>
                        <a:t>Criteria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c gridSpan="3">
                  <a:txBody>
                    <a:bodyPr/>
                    <a:lstStyle/>
                    <a:p>
                      <a:pPr marL="0" marR="0" algn="ctr">
                        <a:spcBef>
                          <a:spcPts val="0"/>
                        </a:spcBef>
                        <a:spcAft>
                          <a:spcPts val="0"/>
                        </a:spcAft>
                      </a:pPr>
                      <a:r>
                        <a:rPr lang="en-US" sz="1600" b="1" dirty="0">
                          <a:solidFill>
                            <a:srgbClr val="FFFFFF"/>
                          </a:solidFill>
                          <a:effectLst/>
                          <a:latin typeface="Arial"/>
                          <a:ea typeface="Times New Roman"/>
                        </a:rPr>
                        <a:t>Dimension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b="1" dirty="0">
                          <a:solidFill>
                            <a:srgbClr val="FFFFFF"/>
                          </a:solidFill>
                          <a:effectLst/>
                          <a:latin typeface="Arial"/>
                          <a:ea typeface="Times New Roman"/>
                        </a:rPr>
                        <a:t>Description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4F81BD"/>
                    </a:solidFill>
                  </a:tcPr>
                </a:tc>
              </a:tr>
              <a:tr h="182245">
                <a:tc>
                  <a:txBody>
                    <a:bodyPr/>
                    <a:lstStyle/>
                    <a:p>
                      <a:pPr marL="0" marR="0">
                        <a:spcBef>
                          <a:spcPts val="300"/>
                        </a:spcBef>
                        <a:spcAft>
                          <a:spcPts val="300"/>
                        </a:spcAft>
                      </a:pPr>
                      <a:r>
                        <a:rPr lang="en-US" sz="1400" dirty="0" smtClean="0">
                          <a:effectLst/>
                          <a:latin typeface="Arial"/>
                          <a:ea typeface="Times New Roman"/>
                        </a:rPr>
                        <a:t>Height</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Adjustable Table</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Fixed Table</a:t>
                      </a:r>
                      <a:endParaRPr lang="en-US" sz="2000" dirty="0">
                        <a:effectLst/>
                        <a:latin typeface="Arial"/>
                        <a:ea typeface="Times New Roman"/>
                      </a:endParaRPr>
                    </a:p>
                    <a:p>
                      <a:pPr marL="0" marR="0" algn="ctr">
                        <a:spcBef>
                          <a:spcPts val="300"/>
                        </a:spcBef>
                        <a:spcAft>
                          <a:spcPts val="300"/>
                        </a:spcAft>
                      </a:pPr>
                      <a:r>
                        <a:rPr lang="en-US" sz="1100" dirty="0">
                          <a:effectLst/>
                          <a:latin typeface="Arial"/>
                          <a:ea typeface="Times New Roman"/>
                        </a:rPr>
                        <a:t>With removable 6” standing platform</a:t>
                      </a:r>
                      <a:endParaRPr lang="en-US" sz="16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dirty="0">
                          <a:effectLst/>
                          <a:latin typeface="Arial"/>
                          <a:ea typeface="Times New Roman"/>
                        </a:rPr>
                        <a:t>Fixed Table</a:t>
                      </a:r>
                      <a:endParaRPr lang="en-US" sz="2000" dirty="0">
                        <a:effectLst/>
                        <a:latin typeface="Arial"/>
                        <a:ea typeface="Times New Roman"/>
                      </a:endParaRPr>
                    </a:p>
                    <a:p>
                      <a:pPr marL="0" marR="0" algn="ctr">
                        <a:spcBef>
                          <a:spcPts val="300"/>
                        </a:spcBef>
                        <a:spcAft>
                          <a:spcPts val="300"/>
                        </a:spcAft>
                      </a:pPr>
                      <a:r>
                        <a:rPr lang="en-US" sz="1100" dirty="0">
                          <a:effectLst/>
                          <a:latin typeface="Arial"/>
                          <a:ea typeface="Times New Roman"/>
                        </a:rPr>
                        <a:t>Without platform</a:t>
                      </a:r>
                      <a:endParaRPr lang="en-US" sz="16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4">
                  <a:txBody>
                    <a:bodyPr/>
                    <a:lstStyle/>
                    <a:p>
                      <a:pPr marL="0" marR="0">
                        <a:spcBef>
                          <a:spcPts val="300"/>
                        </a:spcBef>
                        <a:spcAft>
                          <a:spcPts val="300"/>
                        </a:spcAft>
                      </a:pPr>
                      <a:r>
                        <a:rPr lang="en-US" sz="1400" dirty="0">
                          <a:effectLst/>
                          <a:latin typeface="Arial"/>
                          <a:ea typeface="Times New Roman"/>
                        </a:rPr>
                        <a:t>Distance from standing surface to hand work height.</a:t>
                      </a:r>
                      <a:endParaRPr lang="en-US" sz="2000" dirty="0">
                        <a:effectLst/>
                        <a:latin typeface="Arial"/>
                        <a:ea typeface="Times New Roman"/>
                      </a:endParaRPr>
                    </a:p>
                    <a:p>
                      <a:pPr marL="0" marR="0">
                        <a:spcBef>
                          <a:spcPts val="300"/>
                        </a:spcBef>
                        <a:spcAft>
                          <a:spcPts val="300"/>
                        </a:spcAft>
                      </a:pPr>
                      <a:r>
                        <a:rPr lang="en-US" sz="1400" dirty="0">
                          <a:effectLst/>
                          <a:latin typeface="Arial"/>
                          <a:ea typeface="Times New Roman"/>
                        </a:rPr>
                        <a:t>NOTE: This may NOT be the actual height of the worksurface. Dependent on size and placement of the object, etc. on the worksurface. Defined as the ‘hand work height”.</a:t>
                      </a:r>
                      <a:endParaRPr lang="en-US" sz="20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560">
                <a:tc>
                  <a:txBody>
                    <a:bodyPr/>
                    <a:lstStyle/>
                    <a:p>
                      <a:pPr marL="57150" marR="0">
                        <a:spcBef>
                          <a:spcPts val="300"/>
                        </a:spcBef>
                        <a:spcAft>
                          <a:spcPts val="300"/>
                        </a:spcAft>
                      </a:pPr>
                      <a:r>
                        <a:rPr lang="en-US" sz="1400">
                          <a:effectLst/>
                          <a:latin typeface="Arial"/>
                          <a:ea typeface="Times New Roman"/>
                        </a:rPr>
                        <a:t>Precision</a:t>
                      </a:r>
                      <a:endParaRPr lang="en-US" sz="200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effectLst/>
                          <a:latin typeface="Arial"/>
                          <a:ea typeface="Times New Roman"/>
                        </a:rPr>
                        <a:t>40” to 52”</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51”</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a:effectLst/>
                          <a:latin typeface="Arial"/>
                          <a:ea typeface="Times New Roman"/>
                        </a:rPr>
                        <a:t>45”</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4800">
                <a:tc>
                  <a:txBody>
                    <a:bodyPr/>
                    <a:lstStyle/>
                    <a:p>
                      <a:pPr marL="57150" marR="0">
                        <a:spcBef>
                          <a:spcPts val="300"/>
                        </a:spcBef>
                        <a:spcAft>
                          <a:spcPts val="300"/>
                        </a:spcAft>
                      </a:pPr>
                      <a:r>
                        <a:rPr lang="en-US" sz="1400" dirty="0">
                          <a:effectLst/>
                          <a:latin typeface="Arial"/>
                          <a:ea typeface="Times New Roman"/>
                        </a:rPr>
                        <a:t>Light assembly</a:t>
                      </a:r>
                      <a:endParaRPr lang="en-US" sz="20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effectLst/>
                          <a:latin typeface="Arial"/>
                          <a:ea typeface="Times New Roman"/>
                        </a:rPr>
                        <a:t>36” to 48”</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48”</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dirty="0">
                          <a:effectLst/>
                          <a:latin typeface="Arial"/>
                          <a:ea typeface="Times New Roman"/>
                        </a:rPr>
                        <a:t>42”</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59080">
                <a:tc>
                  <a:txBody>
                    <a:bodyPr/>
                    <a:lstStyle/>
                    <a:p>
                      <a:pPr marL="57150" marR="0">
                        <a:spcBef>
                          <a:spcPts val="300"/>
                        </a:spcBef>
                        <a:spcAft>
                          <a:spcPts val="300"/>
                        </a:spcAft>
                      </a:pPr>
                      <a:r>
                        <a:rPr lang="en-US" sz="1400" dirty="0">
                          <a:effectLst/>
                          <a:latin typeface="Arial"/>
                          <a:ea typeface="Times New Roman"/>
                        </a:rPr>
                        <a:t>Heavy assembly</a:t>
                      </a:r>
                      <a:endParaRPr lang="en-US" sz="2000" dirty="0">
                        <a:effectLst/>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dirty="0">
                          <a:effectLst/>
                          <a:latin typeface="Arial"/>
                          <a:ea typeface="Times New Roman"/>
                        </a:rPr>
                        <a:t>32” to 44”</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effectLst/>
                          <a:latin typeface="Arial"/>
                          <a:ea typeface="Times New Roman"/>
                        </a:rPr>
                        <a:t>42”</a:t>
                      </a:r>
                      <a:endParaRPr lang="en-US" sz="200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300"/>
                        </a:spcBef>
                        <a:spcAft>
                          <a:spcPts val="300"/>
                        </a:spcAft>
                      </a:pPr>
                      <a:r>
                        <a:rPr lang="en-US" sz="1400" dirty="0">
                          <a:effectLst/>
                          <a:latin typeface="Arial"/>
                          <a:ea typeface="Times New Roman"/>
                        </a:rPr>
                        <a:t>37”</a:t>
                      </a:r>
                      <a:endParaRPr lang="en-US" sz="20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970336107"/>
              </p:ext>
            </p:extLst>
          </p:nvPr>
        </p:nvGraphicFramePr>
        <p:xfrm>
          <a:off x="990600" y="4495800"/>
          <a:ext cx="7696200" cy="1143000"/>
        </p:xfrm>
        <a:graphic>
          <a:graphicData uri="http://schemas.openxmlformats.org/drawingml/2006/table">
            <a:tbl>
              <a:tblPr firstRow="1" firstCol="1" lastRow="1" lastCol="1" bandRow="1" bandCol="1"/>
              <a:tblGrid>
                <a:gridCol w="2238375"/>
                <a:gridCol w="1114425"/>
                <a:gridCol w="4343400"/>
              </a:tblGrid>
              <a:tr h="222250">
                <a:tc>
                  <a:txBody>
                    <a:bodyPr/>
                    <a:lstStyle/>
                    <a:p>
                      <a:pPr marL="0" marR="0" algn="ctr">
                        <a:spcBef>
                          <a:spcPts val="0"/>
                        </a:spcBef>
                        <a:spcAft>
                          <a:spcPts val="0"/>
                        </a:spcAft>
                      </a:pPr>
                      <a:r>
                        <a:rPr lang="en-US" sz="1400" b="1" dirty="0">
                          <a:solidFill>
                            <a:srgbClr val="FFFFFF"/>
                          </a:solidFill>
                          <a:effectLst/>
                          <a:latin typeface="Arial"/>
                          <a:ea typeface="Times New Roman"/>
                        </a:rPr>
                        <a:t>Criteria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b="1" dirty="0">
                          <a:solidFill>
                            <a:srgbClr val="FFFFFF"/>
                          </a:solidFill>
                          <a:effectLst/>
                          <a:latin typeface="Arial"/>
                          <a:ea typeface="Times New Roman"/>
                        </a:rPr>
                        <a:t>Dimension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spcBef>
                          <a:spcPts val="0"/>
                        </a:spcBef>
                        <a:spcAft>
                          <a:spcPts val="0"/>
                        </a:spcAft>
                      </a:pPr>
                      <a:r>
                        <a:rPr lang="en-US" sz="1400" b="1" dirty="0">
                          <a:solidFill>
                            <a:srgbClr val="FFFFFF"/>
                          </a:solidFill>
                          <a:effectLst/>
                          <a:latin typeface="Arial"/>
                          <a:ea typeface="Times New Roman"/>
                        </a:rPr>
                        <a:t>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8150">
                <a:tc>
                  <a:txBody>
                    <a:bodyPr/>
                    <a:lstStyle/>
                    <a:p>
                      <a:pPr marL="0" marR="0" lvl="0" indent="0" algn="l">
                        <a:spcBef>
                          <a:spcPts val="0"/>
                        </a:spcBef>
                        <a:spcAft>
                          <a:spcPts val="0"/>
                        </a:spcAft>
                        <a:buFont typeface="+mj-lt"/>
                        <a:buNone/>
                      </a:pPr>
                      <a:r>
                        <a:rPr lang="en-US" sz="1400" dirty="0">
                          <a:effectLst/>
                          <a:latin typeface="Arial"/>
                          <a:ea typeface="Times New Roman"/>
                        </a:rPr>
                        <a:t>Comfort Reach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Max = </a:t>
                      </a:r>
                      <a:r>
                        <a:rPr lang="en-US" sz="1400" dirty="0" smtClean="0">
                          <a:effectLst/>
                          <a:latin typeface="Arial"/>
                          <a:ea typeface="Times New Roman"/>
                        </a:rPr>
                        <a:t>12”</a:t>
                      </a:r>
                      <a:endParaRPr lang="en-US" sz="1400" dirty="0">
                        <a:effectLst/>
                        <a:latin typeface="Arial"/>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Distance from table edge to hand grasping point with back straight and upper arm near vertical.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600">
                <a:tc>
                  <a:txBody>
                    <a:bodyPr/>
                    <a:lstStyle/>
                    <a:p>
                      <a:pPr marL="0" marR="0" lvl="0" indent="0" algn="l">
                        <a:spcBef>
                          <a:spcPts val="0"/>
                        </a:spcBef>
                        <a:spcAft>
                          <a:spcPts val="0"/>
                        </a:spcAft>
                        <a:buFont typeface="+mj-lt"/>
                        <a:buNone/>
                      </a:pPr>
                      <a:r>
                        <a:rPr lang="en-US" sz="1400" dirty="0">
                          <a:effectLst/>
                          <a:latin typeface="Arial"/>
                          <a:ea typeface="Times New Roman"/>
                        </a:rPr>
                        <a:t>Functional  Reach  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Max = 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pPr>
                      <a:r>
                        <a:rPr lang="en-US" sz="1400" dirty="0">
                          <a:effectLst/>
                          <a:latin typeface="Arial"/>
                          <a:ea typeface="Times New Roman"/>
                        </a:rPr>
                        <a:t>Distance from table edge to hand grasping point with back straight and arm fully extended.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5201999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563562"/>
          </a:xfrm>
        </p:spPr>
        <p:txBody>
          <a:bodyPr>
            <a:normAutofit fontScale="90000"/>
          </a:bodyPr>
          <a:lstStyle/>
          <a:p>
            <a:pPr>
              <a:defRPr/>
            </a:pPr>
            <a:r>
              <a:rPr lang="en-US" sz="4000" b="1" dirty="0" smtClean="0">
                <a:solidFill>
                  <a:schemeClr val="tx2"/>
                </a:solidFill>
              </a:rPr>
              <a:t>Guide Table of Contents</a:t>
            </a:r>
          </a:p>
        </p:txBody>
      </p:sp>
      <p:pic>
        <p:nvPicPr>
          <p:cNvPr id="2050" name="Picture 2" descr="K:\Ergonomics\Ergonomics Design Guidelines\Ergonomics for Workstation Design\Ergonomics for Engineers Training\Images\TofC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4576" y="1014480"/>
            <a:ext cx="3953209" cy="53949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1" name="Picture 3" descr="K:\Ergonomics\Ergonomics Design Guidelines\Ergonomics for Workstation Design\Ergonomics for Engineers Training\Images\TofC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09841" y="1011560"/>
            <a:ext cx="3959394" cy="539496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2259" name="Rectangle 3"/>
          <p:cNvSpPr>
            <a:spLocks noGrp="1" noChangeArrowheads="1"/>
          </p:cNvSpPr>
          <p:nvPr>
            <p:ph type="title"/>
          </p:nvPr>
        </p:nvSpPr>
        <p:spPr/>
        <p:txBody>
          <a:bodyPr/>
          <a:lstStyle/>
          <a:p>
            <a:pPr eaLnBrk="1" hangingPunct="1">
              <a:defRPr/>
            </a:pPr>
            <a:r>
              <a:rPr lang="en-US" sz="3600" b="1" dirty="0" smtClean="0">
                <a:solidFill>
                  <a:schemeClr val="tx2"/>
                </a:solidFill>
              </a:rPr>
              <a:t>Ergonomics</a:t>
            </a:r>
            <a:r>
              <a:rPr lang="en-US" dirty="0" smtClean="0"/>
              <a:t> </a:t>
            </a:r>
            <a:r>
              <a:rPr lang="en-US" sz="3600" b="1" dirty="0" smtClean="0">
                <a:solidFill>
                  <a:schemeClr val="tx2"/>
                </a:solidFill>
              </a:rPr>
              <a:t>– A Potent Tool!</a:t>
            </a:r>
          </a:p>
        </p:txBody>
      </p:sp>
      <p:sp>
        <p:nvSpPr>
          <p:cNvPr id="5" name="Rectangle 4"/>
          <p:cNvSpPr/>
          <p:nvPr/>
        </p:nvSpPr>
        <p:spPr>
          <a:xfrm>
            <a:off x="457200" y="1295400"/>
            <a:ext cx="4724400" cy="4478149"/>
          </a:xfrm>
          <a:prstGeom prst="rect">
            <a:avLst/>
          </a:prstGeom>
        </p:spPr>
        <p:txBody>
          <a:bodyPr wrap="square">
            <a:spAutoFit/>
          </a:bodyPr>
          <a:lstStyle/>
          <a:p>
            <a:pPr>
              <a:spcBef>
                <a:spcPts val="300"/>
              </a:spcBef>
              <a:spcAft>
                <a:spcPts val="300"/>
              </a:spcAft>
            </a:pPr>
            <a:r>
              <a:rPr lang="en-US" sz="2800" noProof="1" smtClean="0">
                <a:solidFill>
                  <a:schemeClr val="tx1">
                    <a:lumMod val="65000"/>
                    <a:lumOff val="35000"/>
                  </a:schemeClr>
                </a:solidFill>
                <a:latin typeface="Articulate" pitchFamily="2" charset="0"/>
              </a:rPr>
              <a:t>When the principles of ergonomics are applied the outcome is demonstrated improvements in quality, productivity, health and safety.</a:t>
            </a:r>
          </a:p>
          <a:p>
            <a:pPr>
              <a:spcBef>
                <a:spcPts val="300"/>
              </a:spcBef>
              <a:spcAft>
                <a:spcPts val="300"/>
              </a:spcAft>
            </a:pPr>
            <a:r>
              <a:rPr lang="en-US" sz="2800" noProof="1" smtClean="0">
                <a:solidFill>
                  <a:schemeClr val="tx1">
                    <a:lumMod val="65000"/>
                    <a:lumOff val="35000"/>
                  </a:schemeClr>
                </a:solidFill>
                <a:latin typeface="Articulate" pitchFamily="2" charset="0"/>
              </a:rPr>
              <a:t>Thanks for completing </a:t>
            </a:r>
            <a:r>
              <a:rPr lang="en-US" sz="2800" b="1" i="1" noProof="1" smtClean="0">
                <a:solidFill>
                  <a:schemeClr val="tx1">
                    <a:lumMod val="65000"/>
                    <a:lumOff val="35000"/>
                  </a:schemeClr>
                </a:solidFill>
                <a:latin typeface="Articulate" pitchFamily="2" charset="0"/>
              </a:rPr>
              <a:t>Module Two: Ergonomics Reference Guide.</a:t>
            </a:r>
          </a:p>
        </p:txBody>
      </p:sp>
      <p:pic>
        <p:nvPicPr>
          <p:cNvPr id="6" name="Picture 2" descr="M:\Clients\Medtronic\Ergonomics for Engineers\Images\Guide Cover.JPG"/>
          <p:cNvPicPr>
            <a:picLocks noChangeAspect="1" noChangeArrowheads="1"/>
          </p:cNvPicPr>
          <p:nvPr/>
        </p:nvPicPr>
        <p:blipFill>
          <a:blip r:embed="rId3" cstate="print"/>
          <a:srcRect/>
          <a:stretch>
            <a:fillRect/>
          </a:stretch>
        </p:blipFill>
        <p:spPr bwMode="auto">
          <a:xfrm>
            <a:off x="5029200" y="1371600"/>
            <a:ext cx="3733800" cy="4893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2756_PPT_Title_Slide_Bkgrn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201402756_PPT_Title_Slide_Ray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descr="201402756_PPT_Title_Slide_LogoTex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228600"/>
            <a:ext cx="3657854" cy="1562208"/>
          </a:xfrm>
          <a:prstGeom prst="rect">
            <a:avLst/>
          </a:prstGeom>
        </p:spPr>
      </p:pic>
      <p:sp>
        <p:nvSpPr>
          <p:cNvPr id="10" name="Title 1"/>
          <p:cNvSpPr>
            <a:spLocks noGrp="1"/>
          </p:cNvSpPr>
          <p:nvPr>
            <p:ph type="ctrTitle"/>
          </p:nvPr>
        </p:nvSpPr>
        <p:spPr>
          <a:xfrm>
            <a:off x="914400" y="1828800"/>
            <a:ext cx="7543800" cy="2971800"/>
          </a:xfrm>
        </p:spPr>
        <p:txBody>
          <a:bodyPr>
            <a:noAutofit/>
          </a:bodyPr>
          <a:lstStyle/>
          <a:p>
            <a:pPr lvl="0" algn="l">
              <a:defRPr/>
            </a:pPr>
            <a:r>
              <a:rPr lang="en-US" sz="3200" b="1" dirty="0" smtClean="0">
                <a:solidFill>
                  <a:schemeClr val="accent1"/>
                </a:solidFill>
              </a:rPr>
              <a:t>Module Three:</a:t>
            </a:r>
            <a:r>
              <a:rPr lang="en-US" b="1" dirty="0" smtClean="0">
                <a:solidFill>
                  <a:schemeClr val="accent1"/>
                </a:solidFill>
              </a:rPr>
              <a:t/>
            </a:r>
            <a:br>
              <a:rPr lang="en-US" b="1" dirty="0" smtClean="0">
                <a:solidFill>
                  <a:schemeClr val="accent1"/>
                </a:solidFill>
              </a:rPr>
            </a:br>
            <a:r>
              <a:rPr lang="en-US" b="1" i="1" dirty="0" smtClean="0">
                <a:solidFill>
                  <a:schemeClr val="accent1"/>
                </a:solidFill>
              </a:rPr>
              <a:t>Ergonomics Risk Screen</a:t>
            </a:r>
            <a:endParaRPr lang="en-US" sz="3600" b="1" dirty="0">
              <a:solidFill>
                <a:schemeClr val="accent1"/>
              </a:solidFill>
              <a:latin typeface="Articulate" pitchFamily="2" charset="0"/>
            </a:endParaRPr>
          </a:p>
        </p:txBody>
      </p:sp>
    </p:spTree>
    <p:custDataLst>
      <p:tags r:id="rId1"/>
    </p:custDataLst>
    <p:extLst>
      <p:ext uri="{BB962C8B-B14F-4D97-AF65-F5344CB8AC3E}">
        <p14:creationId xmlns:p14="http://schemas.microsoft.com/office/powerpoint/2010/main" xmlns="" val="613655861"/>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9" y="1554626"/>
            <a:ext cx="2673330" cy="3631763"/>
          </a:xfrm>
          <a:prstGeom prst="rect">
            <a:avLst/>
          </a:prstGeom>
          <a:noFill/>
        </p:spPr>
        <p:txBody>
          <a:bodyPr wrap="square" rtlCol="0">
            <a:spAutoFit/>
          </a:bodyPr>
          <a:lstStyle/>
          <a:p>
            <a:pPr marL="169863" indent="-169863">
              <a:spcBef>
                <a:spcPts val="600"/>
              </a:spcBef>
              <a:spcAft>
                <a:spcPts val="600"/>
              </a:spcAft>
              <a:buFont typeface="Arial" pitchFamily="34" charset="0"/>
              <a:buChar char="•"/>
            </a:pPr>
            <a:r>
              <a:rPr lang="en-US" sz="2000" dirty="0" smtClean="0">
                <a:latin typeface="Articulate" pitchFamily="2" charset="0"/>
              </a:rPr>
              <a:t>EHS partnering with businesses </a:t>
            </a:r>
            <a:br>
              <a:rPr lang="en-US" sz="2000" dirty="0" smtClean="0">
                <a:latin typeface="Articulate" pitchFamily="2" charset="0"/>
              </a:rPr>
            </a:br>
            <a:r>
              <a:rPr lang="en-US" sz="2000" dirty="0" smtClean="0">
                <a:latin typeface="Articulate" pitchFamily="2" charset="0"/>
              </a:rPr>
              <a:t>to ensure health and safety are integrated into business processes</a:t>
            </a:r>
          </a:p>
          <a:p>
            <a:pPr marL="169863" indent="-169863">
              <a:spcBef>
                <a:spcPts val="3000"/>
              </a:spcBef>
              <a:spcAft>
                <a:spcPts val="600"/>
              </a:spcAft>
              <a:buFont typeface="Arial" pitchFamily="34" charset="0"/>
              <a:buChar char="•"/>
            </a:pPr>
            <a:r>
              <a:rPr lang="en-US" sz="2000" dirty="0" smtClean="0">
                <a:latin typeface="Articulate" pitchFamily="2" charset="0"/>
              </a:rPr>
              <a:t>Training ensures employees </a:t>
            </a:r>
            <a:br>
              <a:rPr lang="en-US" sz="2000" dirty="0" smtClean="0">
                <a:latin typeface="Articulate" pitchFamily="2" charset="0"/>
              </a:rPr>
            </a:br>
            <a:r>
              <a:rPr lang="en-US" sz="2000" dirty="0" smtClean="0">
                <a:latin typeface="Articulate" pitchFamily="2" charset="0"/>
              </a:rPr>
              <a:t>are aware of risks and are prepared </a:t>
            </a:r>
            <a:endParaRPr lang="en-US" sz="2000" dirty="0">
              <a:latin typeface="Articulate" pitchFamily="2" charset="0"/>
            </a:endParaRPr>
          </a:p>
        </p:txBody>
      </p:sp>
      <p:sp>
        <p:nvSpPr>
          <p:cNvPr id="5" name="TextBox 4"/>
          <p:cNvSpPr txBox="1"/>
          <p:nvPr/>
        </p:nvSpPr>
        <p:spPr>
          <a:xfrm>
            <a:off x="446560" y="5649098"/>
            <a:ext cx="8229600" cy="954107"/>
          </a:xfrm>
          <a:prstGeom prst="rect">
            <a:avLst/>
          </a:prstGeom>
          <a:solidFill>
            <a:schemeClr val="tx2"/>
          </a:solidFill>
          <a:effectLst>
            <a:outerShdw blurRad="50800" dist="38100" dir="2700000" algn="tl" rotWithShape="0">
              <a:prstClr val="black">
                <a:alpha val="40000"/>
              </a:prstClr>
            </a:outerShdw>
          </a:effectLst>
        </p:spPr>
        <p:txBody>
          <a:bodyPr wrap="square" rtlCol="0" anchor="ctr">
            <a:spAutoFit/>
          </a:bodyPr>
          <a:lstStyle/>
          <a:p>
            <a:pPr algn="ctr"/>
            <a:r>
              <a:rPr lang="en-US" sz="2800" i="1" dirty="0" smtClean="0">
                <a:solidFill>
                  <a:schemeClr val="bg1"/>
                </a:solidFill>
                <a:latin typeface="Articulate" pitchFamily="2" charset="0"/>
              </a:rPr>
              <a:t>Employees around the globe receive the same level of protection from risk</a:t>
            </a:r>
          </a:p>
        </p:txBody>
      </p:sp>
      <p:pic>
        <p:nvPicPr>
          <p:cNvPr id="7" name="Picture 6" descr="201402756_PPT_Title_Slide_LogoText.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68798" y="988313"/>
            <a:ext cx="4007047" cy="1711343"/>
          </a:xfrm>
          <a:prstGeom prst="rect">
            <a:avLst/>
          </a:prstGeom>
        </p:spPr>
      </p:pic>
      <p:sp>
        <p:nvSpPr>
          <p:cNvPr id="8" name="TextBox 7"/>
          <p:cNvSpPr txBox="1"/>
          <p:nvPr/>
        </p:nvSpPr>
        <p:spPr>
          <a:xfrm>
            <a:off x="5572579" y="2331310"/>
            <a:ext cx="776178" cy="1015663"/>
          </a:xfrm>
          <a:prstGeom prst="rect">
            <a:avLst/>
          </a:prstGeom>
          <a:noFill/>
        </p:spPr>
        <p:txBody>
          <a:bodyPr wrap="square" rtlCol="0">
            <a:spAutoFit/>
          </a:bodyPr>
          <a:lstStyle/>
          <a:p>
            <a:r>
              <a:rPr lang="en-US" sz="6000" b="1" dirty="0" smtClean="0">
                <a:solidFill>
                  <a:schemeClr val="accent3"/>
                </a:solidFill>
                <a:latin typeface="Articulate" pitchFamily="2" charset="0"/>
              </a:rPr>
              <a:t>+</a:t>
            </a:r>
            <a:endParaRPr lang="en-US" sz="6000" b="1" dirty="0">
              <a:solidFill>
                <a:schemeClr val="accent3"/>
              </a:solidFill>
              <a:latin typeface="Articulate" pitchFamily="2" charset="0"/>
            </a:endParaRPr>
          </a:p>
        </p:txBody>
      </p:sp>
      <p:sp>
        <p:nvSpPr>
          <p:cNvPr id="10" name="Oval 9"/>
          <p:cNvSpPr>
            <a:spLocks noChangeAspect="1" noChangeArrowheads="1"/>
          </p:cNvSpPr>
          <p:nvPr/>
        </p:nvSpPr>
        <p:spPr bwMode="auto">
          <a:xfrm>
            <a:off x="7032687" y="3263958"/>
            <a:ext cx="1721943" cy="1723105"/>
          </a:xfrm>
          <a:prstGeom prst="ellipse">
            <a:avLst/>
          </a:prstGeom>
          <a:solidFill>
            <a:schemeClr val="accent6"/>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3175" lvl="1" algn="ctr" fontAlgn="auto">
              <a:spcBef>
                <a:spcPts val="0"/>
              </a:spcBef>
              <a:spcAft>
                <a:spcPts val="0"/>
              </a:spcAft>
              <a:defRPr/>
            </a:pPr>
            <a:r>
              <a:rPr lang="en-US" sz="1400" b="1" cap="all" dirty="0" smtClean="0">
                <a:solidFill>
                  <a:schemeClr val="lt1"/>
                </a:solidFill>
                <a:latin typeface="Tw Cen MT" pitchFamily="34" charset="0"/>
              </a:rPr>
              <a:t>Diabetes</a:t>
            </a:r>
          </a:p>
          <a:p>
            <a:pPr marL="3175" lvl="1" algn="ctr" fontAlgn="auto">
              <a:spcBef>
                <a:spcPts val="0"/>
              </a:spcBef>
              <a:spcAft>
                <a:spcPts val="0"/>
              </a:spcAft>
              <a:defRPr/>
            </a:pPr>
            <a:r>
              <a:rPr lang="en-US" sz="1400" b="1" cap="all" dirty="0" smtClean="0">
                <a:solidFill>
                  <a:schemeClr val="lt1"/>
                </a:solidFill>
                <a:latin typeface="Tw Cen MT" pitchFamily="34" charset="0"/>
              </a:rPr>
              <a:t>Group</a:t>
            </a:r>
            <a:endParaRPr lang="en-US" sz="1400" b="1" cap="all" dirty="0">
              <a:solidFill>
                <a:schemeClr val="lt1"/>
              </a:solidFill>
              <a:latin typeface="Tw Cen MT" pitchFamily="34" charset="0"/>
            </a:endParaRPr>
          </a:p>
        </p:txBody>
      </p:sp>
      <p:sp>
        <p:nvSpPr>
          <p:cNvPr id="11" name="Oval 10"/>
          <p:cNvSpPr>
            <a:spLocks noChangeAspect="1" noChangeArrowheads="1"/>
          </p:cNvSpPr>
          <p:nvPr/>
        </p:nvSpPr>
        <p:spPr bwMode="auto">
          <a:xfrm>
            <a:off x="5036679" y="3263958"/>
            <a:ext cx="1721943" cy="1723105"/>
          </a:xfrm>
          <a:prstGeom prst="ellipse">
            <a:avLst/>
          </a:prstGeom>
          <a:solidFill>
            <a:schemeClr val="accent3"/>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0" lvl="1" algn="ctr">
              <a:lnSpc>
                <a:spcPct val="85000"/>
              </a:lnSpc>
              <a:spcBef>
                <a:spcPts val="700"/>
              </a:spcBef>
            </a:pPr>
            <a:r>
              <a:rPr lang="en-US" sz="1400" b="1" cap="all" dirty="0" smtClean="0">
                <a:solidFill>
                  <a:schemeClr val="lt1"/>
                </a:solidFill>
                <a:latin typeface="Tw Cen MT" pitchFamily="34" charset="0"/>
              </a:rPr>
              <a:t>Restorative Therapies Group</a:t>
            </a:r>
            <a:endParaRPr lang="en-US" sz="1400" b="1" cap="all" dirty="0">
              <a:solidFill>
                <a:schemeClr val="lt1"/>
              </a:solidFill>
              <a:latin typeface="Tw Cen MT" pitchFamily="34" charset="0"/>
            </a:endParaRPr>
          </a:p>
        </p:txBody>
      </p:sp>
      <p:sp>
        <p:nvSpPr>
          <p:cNvPr id="12" name="Oval 11"/>
          <p:cNvSpPr>
            <a:spLocks noChangeAspect="1" noChangeArrowheads="1"/>
          </p:cNvSpPr>
          <p:nvPr/>
        </p:nvSpPr>
        <p:spPr bwMode="auto">
          <a:xfrm>
            <a:off x="3040671" y="3263958"/>
            <a:ext cx="1721943" cy="1723105"/>
          </a:xfrm>
          <a:prstGeom prst="ellipse">
            <a:avLst/>
          </a:prstGeom>
          <a:solidFill>
            <a:srgbClr val="00BCE4"/>
          </a:solidFill>
          <a:ln w="57150" algn="ctr">
            <a:solidFill>
              <a:schemeClr val="bg2"/>
            </a:solidFill>
            <a:round/>
            <a:headEnd/>
            <a:tailEnd/>
          </a:ln>
          <a:effectLst>
            <a:outerShdw blurRad="50800" dist="38100" dir="2700000" algn="tl" rotWithShape="0">
              <a:prstClr val="black">
                <a:alpha val="40000"/>
              </a:prstClr>
            </a:outerShdw>
          </a:effectLst>
        </p:spPr>
        <p:txBody>
          <a:bodyPr anchor="ctr"/>
          <a:lstStyle/>
          <a:p>
            <a:pPr marL="3175" lvl="1" algn="ctr" fontAlgn="auto">
              <a:spcBef>
                <a:spcPts val="0"/>
              </a:spcBef>
              <a:spcAft>
                <a:spcPts val="0"/>
              </a:spcAft>
              <a:defRPr/>
            </a:pPr>
            <a:r>
              <a:rPr lang="en-US" sz="1400" b="1" dirty="0" smtClean="0">
                <a:solidFill>
                  <a:schemeClr val="lt1"/>
                </a:solidFill>
                <a:latin typeface="Tw Cen MT" pitchFamily="34" charset="0"/>
              </a:rPr>
              <a:t>CARDIAC AND VASCULAR GROUP</a:t>
            </a:r>
            <a:endParaRPr lang="en-US" sz="1400" b="1" dirty="0">
              <a:solidFill>
                <a:schemeClr val="lt1"/>
              </a:solidFill>
              <a:latin typeface="Tw Cen MT" pitchFamily="34" charset="0"/>
            </a:endParaRPr>
          </a:p>
        </p:txBody>
      </p:sp>
      <p:grpSp>
        <p:nvGrpSpPr>
          <p:cNvPr id="2" name="Group 14"/>
          <p:cNvGrpSpPr/>
          <p:nvPr/>
        </p:nvGrpSpPr>
        <p:grpSpPr>
          <a:xfrm>
            <a:off x="4895633" y="4748445"/>
            <a:ext cx="2387662" cy="1015663"/>
            <a:chOff x="5065761" y="4748445"/>
            <a:chExt cx="2387662" cy="1015663"/>
          </a:xfrm>
        </p:grpSpPr>
        <p:sp>
          <p:nvSpPr>
            <p:cNvPr id="13" name="TextBox 12"/>
            <p:cNvSpPr txBox="1"/>
            <p:nvPr/>
          </p:nvSpPr>
          <p:spPr>
            <a:xfrm>
              <a:off x="5065761" y="4748445"/>
              <a:ext cx="803412" cy="1015663"/>
            </a:xfrm>
            <a:prstGeom prst="rect">
              <a:avLst/>
            </a:prstGeom>
            <a:noFill/>
          </p:spPr>
          <p:txBody>
            <a:bodyPr wrap="square" rtlCol="0">
              <a:spAutoFit/>
            </a:bodyPr>
            <a:lstStyle/>
            <a:p>
              <a:r>
                <a:rPr lang="en-US" sz="6000" b="1" dirty="0" smtClean="0">
                  <a:solidFill>
                    <a:schemeClr val="accent3"/>
                  </a:solidFill>
                  <a:latin typeface="Articulate" pitchFamily="2" charset="0"/>
                </a:rPr>
                <a:t>+</a:t>
              </a:r>
              <a:endParaRPr lang="en-US" sz="2800" b="1" i="1" dirty="0">
                <a:latin typeface="Articulate" pitchFamily="2" charset="0"/>
              </a:endParaRPr>
            </a:p>
          </p:txBody>
        </p:sp>
        <p:sp>
          <p:nvSpPr>
            <p:cNvPr id="14" name="TextBox 13"/>
            <p:cNvSpPr txBox="1"/>
            <p:nvPr/>
          </p:nvSpPr>
          <p:spPr>
            <a:xfrm>
              <a:off x="5717890" y="5092230"/>
              <a:ext cx="1735533" cy="523220"/>
            </a:xfrm>
            <a:prstGeom prst="rect">
              <a:avLst/>
            </a:prstGeom>
            <a:noFill/>
          </p:spPr>
          <p:txBody>
            <a:bodyPr wrap="square" rtlCol="0">
              <a:spAutoFit/>
            </a:bodyPr>
            <a:lstStyle/>
            <a:p>
              <a:r>
                <a:rPr lang="en-US" sz="2800" b="1" i="1" dirty="0" smtClean="0">
                  <a:solidFill>
                    <a:schemeClr val="tx2"/>
                  </a:solidFill>
                  <a:latin typeface="Articulate" pitchFamily="2" charset="0"/>
                </a:rPr>
                <a:t>Training!</a:t>
              </a:r>
              <a:endParaRPr lang="en-US" sz="2800" b="1" i="1" dirty="0">
                <a:solidFill>
                  <a:schemeClr val="tx2"/>
                </a:solidFill>
                <a:latin typeface="Articulate" pitchFamily="2" charset="0"/>
              </a:endParaRPr>
            </a:p>
          </p:txBody>
        </p:sp>
      </p:grpSp>
      <p:sp>
        <p:nvSpPr>
          <p:cNvPr id="15" name="Title 8"/>
          <p:cNvSpPr txBox="1">
            <a:spLocks noGrp="1"/>
          </p:cNvSpPr>
          <p:nvPr>
            <p:ph type="title"/>
          </p:nvPr>
        </p:nvSpPr>
        <p:spPr>
          <a:xfrm>
            <a:off x="457200" y="603226"/>
            <a:ext cx="8229600" cy="584775"/>
          </a:xfrm>
          <a:prstGeom prst="rect">
            <a:avLst/>
          </a:prstGeom>
          <a:solidFill>
            <a:schemeClr val="bg1">
              <a:alpha val="85000"/>
            </a:schemeClr>
          </a:solidFill>
          <a:effectLst/>
        </p:spPr>
        <p:txBody>
          <a:bodyPr wrap="square" rtlCol="0">
            <a:spAutoFit/>
          </a:bodyPr>
          <a:lstStyle/>
          <a:p>
            <a:r>
              <a:rPr lang="en-US" sz="2800" dirty="0" smtClean="0">
                <a:latin typeface="Articulate" pitchFamily="2" charset="0"/>
              </a:rPr>
              <a:t>Our </a:t>
            </a:r>
            <a:r>
              <a:rPr lang="en-US" sz="3200" b="1" dirty="0" smtClean="0">
                <a:latin typeface="Articulate" pitchFamily="2" charset="0"/>
              </a:rPr>
              <a:t>employees are central </a:t>
            </a:r>
            <a:r>
              <a:rPr lang="en-US" sz="2800" dirty="0" smtClean="0">
                <a:latin typeface="Articulate" pitchFamily="2" charset="0"/>
              </a:rPr>
              <a:t>to </a:t>
            </a:r>
            <a:r>
              <a:rPr lang="en-US" sz="3200" b="1" dirty="0" smtClean="0">
                <a:latin typeface="Articulate" pitchFamily="2" charset="0"/>
              </a:rPr>
              <a:t>our mission</a:t>
            </a:r>
            <a:endParaRPr lang="en-US" sz="3200" b="1" dirty="0">
              <a:latin typeface="Articulate" pitchFamily="2" charset="0"/>
            </a:endParaRPr>
          </a:p>
        </p:txBody>
      </p:sp>
      <p:sp>
        <p:nvSpPr>
          <p:cNvPr id="16" name="TextBox 15"/>
          <p:cNvSpPr txBox="1"/>
          <p:nvPr/>
        </p:nvSpPr>
        <p:spPr>
          <a:xfrm>
            <a:off x="8311486" y="1295400"/>
            <a:ext cx="1665027" cy="1477328"/>
          </a:xfrm>
          <a:prstGeom prst="rect">
            <a:avLst/>
          </a:prstGeom>
          <a:solidFill>
            <a:srgbClr val="FFFF00"/>
          </a:solidFill>
        </p:spPr>
        <p:txBody>
          <a:bodyPr wrap="square" rtlCol="0">
            <a:spAutoFit/>
          </a:bodyPr>
          <a:lstStyle/>
          <a:p>
            <a:r>
              <a:rPr lang="en-US" sz="1800" dirty="0" smtClean="0"/>
              <a:t>This content will eventually be replaced by the VP video message</a:t>
            </a:r>
            <a:endParaRPr lang="en-US" sz="1800" dirty="0"/>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Ergonomics </a:t>
            </a:r>
            <a:r>
              <a:rPr lang="en-US" smtClean="0"/>
              <a:t>Risk Screen</a:t>
            </a:r>
            <a:endParaRPr lang="en-US" dirty="0" smtClean="0"/>
          </a:p>
        </p:txBody>
      </p:sp>
      <p:sp>
        <p:nvSpPr>
          <p:cNvPr id="1236995" name="Rectangle 3"/>
          <p:cNvSpPr>
            <a:spLocks noGrp="1" noChangeArrowheads="1"/>
          </p:cNvSpPr>
          <p:nvPr>
            <p:ph type="body" sz="half" idx="1"/>
          </p:nvPr>
        </p:nvSpPr>
        <p:spPr>
          <a:xfrm>
            <a:off x="609600" y="1066800"/>
            <a:ext cx="3200400" cy="5486400"/>
          </a:xfrm>
        </p:spPr>
        <p:txBody>
          <a:bodyPr>
            <a:normAutofit/>
          </a:bodyPr>
          <a:lstStyle/>
          <a:p>
            <a:pPr marL="0" indent="0" eaLnBrk="1" hangingPunct="1">
              <a:buFont typeface="Wingdings" pitchFamily="2" charset="2"/>
              <a:buNone/>
              <a:defRPr/>
            </a:pPr>
            <a:r>
              <a:rPr lang="en-US" sz="2400" dirty="0" smtClean="0"/>
              <a:t>Ergonomics </a:t>
            </a:r>
            <a:r>
              <a:rPr lang="en-US" sz="2400" dirty="0" smtClean="0"/>
              <a:t>Risk Screen</a:t>
            </a:r>
          </a:p>
          <a:p>
            <a:pPr marL="457200" lvl="1" indent="-274320">
              <a:buFont typeface="Arial" pitchFamily="34" charset="0"/>
              <a:buChar char="•"/>
              <a:defRPr/>
            </a:pPr>
            <a:r>
              <a:rPr lang="en-US" sz="1800" dirty="0" smtClean="0"/>
              <a:t>Specifically learn how to use </a:t>
            </a:r>
            <a:r>
              <a:rPr lang="en-US" sz="1800" dirty="0"/>
              <a:t>the </a:t>
            </a:r>
            <a:r>
              <a:rPr lang="en-US" sz="1800" i="1" dirty="0"/>
              <a:t>Ergonomics Risk Screen </a:t>
            </a:r>
            <a:r>
              <a:rPr lang="en-US" sz="1800" i="1" dirty="0" smtClean="0"/>
              <a:t>(</a:t>
            </a:r>
            <a:r>
              <a:rPr lang="en-US" sz="1800" dirty="0" smtClean="0"/>
              <a:t>ERS)</a:t>
            </a:r>
          </a:p>
          <a:p>
            <a:pPr marL="457200" lvl="1" indent="-274320">
              <a:buFont typeface="Arial" pitchFamily="34" charset="0"/>
              <a:buChar char="•"/>
              <a:defRPr/>
            </a:pPr>
            <a:r>
              <a:rPr lang="en-US" sz="1800" dirty="0" smtClean="0"/>
              <a:t>Part </a:t>
            </a:r>
            <a:r>
              <a:rPr lang="en-US" sz="1800" dirty="0"/>
              <a:t>of best practices in ergonomics </a:t>
            </a:r>
            <a:r>
              <a:rPr lang="en-US" sz="1800" dirty="0" smtClean="0"/>
              <a:t>design</a:t>
            </a:r>
          </a:p>
          <a:p>
            <a:pPr marL="0" indent="0">
              <a:buNone/>
              <a:defRPr/>
            </a:pPr>
            <a:r>
              <a:rPr lang="en-US" sz="2400" dirty="0" smtClean="0"/>
              <a:t>ERS Assist </a:t>
            </a:r>
            <a:r>
              <a:rPr lang="en-US" sz="2400" dirty="0" smtClean="0"/>
              <a:t>you?</a:t>
            </a:r>
          </a:p>
          <a:p>
            <a:pPr marL="457200" lvl="1" indent="-274320">
              <a:buFont typeface="Arial" pitchFamily="34" charset="0"/>
              <a:buChar char="•"/>
              <a:defRPr/>
            </a:pPr>
            <a:r>
              <a:rPr lang="en-US" sz="1800" dirty="0" smtClean="0"/>
              <a:t>Minimize </a:t>
            </a:r>
            <a:r>
              <a:rPr lang="en-US" sz="1800" dirty="0" smtClean="0"/>
              <a:t>ergonomics risk factors of posture, force, </a:t>
            </a:r>
            <a:r>
              <a:rPr lang="en-US" sz="1800" dirty="0" smtClean="0"/>
              <a:t>duration and frequency</a:t>
            </a:r>
          </a:p>
          <a:p>
            <a:pPr marL="457200" lvl="1" indent="-274320">
              <a:buFont typeface="Arial" pitchFamily="34" charset="0"/>
              <a:buChar char="•"/>
              <a:defRPr/>
            </a:pPr>
            <a:r>
              <a:rPr lang="en-US" sz="1800" dirty="0" smtClean="0"/>
              <a:t>Safer workplace in </a:t>
            </a:r>
            <a:r>
              <a:rPr lang="en-US" sz="1800" dirty="0" smtClean="0"/>
              <a:t>conjunction with improvements in quality and productivity</a:t>
            </a:r>
          </a:p>
        </p:txBody>
      </p:sp>
      <p:pic>
        <p:nvPicPr>
          <p:cNvPr id="1026" name="Picture 2" descr="M:\Clients\Medtronic\MECC\ERS\Screen Shots\1 Intro RED.jpg"/>
          <p:cNvPicPr>
            <a:picLocks noChangeAspect="1" noChangeArrowheads="1"/>
          </p:cNvPicPr>
          <p:nvPr/>
        </p:nvPicPr>
        <p:blipFill>
          <a:blip r:embed="rId3" cstate="print"/>
          <a:srcRect/>
          <a:stretch>
            <a:fillRect/>
          </a:stretch>
        </p:blipFill>
        <p:spPr bwMode="auto">
          <a:xfrm>
            <a:off x="3962400" y="1143000"/>
            <a:ext cx="4762500"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pPr eaLnBrk="1" hangingPunct="1">
              <a:defRPr/>
            </a:pPr>
            <a:r>
              <a:rPr lang="en-US" dirty="0" smtClean="0"/>
              <a:t>Ergonomics - Defined</a:t>
            </a:r>
          </a:p>
        </p:txBody>
      </p:sp>
      <p:sp>
        <p:nvSpPr>
          <p:cNvPr id="900104" name="Rectangle 8"/>
          <p:cNvSpPr>
            <a:spLocks noGrp="1" noChangeArrowheads="1"/>
          </p:cNvSpPr>
          <p:nvPr>
            <p:ph type="body" sz="half" idx="1"/>
          </p:nvPr>
        </p:nvSpPr>
        <p:spPr>
          <a:xfrm>
            <a:off x="457200" y="914400"/>
            <a:ext cx="5410200" cy="5486400"/>
          </a:xfrm>
        </p:spPr>
        <p:txBody>
          <a:bodyPr>
            <a:noAutofit/>
          </a:bodyPr>
          <a:lstStyle/>
          <a:p>
            <a:pPr marL="0" indent="0">
              <a:spcAft>
                <a:spcPts val="600"/>
              </a:spcAft>
              <a:buNone/>
              <a:defRPr/>
            </a:pPr>
            <a:r>
              <a:rPr lang="en-US" sz="2800" dirty="0" smtClean="0">
                <a:latin typeface="Articulate" pitchFamily="2" charset="0"/>
              </a:rPr>
              <a:t>Word “ergonomics” comes from the Greek</a:t>
            </a:r>
          </a:p>
          <a:p>
            <a:pPr marL="520700" lvl="1">
              <a:spcBef>
                <a:spcPts val="0"/>
              </a:spcBef>
              <a:buFont typeface="Arial" pitchFamily="34" charset="0"/>
              <a:buChar char="•"/>
              <a:defRPr/>
            </a:pPr>
            <a:r>
              <a:rPr lang="en-US" sz="2400" dirty="0" smtClean="0">
                <a:solidFill>
                  <a:schemeClr val="tx1">
                    <a:lumMod val="65000"/>
                    <a:lumOff val="35000"/>
                  </a:schemeClr>
                </a:solidFill>
              </a:rPr>
              <a:t>‘ergon’ means work</a:t>
            </a:r>
          </a:p>
          <a:p>
            <a:pPr marL="520700" lvl="1">
              <a:spcBef>
                <a:spcPts val="0"/>
              </a:spcBef>
              <a:buFont typeface="Arial" pitchFamily="34" charset="0"/>
              <a:buChar char="•"/>
              <a:defRPr/>
            </a:pPr>
            <a:r>
              <a:rPr lang="en-US" sz="2400" dirty="0" smtClean="0">
                <a:solidFill>
                  <a:schemeClr val="tx1">
                    <a:lumMod val="65000"/>
                    <a:lumOff val="35000"/>
                  </a:schemeClr>
                </a:solidFill>
              </a:rPr>
              <a:t>‘nomos’ means the laws or study of</a:t>
            </a:r>
          </a:p>
          <a:p>
            <a:pPr marL="0" indent="0" eaLnBrk="1" hangingPunct="1">
              <a:spcAft>
                <a:spcPts val="600"/>
              </a:spcAft>
              <a:buFont typeface="Wingdings" pitchFamily="2" charset="2"/>
              <a:buNone/>
              <a:defRPr/>
            </a:pPr>
            <a:r>
              <a:rPr lang="en-US" sz="2800" dirty="0" smtClean="0">
                <a:latin typeface="Articulate" pitchFamily="2" charset="0"/>
              </a:rPr>
              <a:t>So, ergonomics is literally the “laws or study of work”</a:t>
            </a:r>
          </a:p>
          <a:p>
            <a:pPr marL="0" indent="0" eaLnBrk="1" hangingPunct="1">
              <a:spcAft>
                <a:spcPts val="600"/>
              </a:spcAft>
              <a:buFont typeface="Wingdings" pitchFamily="2" charset="2"/>
              <a:buNone/>
              <a:defRPr/>
            </a:pPr>
            <a:r>
              <a:rPr lang="en-US" sz="2800" dirty="0" smtClean="0"/>
              <a:t>Contemporary Definitions</a:t>
            </a:r>
            <a:endParaRPr lang="en-US" sz="2800" dirty="0" smtClean="0">
              <a:latin typeface="Articulate" pitchFamily="2" charset="0"/>
            </a:endParaRPr>
          </a:p>
          <a:p>
            <a:pPr marL="463550" indent="-231775" eaLnBrk="1" hangingPunct="1">
              <a:spcBef>
                <a:spcPts val="0"/>
              </a:spcBef>
              <a:defRPr/>
            </a:pPr>
            <a:r>
              <a:rPr lang="en-US" sz="2400" dirty="0" smtClean="0">
                <a:latin typeface="Articulate" pitchFamily="2" charset="0"/>
              </a:rPr>
              <a:t>“Fitting the job to the person, not forcing the person to fit the job!</a:t>
            </a:r>
          </a:p>
          <a:p>
            <a:pPr marL="463550" indent="-231775" eaLnBrk="1" hangingPunct="1">
              <a:spcBef>
                <a:spcPts val="0"/>
              </a:spcBef>
              <a:defRPr/>
            </a:pPr>
            <a:r>
              <a:rPr lang="en-US" sz="2400" dirty="0" smtClean="0">
                <a:latin typeface="Articulate" pitchFamily="2" charset="0"/>
              </a:rPr>
              <a:t>“Working smarter, not harder!” </a:t>
            </a:r>
          </a:p>
          <a:p>
            <a:pPr marL="463550" indent="-231775" eaLnBrk="1" hangingPunct="1">
              <a:spcBef>
                <a:spcPts val="600"/>
              </a:spcBef>
              <a:spcAft>
                <a:spcPts val="600"/>
              </a:spcAft>
              <a:buNone/>
              <a:defRPr/>
            </a:pPr>
            <a:r>
              <a:rPr lang="en-US" sz="2800" dirty="0" smtClean="0"/>
              <a:t>Context of Systems Design</a:t>
            </a:r>
          </a:p>
        </p:txBody>
      </p:sp>
      <p:pic>
        <p:nvPicPr>
          <p:cNvPr id="39937" name="Picture 1" descr="M:\Clients\Medtronic\MECC\ERS\Pictures\1.jpg"/>
          <p:cNvPicPr>
            <a:picLocks noChangeAspect="1" noChangeArrowheads="1"/>
          </p:cNvPicPr>
          <p:nvPr/>
        </p:nvPicPr>
        <p:blipFill>
          <a:blip r:embed="rId3" cstate="print"/>
          <a:srcRect t="6821" r="34188" b="14217"/>
          <a:stretch>
            <a:fillRect/>
          </a:stretch>
        </p:blipFill>
        <p:spPr bwMode="auto">
          <a:xfrm>
            <a:off x="6150592" y="1066800"/>
            <a:ext cx="25146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69" name="Picture 1" descr="L:\Clients\Medtronic\Adaptor Kaizen Seals and Grommets\Video Pictures\Prototype workstation\IMG_1605.JPG"/>
          <p:cNvPicPr>
            <a:picLocks noChangeAspect="1" noChangeArrowheads="1"/>
          </p:cNvPicPr>
          <p:nvPr/>
        </p:nvPicPr>
        <p:blipFill>
          <a:blip r:embed="rId4" cstate="print"/>
          <a:srcRect t="6818"/>
          <a:stretch>
            <a:fillRect/>
          </a:stretch>
        </p:blipFill>
        <p:spPr bwMode="auto">
          <a:xfrm>
            <a:off x="6172200" y="3573440"/>
            <a:ext cx="25146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ERS Overview</a:t>
            </a:r>
            <a:endParaRPr lang="en-US" dirty="0" smtClean="0"/>
          </a:p>
        </p:txBody>
      </p:sp>
      <p:sp>
        <p:nvSpPr>
          <p:cNvPr id="1236995" name="Rectangle 3"/>
          <p:cNvSpPr>
            <a:spLocks noGrp="1" noChangeArrowheads="1"/>
          </p:cNvSpPr>
          <p:nvPr>
            <p:ph type="body" sz="half" idx="1"/>
          </p:nvPr>
        </p:nvSpPr>
        <p:spPr>
          <a:xfrm>
            <a:off x="609600" y="1066800"/>
            <a:ext cx="4343400" cy="5486400"/>
          </a:xfrm>
        </p:spPr>
        <p:txBody>
          <a:bodyPr>
            <a:noAutofit/>
          </a:bodyPr>
          <a:lstStyle/>
          <a:p>
            <a:pPr marL="0" indent="0" eaLnBrk="1" hangingPunct="1">
              <a:buFont typeface="Wingdings" pitchFamily="2" charset="2"/>
              <a:buNone/>
              <a:defRPr/>
            </a:pPr>
            <a:r>
              <a:rPr lang="en-US" sz="2800" dirty="0" smtClean="0"/>
              <a:t>Versions</a:t>
            </a:r>
            <a:endParaRPr lang="en-US" sz="2800" dirty="0" smtClean="0"/>
          </a:p>
          <a:p>
            <a:pPr marL="457200" lvl="1" indent="-274320">
              <a:buFont typeface="Arial" pitchFamily="34" charset="0"/>
              <a:buChar char="•"/>
              <a:defRPr/>
            </a:pPr>
            <a:r>
              <a:rPr lang="en-US" sz="2000" dirty="0" smtClean="0"/>
              <a:t>PDF format – complet</a:t>
            </a:r>
            <a:r>
              <a:rPr lang="en-US" sz="2000" dirty="0" smtClean="0"/>
              <a:t>e form by hand</a:t>
            </a:r>
          </a:p>
          <a:p>
            <a:pPr marL="457200" lvl="1" indent="-274320">
              <a:buFont typeface="Arial" pitchFamily="34" charset="0"/>
              <a:buChar char="•"/>
              <a:defRPr/>
            </a:pPr>
            <a:r>
              <a:rPr lang="en-US" sz="2000" dirty="0" smtClean="0"/>
              <a:t>Excel format – interactive</a:t>
            </a:r>
          </a:p>
          <a:p>
            <a:pPr marL="57150" indent="-274320">
              <a:buNone/>
              <a:defRPr/>
            </a:pPr>
            <a:r>
              <a:rPr lang="en-US" sz="2400" dirty="0" smtClean="0"/>
              <a:t>Format</a:t>
            </a:r>
          </a:p>
          <a:p>
            <a:pPr marL="457200" lvl="1" indent="-274320">
              <a:buFont typeface="Arial" pitchFamily="34" charset="0"/>
              <a:buChar char="•"/>
              <a:defRPr/>
            </a:pPr>
            <a:r>
              <a:rPr lang="en-US" sz="2000" dirty="0" smtClean="0"/>
              <a:t>Two pages</a:t>
            </a:r>
          </a:p>
          <a:p>
            <a:pPr marL="457200" lvl="1" indent="-274320">
              <a:buFont typeface="Arial" pitchFamily="34" charset="0"/>
              <a:buChar char="•"/>
              <a:defRPr/>
            </a:pPr>
            <a:r>
              <a:rPr lang="en-US" sz="2000" dirty="0" smtClean="0"/>
              <a:t>Six easy steps</a:t>
            </a:r>
          </a:p>
          <a:p>
            <a:pPr marL="457200" lvl="1" indent="-274320">
              <a:buFont typeface="Arial" pitchFamily="34" charset="0"/>
              <a:buChar char="•"/>
              <a:defRPr/>
            </a:pPr>
            <a:r>
              <a:rPr lang="en-US" sz="2000" dirty="0" smtClean="0"/>
              <a:t>Takes about 15 to 20 minutes to fill out</a:t>
            </a:r>
          </a:p>
          <a:p>
            <a:pPr marL="457200" lvl="1" indent="-274320">
              <a:buFont typeface="Arial" pitchFamily="34" charset="0"/>
              <a:buChar char="•"/>
              <a:defRPr/>
            </a:pPr>
            <a:r>
              <a:rPr lang="en-US" sz="2000" dirty="0" smtClean="0"/>
              <a:t>Existing workstation:</a:t>
            </a:r>
          </a:p>
          <a:p>
            <a:pPr marL="857250" lvl="2" indent="-274320">
              <a:buFont typeface="Articulate" pitchFamily="2" charset="0"/>
              <a:buChar char="–"/>
              <a:defRPr/>
            </a:pPr>
            <a:r>
              <a:rPr lang="en-US" sz="1600" dirty="0" smtClean="0"/>
              <a:t>Take video of workstation and work process in action</a:t>
            </a:r>
          </a:p>
          <a:p>
            <a:pPr marL="857250" lvl="2" indent="-274320">
              <a:buFont typeface="Articulate" pitchFamily="2" charset="0"/>
              <a:buChar char="–"/>
              <a:defRPr/>
            </a:pPr>
            <a:r>
              <a:rPr lang="en-US" sz="1600" dirty="0" smtClean="0"/>
              <a:t>Complete ERS by viewing video</a:t>
            </a:r>
          </a:p>
          <a:p>
            <a:pPr marL="457200" lvl="1" indent="-274320">
              <a:buFont typeface="Arial" pitchFamily="34" charset="0"/>
              <a:buChar char="•"/>
              <a:defRPr/>
            </a:pPr>
            <a:r>
              <a:rPr lang="en-US" sz="2000" dirty="0" smtClean="0"/>
              <a:t>In development</a:t>
            </a:r>
          </a:p>
          <a:p>
            <a:pPr marL="857250" lvl="2" indent="-274320">
              <a:buFont typeface="Articulate" pitchFamily="2" charset="0"/>
              <a:buChar char="–"/>
              <a:defRPr/>
            </a:pPr>
            <a:r>
              <a:rPr lang="en-US" sz="1600" dirty="0" smtClean="0"/>
              <a:t>Complete ERS by anticipating required process steps</a:t>
            </a:r>
          </a:p>
        </p:txBody>
      </p:sp>
      <p:pic>
        <p:nvPicPr>
          <p:cNvPr id="2050" name="Picture 2" descr="M:\Clients\Medtronic\MECC\ERS\Pictures\neck posture 25 bent1.JPG"/>
          <p:cNvPicPr>
            <a:picLocks noChangeAspect="1" noChangeArrowheads="1"/>
          </p:cNvPicPr>
          <p:nvPr/>
        </p:nvPicPr>
        <p:blipFill>
          <a:blip r:embed="rId3" cstate="print"/>
          <a:srcRect/>
          <a:stretch>
            <a:fillRect/>
          </a:stretch>
        </p:blipFill>
        <p:spPr bwMode="auto">
          <a:xfrm>
            <a:off x="5345376" y="4071584"/>
            <a:ext cx="3474720" cy="2580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M:\Clients\Medtronic\MECC\ERS\Screen Shots\1 Intro RED.jpg"/>
          <p:cNvPicPr>
            <a:picLocks noChangeAspect="1" noChangeArrowheads="1"/>
          </p:cNvPicPr>
          <p:nvPr/>
        </p:nvPicPr>
        <p:blipFill>
          <a:blip r:embed="rId4" cstate="print"/>
          <a:srcRect/>
          <a:stretch>
            <a:fillRect/>
          </a:stretch>
        </p:blipFill>
        <p:spPr bwMode="auto">
          <a:xfrm>
            <a:off x="5345376" y="947385"/>
            <a:ext cx="3474720" cy="2897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838200" y="0"/>
            <a:ext cx="7772400" cy="685800"/>
          </a:xfrm>
        </p:spPr>
        <p:txBody>
          <a:bodyPr>
            <a:normAutofit fontScale="90000"/>
          </a:bodyPr>
          <a:lstStyle/>
          <a:p>
            <a:pPr>
              <a:defRPr/>
            </a:pPr>
            <a:r>
              <a:rPr lang="en-US" dirty="0" smtClean="0"/>
              <a:t>Six Steps to the ERS</a:t>
            </a:r>
            <a:endParaRPr lang="en-US" dirty="0" smtClean="0"/>
          </a:p>
        </p:txBody>
      </p:sp>
      <p:sp>
        <p:nvSpPr>
          <p:cNvPr id="1236995" name="Rectangle 3"/>
          <p:cNvSpPr>
            <a:spLocks noGrp="1" noChangeArrowheads="1"/>
          </p:cNvSpPr>
          <p:nvPr>
            <p:ph type="body" sz="half" idx="1"/>
          </p:nvPr>
        </p:nvSpPr>
        <p:spPr>
          <a:xfrm>
            <a:off x="533400" y="838200"/>
            <a:ext cx="3048000" cy="6248400"/>
          </a:xfrm>
        </p:spPr>
        <p:txBody>
          <a:bodyPr>
            <a:normAutofit/>
          </a:bodyPr>
          <a:lstStyle/>
          <a:p>
            <a:pPr marL="0" indent="0" eaLnBrk="1" hangingPunct="1">
              <a:buFont typeface="Wingdings" pitchFamily="2" charset="2"/>
              <a:buNone/>
              <a:defRPr/>
            </a:pPr>
            <a:r>
              <a:rPr lang="en-US" sz="2400" dirty="0" smtClean="0"/>
              <a:t>Step 1 – General Information</a:t>
            </a:r>
          </a:p>
          <a:p>
            <a:pPr marL="0" indent="0" eaLnBrk="1" hangingPunct="1">
              <a:buFont typeface="Wingdings" pitchFamily="2" charset="2"/>
              <a:buNone/>
              <a:defRPr/>
            </a:pPr>
            <a:r>
              <a:rPr lang="en-US" sz="2400" dirty="0" smtClean="0"/>
              <a:t>Step 2 – Document high risk postures, force, duration and frequency</a:t>
            </a:r>
          </a:p>
          <a:p>
            <a:pPr marL="0" indent="0" eaLnBrk="1" hangingPunct="1">
              <a:buFont typeface="Wingdings" pitchFamily="2" charset="2"/>
              <a:buNone/>
              <a:defRPr/>
            </a:pPr>
            <a:r>
              <a:rPr lang="en-US" sz="2400" dirty="0" smtClean="0"/>
              <a:t>Step 3 – Rank risk from Step 2</a:t>
            </a:r>
          </a:p>
          <a:p>
            <a:pPr marL="0" indent="0" eaLnBrk="1" hangingPunct="1">
              <a:buFont typeface="Wingdings" pitchFamily="2" charset="2"/>
              <a:buNone/>
              <a:defRPr/>
            </a:pPr>
            <a:r>
              <a:rPr lang="en-US" sz="2400" dirty="0" smtClean="0"/>
              <a:t>Step 4 – Assess other potential factors</a:t>
            </a:r>
          </a:p>
        </p:txBody>
      </p:sp>
      <p:pic>
        <p:nvPicPr>
          <p:cNvPr id="3074" name="Picture 2" descr="M:\Clients\Medtronic\MECC\ERS\Screen Shots\2 Step One.JPG"/>
          <p:cNvPicPr>
            <a:picLocks noChangeAspect="1" noChangeArrowheads="1"/>
          </p:cNvPicPr>
          <p:nvPr/>
        </p:nvPicPr>
        <p:blipFill>
          <a:blip r:embed="rId3" cstate="print"/>
          <a:srcRect/>
          <a:stretch>
            <a:fillRect/>
          </a:stretch>
        </p:blipFill>
        <p:spPr bwMode="auto">
          <a:xfrm>
            <a:off x="3581400" y="895064"/>
            <a:ext cx="4754880" cy="736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M:\Clients\Medtronic\MECC\ERS\Screen Shots\10 Step Two.jpg"/>
          <p:cNvPicPr>
            <a:picLocks noChangeAspect="1" noChangeArrowheads="1"/>
          </p:cNvPicPr>
          <p:nvPr/>
        </p:nvPicPr>
        <p:blipFill>
          <a:blip r:embed="rId4" cstate="print"/>
          <a:srcRect/>
          <a:stretch>
            <a:fillRect/>
          </a:stretch>
        </p:blipFill>
        <p:spPr bwMode="auto">
          <a:xfrm>
            <a:off x="3581400" y="1771936"/>
            <a:ext cx="4754880" cy="1461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M:\Clients\Medtronic\MECC\ERS\Screen Shots\Step Three Risk Ranking.jpg"/>
          <p:cNvPicPr>
            <a:picLocks noChangeAspect="1" noChangeArrowheads="1"/>
          </p:cNvPicPr>
          <p:nvPr/>
        </p:nvPicPr>
        <p:blipFill>
          <a:blip r:embed="rId5" cstate="print"/>
          <a:srcRect/>
          <a:stretch>
            <a:fillRect/>
          </a:stretch>
        </p:blipFill>
        <p:spPr bwMode="auto">
          <a:xfrm>
            <a:off x="3581400" y="3399432"/>
            <a:ext cx="4754880" cy="449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descr="M:\Clients\Medtronic\MECC\ERS\Screen Shots\11 Step 4.JPG"/>
          <p:cNvPicPr>
            <a:picLocks noChangeAspect="1" noChangeArrowheads="1"/>
          </p:cNvPicPr>
          <p:nvPr/>
        </p:nvPicPr>
        <p:blipFill>
          <a:blip r:embed="rId6" cstate="print"/>
          <a:srcRect/>
          <a:stretch>
            <a:fillRect/>
          </a:stretch>
        </p:blipFill>
        <p:spPr bwMode="auto">
          <a:xfrm>
            <a:off x="3581400" y="4151200"/>
            <a:ext cx="4754880" cy="2471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838200" y="0"/>
            <a:ext cx="7772400" cy="685800"/>
          </a:xfrm>
        </p:spPr>
        <p:txBody>
          <a:bodyPr>
            <a:normAutofit fontScale="90000"/>
          </a:bodyPr>
          <a:lstStyle/>
          <a:p>
            <a:pPr>
              <a:defRPr/>
            </a:pPr>
            <a:r>
              <a:rPr lang="en-US" dirty="0" smtClean="0"/>
              <a:t>Six Steps to the ERS</a:t>
            </a:r>
            <a:endParaRPr lang="en-US" dirty="0" smtClean="0"/>
          </a:p>
        </p:txBody>
      </p:sp>
      <p:sp>
        <p:nvSpPr>
          <p:cNvPr id="1236995" name="Rectangle 3"/>
          <p:cNvSpPr>
            <a:spLocks noGrp="1" noChangeArrowheads="1"/>
          </p:cNvSpPr>
          <p:nvPr>
            <p:ph type="body" sz="half" idx="1"/>
          </p:nvPr>
        </p:nvSpPr>
        <p:spPr>
          <a:xfrm>
            <a:off x="533400" y="838200"/>
            <a:ext cx="3581400" cy="6248400"/>
          </a:xfrm>
        </p:spPr>
        <p:txBody>
          <a:bodyPr>
            <a:normAutofit/>
          </a:bodyPr>
          <a:lstStyle/>
          <a:p>
            <a:pPr marL="0" indent="0" eaLnBrk="1" hangingPunct="1">
              <a:buFont typeface="Wingdings" pitchFamily="2" charset="2"/>
              <a:buNone/>
              <a:defRPr/>
            </a:pPr>
            <a:r>
              <a:rPr lang="en-US" sz="2400" dirty="0" smtClean="0"/>
              <a:t>Step 5 – Summarize the identified risk factors</a:t>
            </a:r>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eaLnBrk="1" hangingPunct="1">
              <a:buFont typeface="Wingdings" pitchFamily="2" charset="2"/>
              <a:buNone/>
              <a:defRPr/>
            </a:pPr>
            <a:endParaRPr lang="en-US" sz="2400" dirty="0" smtClean="0"/>
          </a:p>
          <a:p>
            <a:pPr marL="0" indent="0">
              <a:buNone/>
              <a:defRPr/>
            </a:pPr>
            <a:r>
              <a:rPr lang="en-US" sz="2400" dirty="0" smtClean="0"/>
              <a:t>Step 6 – Document </a:t>
            </a:r>
            <a:r>
              <a:rPr lang="en-US" sz="2400" dirty="0" smtClean="0"/>
              <a:t>corrective action to mitigate each of the medium and high risk postures and factors to a low risk</a:t>
            </a:r>
          </a:p>
        </p:txBody>
      </p:sp>
      <p:pic>
        <p:nvPicPr>
          <p:cNvPr id="4098" name="Picture 2" descr="M:\Clients\Medtronic\MECC\ERS\Screen Shots\12 step 5.JPG"/>
          <p:cNvPicPr>
            <a:picLocks noChangeAspect="1" noChangeArrowheads="1"/>
          </p:cNvPicPr>
          <p:nvPr/>
        </p:nvPicPr>
        <p:blipFill>
          <a:blip r:embed="rId3" cstate="print"/>
          <a:srcRect/>
          <a:stretch>
            <a:fillRect/>
          </a:stretch>
        </p:blipFill>
        <p:spPr bwMode="auto">
          <a:xfrm>
            <a:off x="4325208" y="914400"/>
            <a:ext cx="2926080" cy="3098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9" name="Picture 3" descr="M:\Clients\Medtronic\MECC\ERS\Screen Shots\Step 6 blank.JPG"/>
          <p:cNvPicPr>
            <a:picLocks noChangeAspect="1" noChangeArrowheads="1"/>
          </p:cNvPicPr>
          <p:nvPr/>
        </p:nvPicPr>
        <p:blipFill>
          <a:blip r:embed="rId4" cstate="print"/>
          <a:srcRect/>
          <a:stretch>
            <a:fillRect/>
          </a:stretch>
        </p:blipFill>
        <p:spPr bwMode="auto">
          <a:xfrm>
            <a:off x="4325208" y="4267200"/>
            <a:ext cx="4572000" cy="2405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381000" y="228600"/>
            <a:ext cx="8382000" cy="762000"/>
          </a:xfrm>
        </p:spPr>
        <p:txBody>
          <a:bodyPr>
            <a:normAutofit/>
          </a:bodyPr>
          <a:lstStyle/>
          <a:p>
            <a:pPr eaLnBrk="1" hangingPunct="1">
              <a:defRPr/>
            </a:pPr>
            <a:r>
              <a:rPr lang="en-US" dirty="0" smtClean="0"/>
              <a:t>ERS Case Study: Laser Welder</a:t>
            </a:r>
            <a:endParaRPr lang="en-US" dirty="0" smtClean="0"/>
          </a:p>
        </p:txBody>
      </p:sp>
      <p:pic>
        <p:nvPicPr>
          <p:cNvPr id="5122" name="Picture 2" descr="M:\Clients\Medtronic\MECC\ERS\Pictures\1.jpg"/>
          <p:cNvPicPr>
            <a:picLocks noChangeAspect="1" noChangeArrowheads="1"/>
          </p:cNvPicPr>
          <p:nvPr/>
        </p:nvPicPr>
        <p:blipFill>
          <a:blip r:embed="rId3" cstate="print"/>
          <a:srcRect/>
          <a:stretch>
            <a:fillRect/>
          </a:stretch>
        </p:blipFill>
        <p:spPr bwMode="auto">
          <a:xfrm>
            <a:off x="1295400" y="990600"/>
            <a:ext cx="6604000" cy="500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ERS: Step 1</a:t>
            </a:r>
            <a:endParaRPr lang="en-US" dirty="0" smtClean="0"/>
          </a:p>
        </p:txBody>
      </p:sp>
      <p:pic>
        <p:nvPicPr>
          <p:cNvPr id="6146" name="Picture 2" descr="M:\Clients\Medtronic\MECC\ERS\Screen Shots\2 Step One.JPG"/>
          <p:cNvPicPr>
            <a:picLocks noChangeAspect="1" noChangeArrowheads="1"/>
          </p:cNvPicPr>
          <p:nvPr/>
        </p:nvPicPr>
        <p:blipFill>
          <a:blip r:embed="rId3" cstate="print"/>
          <a:srcRect/>
          <a:stretch>
            <a:fillRect/>
          </a:stretch>
        </p:blipFill>
        <p:spPr bwMode="auto">
          <a:xfrm>
            <a:off x="381000" y="1371600"/>
            <a:ext cx="8362950"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ERS Step 2</a:t>
            </a:r>
            <a:endParaRPr lang="en-US" dirty="0" smtClean="0"/>
          </a:p>
        </p:txBody>
      </p:sp>
      <p:pic>
        <p:nvPicPr>
          <p:cNvPr id="7170" name="Picture 2" descr="M:\Clients\Medtronic\MECC\ERS\Screen Shots\3 Posture.JPG"/>
          <p:cNvPicPr>
            <a:picLocks noChangeAspect="1" noChangeArrowheads="1"/>
          </p:cNvPicPr>
          <p:nvPr/>
        </p:nvPicPr>
        <p:blipFill>
          <a:blip r:embed="rId3" cstate="print"/>
          <a:srcRect/>
          <a:stretch>
            <a:fillRect/>
          </a:stretch>
        </p:blipFill>
        <p:spPr bwMode="auto">
          <a:xfrm>
            <a:off x="1676400" y="914400"/>
            <a:ext cx="1826018"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3" descr="M:\Clients\Medtronic\MECC\ERS\Screen Shots\4 Posture.JPG"/>
          <p:cNvPicPr>
            <a:picLocks noChangeAspect="1" noChangeArrowheads="1"/>
          </p:cNvPicPr>
          <p:nvPr/>
        </p:nvPicPr>
        <p:blipFill>
          <a:blip r:embed="rId4" cstate="print"/>
          <a:srcRect/>
          <a:stretch>
            <a:fillRect/>
          </a:stretch>
        </p:blipFill>
        <p:spPr bwMode="auto">
          <a:xfrm>
            <a:off x="3962400" y="914400"/>
            <a:ext cx="18288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4" descr="M:\Clients\Medtronic\MECC\ERS\Screen Shots\5 Posture.JPG"/>
          <p:cNvPicPr>
            <a:picLocks noChangeAspect="1" noChangeArrowheads="1"/>
          </p:cNvPicPr>
          <p:nvPr/>
        </p:nvPicPr>
        <p:blipFill>
          <a:blip r:embed="rId5" cstate="print"/>
          <a:srcRect/>
          <a:stretch>
            <a:fillRect/>
          </a:stretch>
        </p:blipFill>
        <p:spPr bwMode="auto">
          <a:xfrm>
            <a:off x="6199496" y="914400"/>
            <a:ext cx="18288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a:defRPr/>
            </a:pPr>
            <a:r>
              <a:rPr lang="en-US" dirty="0" smtClean="0"/>
              <a:t>ERS </a:t>
            </a:r>
            <a:r>
              <a:rPr lang="en-US" dirty="0" smtClean="0"/>
              <a:t>Step </a:t>
            </a:r>
            <a:r>
              <a:rPr lang="en-US" dirty="0" smtClean="0"/>
              <a:t>2 (cont.)</a:t>
            </a:r>
            <a:endParaRPr lang="en-US" dirty="0" smtClean="0"/>
          </a:p>
        </p:txBody>
      </p:sp>
      <p:pic>
        <p:nvPicPr>
          <p:cNvPr id="8194" name="Picture 2" descr="M:\Clients\Medtronic\MECC\ERS\Screen Shots\6 posture.JPG"/>
          <p:cNvPicPr>
            <a:picLocks noChangeAspect="1" noChangeArrowheads="1"/>
          </p:cNvPicPr>
          <p:nvPr/>
        </p:nvPicPr>
        <p:blipFill>
          <a:blip r:embed="rId3" cstate="print"/>
          <a:srcRect/>
          <a:stretch>
            <a:fillRect/>
          </a:stretch>
        </p:blipFill>
        <p:spPr bwMode="auto">
          <a:xfrm>
            <a:off x="3339152" y="1066800"/>
            <a:ext cx="1284791"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5" name="Picture 3" descr="M:\Clients\Medtronic\MECC\ERS\Screen Shots\7 posture.JPG"/>
          <p:cNvPicPr>
            <a:picLocks noChangeAspect="1" noChangeArrowheads="1"/>
          </p:cNvPicPr>
          <p:nvPr/>
        </p:nvPicPr>
        <p:blipFill>
          <a:blip r:embed="rId4" cstate="print"/>
          <a:srcRect/>
          <a:stretch>
            <a:fillRect/>
          </a:stretch>
        </p:blipFill>
        <p:spPr bwMode="auto">
          <a:xfrm>
            <a:off x="5015552" y="1072488"/>
            <a:ext cx="1332659"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a:defRPr/>
            </a:pPr>
            <a:r>
              <a:rPr lang="en-US" dirty="0" smtClean="0"/>
              <a:t>ERS </a:t>
            </a:r>
            <a:r>
              <a:rPr lang="en-US" dirty="0" smtClean="0"/>
              <a:t>Step </a:t>
            </a:r>
            <a:r>
              <a:rPr lang="en-US" dirty="0" smtClean="0"/>
              <a:t>2 (cont.)</a:t>
            </a:r>
            <a:endParaRPr lang="en-US" dirty="0" smtClean="0"/>
          </a:p>
        </p:txBody>
      </p:sp>
      <p:pic>
        <p:nvPicPr>
          <p:cNvPr id="9218" name="Picture 2" descr="M:\Clients\Medtronic\MECC\ERS\Screen Shots\8 Posture.JPG"/>
          <p:cNvPicPr>
            <a:picLocks noChangeAspect="1" noChangeArrowheads="1"/>
          </p:cNvPicPr>
          <p:nvPr/>
        </p:nvPicPr>
        <p:blipFill>
          <a:blip r:embed="rId3" cstate="print"/>
          <a:srcRect/>
          <a:stretch>
            <a:fillRect/>
          </a:stretch>
        </p:blipFill>
        <p:spPr bwMode="auto">
          <a:xfrm>
            <a:off x="3505200" y="990600"/>
            <a:ext cx="2591042"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a:defRPr/>
            </a:pPr>
            <a:r>
              <a:rPr lang="en-US" dirty="0" smtClean="0"/>
              <a:t>ERS </a:t>
            </a:r>
            <a:r>
              <a:rPr lang="en-US" dirty="0" smtClean="0"/>
              <a:t>Step </a:t>
            </a:r>
            <a:r>
              <a:rPr lang="en-US" dirty="0" smtClean="0"/>
              <a:t>2 (cont.)</a:t>
            </a:r>
            <a:endParaRPr lang="en-US" dirty="0" smtClean="0"/>
          </a:p>
        </p:txBody>
      </p:sp>
      <p:pic>
        <p:nvPicPr>
          <p:cNvPr id="10242" name="Picture 2" descr="M:\Clients\Medtronic\MECC\ERS\Screen Shots\9.JPG"/>
          <p:cNvPicPr>
            <a:picLocks noChangeAspect="1" noChangeArrowheads="1"/>
          </p:cNvPicPr>
          <p:nvPr/>
        </p:nvPicPr>
        <p:blipFill>
          <a:blip r:embed="rId3" cstate="print"/>
          <a:srcRect/>
          <a:stretch>
            <a:fillRect/>
          </a:stretch>
        </p:blipFill>
        <p:spPr bwMode="auto">
          <a:xfrm>
            <a:off x="3505200" y="1066800"/>
            <a:ext cx="2682434"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ERS Step 3</a:t>
            </a:r>
            <a:endParaRPr lang="en-US" dirty="0" smtClean="0"/>
          </a:p>
        </p:txBody>
      </p:sp>
      <p:pic>
        <p:nvPicPr>
          <p:cNvPr id="11266" name="Picture 2" descr="M:\Clients\Medtronic\MECC\ERS\Screen Shots\10 Step Three.JPG"/>
          <p:cNvPicPr>
            <a:picLocks noChangeAspect="1" noChangeArrowheads="1"/>
          </p:cNvPicPr>
          <p:nvPr/>
        </p:nvPicPr>
        <p:blipFill>
          <a:blip r:embed="rId3" cstate="print"/>
          <a:srcRect/>
          <a:stretch>
            <a:fillRect/>
          </a:stretch>
        </p:blipFill>
        <p:spPr bwMode="auto">
          <a:xfrm>
            <a:off x="838200" y="1066800"/>
            <a:ext cx="7450665" cy="5486400"/>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6" name="Rectangle 3074"/>
          <p:cNvSpPr>
            <a:spLocks noGrp="1" noChangeArrowheads="1"/>
          </p:cNvSpPr>
          <p:nvPr>
            <p:ph type="title"/>
          </p:nvPr>
        </p:nvSpPr>
        <p:spPr>
          <a:xfrm>
            <a:off x="990600" y="457200"/>
            <a:ext cx="7772400" cy="762000"/>
          </a:xfrm>
        </p:spPr>
        <p:txBody>
          <a:bodyPr>
            <a:normAutofit/>
          </a:bodyPr>
          <a:lstStyle/>
          <a:p>
            <a:pPr eaLnBrk="1" hangingPunct="1">
              <a:defRPr/>
            </a:pPr>
            <a:r>
              <a:rPr lang="en-US" sz="4000" b="1" dirty="0" smtClean="0">
                <a:solidFill>
                  <a:schemeClr val="tx2"/>
                </a:solidFill>
              </a:rPr>
              <a:t>Ergonomics</a:t>
            </a:r>
            <a:r>
              <a:rPr lang="en-US" sz="4000" b="1" baseline="0" dirty="0" smtClean="0">
                <a:solidFill>
                  <a:schemeClr val="tx2"/>
                </a:solidFill>
              </a:rPr>
              <a:t> </a:t>
            </a:r>
            <a:r>
              <a:rPr lang="en-US" sz="4000" b="1" dirty="0" smtClean="0">
                <a:solidFill>
                  <a:schemeClr val="tx2"/>
                </a:solidFill>
              </a:rPr>
              <a:t>Systems Design</a:t>
            </a:r>
          </a:p>
        </p:txBody>
      </p:sp>
      <p:sp>
        <p:nvSpPr>
          <p:cNvPr id="799747" name="Rectangle 3075"/>
          <p:cNvSpPr>
            <a:spLocks noGrp="1" noChangeArrowheads="1"/>
          </p:cNvSpPr>
          <p:nvPr>
            <p:ph idx="1"/>
          </p:nvPr>
        </p:nvSpPr>
        <p:spPr>
          <a:xfrm>
            <a:off x="609600" y="1447800"/>
            <a:ext cx="4419600" cy="5410200"/>
          </a:xfrm>
        </p:spPr>
        <p:txBody>
          <a:bodyPr lIns="92075" tIns="46038" rIns="92075" bIns="46038">
            <a:normAutofit fontScale="25000" lnSpcReduction="20000"/>
          </a:bodyPr>
          <a:lstStyle/>
          <a:p>
            <a:pPr marL="0" indent="0" eaLnBrk="1" hangingPunct="1">
              <a:spcBef>
                <a:spcPts val="300"/>
              </a:spcBef>
              <a:spcAft>
                <a:spcPts val="300"/>
              </a:spcAft>
              <a:buFont typeface="Wingdings" pitchFamily="2" charset="2"/>
              <a:buNone/>
              <a:defRPr/>
            </a:pPr>
            <a:r>
              <a:rPr lang="en-US" sz="9600" dirty="0" smtClean="0"/>
              <a:t>What do you think about this workstation and set-up?</a:t>
            </a:r>
          </a:p>
          <a:p>
            <a:pPr marL="520700" lvl="1" indent="-285750" algn="l" defTabSz="914400" rtl="0" eaLnBrk="1" latinLnBrk="0" hangingPunct="1">
              <a:spcBef>
                <a:spcPts val="0"/>
              </a:spcBef>
              <a:spcAft>
                <a:spcPts val="300"/>
              </a:spcAft>
              <a:buFont typeface="Arial" pitchFamily="34" charset="0"/>
              <a:buChar char="•"/>
              <a:defRPr/>
            </a:pPr>
            <a:r>
              <a:rPr lang="en-US" sz="9600" kern="1200" dirty="0" smtClean="0">
                <a:solidFill>
                  <a:schemeClr val="tx1">
                    <a:lumMod val="65000"/>
                    <a:lumOff val="35000"/>
                  </a:schemeClr>
                </a:solidFill>
                <a:latin typeface="Articulate" pitchFamily="2" charset="0"/>
                <a:ea typeface="+mn-ea"/>
                <a:cs typeface="+mn-cs"/>
              </a:rPr>
              <a:t>Out-of-neutral head and neck posture to use microscope</a:t>
            </a:r>
          </a:p>
          <a:p>
            <a:pPr marL="520700" lvl="1" indent="-285750" algn="l" defTabSz="914400" rtl="0" eaLnBrk="1" latinLnBrk="0" hangingPunct="1">
              <a:spcBef>
                <a:spcPts val="0"/>
              </a:spcBef>
              <a:spcAft>
                <a:spcPts val="300"/>
              </a:spcAft>
              <a:buFont typeface="Arial" pitchFamily="34" charset="0"/>
              <a:buChar char="•"/>
              <a:defRPr/>
            </a:pPr>
            <a:r>
              <a:rPr lang="en-US" sz="9600" kern="1200" dirty="0" smtClean="0">
                <a:solidFill>
                  <a:schemeClr val="tx1">
                    <a:lumMod val="65000"/>
                    <a:lumOff val="35000"/>
                  </a:schemeClr>
                </a:solidFill>
                <a:latin typeface="Articulate" pitchFamily="2" charset="0"/>
                <a:ea typeface="+mn-ea"/>
                <a:cs typeface="+mn-cs"/>
              </a:rPr>
              <a:t>Unsupported arms with stress into shoulders and upper back</a:t>
            </a:r>
          </a:p>
          <a:p>
            <a:pPr marL="520700" lvl="1" indent="-285750" algn="l" defTabSz="914400" rtl="0" eaLnBrk="1" latinLnBrk="0" hangingPunct="1">
              <a:spcBef>
                <a:spcPts val="0"/>
              </a:spcBef>
              <a:spcAft>
                <a:spcPts val="300"/>
              </a:spcAft>
              <a:buFont typeface="Arial" pitchFamily="34" charset="0"/>
              <a:buChar char="•"/>
              <a:defRPr/>
            </a:pPr>
            <a:r>
              <a:rPr lang="en-US" sz="9600" kern="1200" dirty="0" smtClean="0">
                <a:solidFill>
                  <a:schemeClr val="tx1">
                    <a:lumMod val="65000"/>
                    <a:lumOff val="35000"/>
                  </a:schemeClr>
                </a:solidFill>
                <a:latin typeface="Articulate" pitchFamily="2" charset="0"/>
                <a:ea typeface="+mn-ea"/>
                <a:cs typeface="+mn-cs"/>
              </a:rPr>
              <a:t>Lower back unsupported</a:t>
            </a:r>
          </a:p>
          <a:p>
            <a:pPr marL="520700" lvl="1" indent="-285750" algn="l" defTabSz="914400" rtl="0" eaLnBrk="1" latinLnBrk="0" hangingPunct="1">
              <a:spcBef>
                <a:spcPts val="0"/>
              </a:spcBef>
              <a:spcAft>
                <a:spcPts val="300"/>
              </a:spcAft>
              <a:buFont typeface="Arial" pitchFamily="34" charset="0"/>
              <a:buChar char="•"/>
              <a:defRPr/>
            </a:pPr>
            <a:r>
              <a:rPr lang="en-US" sz="9600" dirty="0" smtClean="0">
                <a:solidFill>
                  <a:schemeClr val="tx1">
                    <a:lumMod val="65000"/>
                    <a:lumOff val="35000"/>
                  </a:schemeClr>
                </a:solidFill>
              </a:rPr>
              <a:t>Feet not well supported on the floor</a:t>
            </a:r>
            <a:endParaRPr lang="en-US" sz="9600" kern="1200" dirty="0" smtClean="0">
              <a:solidFill>
                <a:schemeClr val="tx1">
                  <a:lumMod val="65000"/>
                  <a:lumOff val="35000"/>
                </a:schemeClr>
              </a:solidFill>
              <a:latin typeface="Articulate" pitchFamily="2" charset="0"/>
              <a:ea typeface="+mn-ea"/>
              <a:cs typeface="+mn-cs"/>
            </a:endParaRPr>
          </a:p>
          <a:p>
            <a:pPr marL="120650" lvl="0" indent="-285750" algn="l" defTabSz="914400" rtl="0" eaLnBrk="1" latinLnBrk="0" hangingPunct="1">
              <a:spcBef>
                <a:spcPts val="300"/>
              </a:spcBef>
              <a:spcAft>
                <a:spcPts val="300"/>
              </a:spcAft>
              <a:buFont typeface="Arial" pitchFamily="34" charset="0"/>
              <a:buNone/>
              <a:defRPr/>
            </a:pPr>
            <a:r>
              <a:rPr lang="en-US" sz="10000" kern="1200" dirty="0" smtClean="0">
                <a:solidFill>
                  <a:schemeClr val="tx1">
                    <a:lumMod val="65000"/>
                    <a:lumOff val="35000"/>
                  </a:schemeClr>
                </a:solidFill>
                <a:latin typeface="Articulate" pitchFamily="2" charset="0"/>
                <a:ea typeface="+mn-ea"/>
                <a:cs typeface="+mn-cs"/>
              </a:rPr>
              <a:t>How safe</a:t>
            </a:r>
            <a:r>
              <a:rPr lang="en-US" sz="10000" kern="1200" baseline="0" dirty="0" smtClean="0">
                <a:solidFill>
                  <a:schemeClr val="tx1">
                    <a:lumMod val="65000"/>
                    <a:lumOff val="35000"/>
                  </a:schemeClr>
                </a:solidFill>
                <a:latin typeface="Articulate" pitchFamily="2" charset="0"/>
                <a:ea typeface="+mn-ea"/>
                <a:cs typeface="+mn-cs"/>
              </a:rPr>
              <a:t> and effective?</a:t>
            </a:r>
            <a:endParaRPr lang="en-US" sz="4000" kern="1200" baseline="0" dirty="0" smtClean="0">
              <a:solidFill>
                <a:schemeClr val="tx1"/>
              </a:solidFill>
              <a:latin typeface="Articulate" pitchFamily="2" charset="0"/>
              <a:ea typeface="+mn-ea"/>
              <a:cs typeface="+mn-cs"/>
            </a:endParaRPr>
          </a:p>
          <a:p>
            <a:pPr marL="0" lvl="0" indent="0" algn="l" defTabSz="914400" rtl="0" eaLnBrk="1" latinLnBrk="0" hangingPunct="1">
              <a:spcBef>
                <a:spcPts val="300"/>
              </a:spcBef>
              <a:spcAft>
                <a:spcPts val="300"/>
              </a:spcAft>
              <a:buFont typeface="Arial" pitchFamily="34" charset="0"/>
              <a:buNone/>
              <a:defRPr/>
            </a:pPr>
            <a:r>
              <a:rPr lang="en-US" sz="10000" dirty="0" smtClean="0">
                <a:solidFill>
                  <a:schemeClr val="tx1">
                    <a:lumMod val="65000"/>
                    <a:lumOff val="35000"/>
                  </a:schemeClr>
                </a:solidFill>
              </a:rPr>
              <a:t>Why are these issues present?</a:t>
            </a:r>
          </a:p>
          <a:p>
            <a:pPr marL="520700" lvl="1">
              <a:spcBef>
                <a:spcPts val="0"/>
              </a:spcBef>
              <a:spcAft>
                <a:spcPts val="300"/>
              </a:spcAft>
              <a:buFont typeface="Arial" pitchFamily="34" charset="0"/>
              <a:buChar char="•"/>
              <a:defRPr/>
            </a:pPr>
            <a:r>
              <a:rPr lang="en-US" sz="9600" dirty="0" smtClean="0">
                <a:solidFill>
                  <a:schemeClr val="tx1">
                    <a:lumMod val="65000"/>
                    <a:lumOff val="35000"/>
                  </a:schemeClr>
                </a:solidFill>
              </a:rPr>
              <a:t>Inadequate design of the system!</a:t>
            </a:r>
          </a:p>
        </p:txBody>
      </p:sp>
      <p:pic>
        <p:nvPicPr>
          <p:cNvPr id="6" name="Picture 7" descr="Chris Homecoming 106"/>
          <p:cNvPicPr>
            <a:picLocks noChangeAspect="1" noChangeArrowheads="1"/>
          </p:cNvPicPr>
          <p:nvPr/>
        </p:nvPicPr>
        <p:blipFill>
          <a:blip r:embed="rId3" cstate="print"/>
          <a:srcRect l="7407" t="6154" r="5556"/>
          <a:stretch>
            <a:fillRect/>
          </a:stretch>
        </p:blipFill>
        <p:spPr>
          <a:xfrm>
            <a:off x="5257800" y="1447800"/>
            <a:ext cx="3233209"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wipe(left)">
                                      <p:cBhvr>
                                        <p:cTn id="7" dur="500"/>
                                        <p:tgtEl>
                                          <p:spTgt spid="79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9747">
                                            <p:txEl>
                                              <p:pRg st="1" end="1"/>
                                            </p:txEl>
                                          </p:spTgt>
                                        </p:tgtEl>
                                        <p:attrNameLst>
                                          <p:attrName>style.visibility</p:attrName>
                                        </p:attrNameLst>
                                      </p:cBhvr>
                                      <p:to>
                                        <p:strVal val="visible"/>
                                      </p:to>
                                    </p:set>
                                    <p:animEffect transition="in" filter="wipe(left)">
                                      <p:cBhvr>
                                        <p:cTn id="12" dur="500"/>
                                        <p:tgtEl>
                                          <p:spTgt spid="799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9747">
                                            <p:txEl>
                                              <p:pRg st="2" end="2"/>
                                            </p:txEl>
                                          </p:spTgt>
                                        </p:tgtEl>
                                        <p:attrNameLst>
                                          <p:attrName>style.visibility</p:attrName>
                                        </p:attrNameLst>
                                      </p:cBhvr>
                                      <p:to>
                                        <p:strVal val="visible"/>
                                      </p:to>
                                    </p:set>
                                    <p:animEffect transition="in" filter="wipe(left)">
                                      <p:cBhvr>
                                        <p:cTn id="17" dur="500"/>
                                        <p:tgtEl>
                                          <p:spTgt spid="799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9747">
                                            <p:txEl>
                                              <p:pRg st="3" end="3"/>
                                            </p:txEl>
                                          </p:spTgt>
                                        </p:tgtEl>
                                        <p:attrNameLst>
                                          <p:attrName>style.visibility</p:attrName>
                                        </p:attrNameLst>
                                      </p:cBhvr>
                                      <p:to>
                                        <p:strVal val="visible"/>
                                      </p:to>
                                    </p:set>
                                    <p:animEffect transition="in" filter="wipe(left)">
                                      <p:cBhvr>
                                        <p:cTn id="22" dur="500"/>
                                        <p:tgtEl>
                                          <p:spTgt spid="799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9747">
                                            <p:txEl>
                                              <p:pRg st="4" end="4"/>
                                            </p:txEl>
                                          </p:spTgt>
                                        </p:tgtEl>
                                        <p:attrNameLst>
                                          <p:attrName>style.visibility</p:attrName>
                                        </p:attrNameLst>
                                      </p:cBhvr>
                                      <p:to>
                                        <p:strVal val="visible"/>
                                      </p:to>
                                    </p:set>
                                    <p:animEffect transition="in" filter="wipe(left)">
                                      <p:cBhvr>
                                        <p:cTn id="27" dur="500"/>
                                        <p:tgtEl>
                                          <p:spTgt spid="799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9747">
                                            <p:txEl>
                                              <p:pRg st="5" end="5"/>
                                            </p:txEl>
                                          </p:spTgt>
                                        </p:tgtEl>
                                        <p:attrNameLst>
                                          <p:attrName>style.visibility</p:attrName>
                                        </p:attrNameLst>
                                      </p:cBhvr>
                                      <p:to>
                                        <p:strVal val="visible"/>
                                      </p:to>
                                    </p:set>
                                    <p:animEffect transition="in" filter="wipe(left)">
                                      <p:cBhvr>
                                        <p:cTn id="32" dur="500"/>
                                        <p:tgtEl>
                                          <p:spTgt spid="799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99747">
                                            <p:txEl>
                                              <p:pRg st="6" end="6"/>
                                            </p:txEl>
                                          </p:spTgt>
                                        </p:tgtEl>
                                        <p:attrNameLst>
                                          <p:attrName>style.visibility</p:attrName>
                                        </p:attrNameLst>
                                      </p:cBhvr>
                                      <p:to>
                                        <p:strVal val="visible"/>
                                      </p:to>
                                    </p:set>
                                    <p:animEffect transition="in" filter="wipe(left)">
                                      <p:cBhvr>
                                        <p:cTn id="37" dur="500"/>
                                        <p:tgtEl>
                                          <p:spTgt spid="799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99747">
                                            <p:txEl>
                                              <p:pRg st="7" end="7"/>
                                            </p:txEl>
                                          </p:spTgt>
                                        </p:tgtEl>
                                        <p:attrNameLst>
                                          <p:attrName>style.visibility</p:attrName>
                                        </p:attrNameLst>
                                      </p:cBhvr>
                                      <p:to>
                                        <p:strVal val="visible"/>
                                      </p:to>
                                    </p:set>
                                    <p:animEffect transition="in" filter="wipe(left)">
                                      <p:cBhvr>
                                        <p:cTn id="42" dur="500"/>
                                        <p:tgtEl>
                                          <p:spTgt spid="799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bldLvl="3"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ERS Step 4</a:t>
            </a:r>
            <a:endParaRPr lang="en-US" dirty="0" smtClean="0"/>
          </a:p>
        </p:txBody>
      </p:sp>
      <p:pic>
        <p:nvPicPr>
          <p:cNvPr id="12290" name="Picture 2" descr="M:\Clients\Medtronic\MECC\ERS\Screen Shots\11 Step 4.JPG"/>
          <p:cNvPicPr>
            <a:picLocks noChangeAspect="1" noChangeArrowheads="1"/>
          </p:cNvPicPr>
          <p:nvPr/>
        </p:nvPicPr>
        <p:blipFill>
          <a:blip r:embed="rId3" cstate="print"/>
          <a:srcRect/>
          <a:stretch>
            <a:fillRect/>
          </a:stretch>
        </p:blipFill>
        <p:spPr bwMode="auto">
          <a:xfrm>
            <a:off x="457200" y="1066800"/>
            <a:ext cx="8269592" cy="429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normAutofit/>
          </a:bodyPr>
          <a:lstStyle/>
          <a:p>
            <a:pPr eaLnBrk="1" hangingPunct="1">
              <a:defRPr/>
            </a:pPr>
            <a:r>
              <a:rPr lang="en-US" dirty="0" smtClean="0"/>
              <a:t>ERS Step 5</a:t>
            </a:r>
            <a:endParaRPr lang="en-US" dirty="0" smtClean="0"/>
          </a:p>
        </p:txBody>
      </p:sp>
      <p:pic>
        <p:nvPicPr>
          <p:cNvPr id="13314" name="Picture 2" descr="M:\Clients\Medtronic\MECC\ERS\Screen Shots\12 step 5.JPG"/>
          <p:cNvPicPr>
            <a:picLocks noChangeAspect="1" noChangeArrowheads="1"/>
          </p:cNvPicPr>
          <p:nvPr/>
        </p:nvPicPr>
        <p:blipFill>
          <a:blip r:embed="rId3" cstate="print"/>
          <a:srcRect/>
          <a:stretch>
            <a:fillRect/>
          </a:stretch>
        </p:blipFill>
        <p:spPr bwMode="auto">
          <a:xfrm>
            <a:off x="2362200" y="990600"/>
            <a:ext cx="5180649"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609600" y="228600"/>
            <a:ext cx="8001000" cy="762000"/>
          </a:xfrm>
        </p:spPr>
        <p:txBody>
          <a:bodyPr>
            <a:normAutofit/>
          </a:bodyPr>
          <a:lstStyle/>
          <a:p>
            <a:pPr eaLnBrk="1" hangingPunct="1">
              <a:defRPr/>
            </a:pPr>
            <a:r>
              <a:rPr lang="en-US" dirty="0" smtClean="0"/>
              <a:t>ERS Step 6</a:t>
            </a:r>
            <a:endParaRPr lang="en-US" dirty="0" smtClean="0"/>
          </a:p>
        </p:txBody>
      </p:sp>
      <p:pic>
        <p:nvPicPr>
          <p:cNvPr id="14338" name="Picture 2" descr="M:\Clients\Medtronic\MECC\ERS\Screen Shots\Step 6 completed.JPG"/>
          <p:cNvPicPr>
            <a:picLocks noChangeAspect="1" noChangeArrowheads="1"/>
          </p:cNvPicPr>
          <p:nvPr/>
        </p:nvPicPr>
        <p:blipFill>
          <a:blip r:embed="rId3" cstate="print"/>
          <a:srcRect/>
          <a:stretch>
            <a:fillRect/>
          </a:stretch>
        </p:blipFill>
        <p:spPr bwMode="auto">
          <a:xfrm>
            <a:off x="762000" y="1066800"/>
            <a:ext cx="7806956"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2756_PPT_Title_Slide_Bkgrnd.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Picture 4" descr="201402756_PPT_Title_Slide_Ray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8" name="Picture 7" descr="201402756_PPT_Title_Slide_LogoTex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600" y="228600"/>
            <a:ext cx="3657854" cy="1562208"/>
          </a:xfrm>
          <a:prstGeom prst="rect">
            <a:avLst/>
          </a:prstGeom>
        </p:spPr>
      </p:pic>
      <p:sp>
        <p:nvSpPr>
          <p:cNvPr id="10" name="Title 1"/>
          <p:cNvSpPr>
            <a:spLocks noGrp="1"/>
          </p:cNvSpPr>
          <p:nvPr>
            <p:ph type="ctrTitle"/>
          </p:nvPr>
        </p:nvSpPr>
        <p:spPr>
          <a:xfrm>
            <a:off x="914400" y="1828800"/>
            <a:ext cx="7543800" cy="2971800"/>
          </a:xfrm>
        </p:spPr>
        <p:txBody>
          <a:bodyPr>
            <a:noAutofit/>
          </a:bodyPr>
          <a:lstStyle/>
          <a:p>
            <a:pPr lvl="0" algn="l">
              <a:defRPr/>
            </a:pPr>
            <a:r>
              <a:rPr lang="en-US" sz="3200" b="1" dirty="0" smtClean="0">
                <a:solidFill>
                  <a:schemeClr val="accent1"/>
                </a:solidFill>
              </a:rPr>
              <a:t>Module Three:</a:t>
            </a:r>
            <a:r>
              <a:rPr lang="en-US" b="1" dirty="0" smtClean="0">
                <a:solidFill>
                  <a:schemeClr val="accent1"/>
                </a:solidFill>
              </a:rPr>
              <a:t/>
            </a:r>
            <a:br>
              <a:rPr lang="en-US" b="1" dirty="0" smtClean="0">
                <a:solidFill>
                  <a:schemeClr val="accent1"/>
                </a:solidFill>
              </a:rPr>
            </a:br>
            <a:r>
              <a:rPr lang="en-US" b="1" i="1" dirty="0" smtClean="0">
                <a:solidFill>
                  <a:schemeClr val="accent1"/>
                </a:solidFill>
              </a:rPr>
              <a:t>Ergonomics Risk Screen</a:t>
            </a:r>
            <a:endParaRPr lang="en-US" sz="3600" b="1" dirty="0">
              <a:solidFill>
                <a:schemeClr val="accent1"/>
              </a:solidFill>
              <a:latin typeface="Articulate" pitchFamily="2" charset="0"/>
            </a:endParaRPr>
          </a:p>
        </p:txBody>
      </p:sp>
    </p:spTree>
    <p:custDataLst>
      <p:tags r:id="rId1"/>
    </p:custDataLst>
    <p:extLst>
      <p:ext uri="{BB962C8B-B14F-4D97-AF65-F5344CB8AC3E}">
        <p14:creationId xmlns:p14="http://schemas.microsoft.com/office/powerpoint/2010/main" xmlns="" val="61365586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6" name="Rectangle 3074"/>
          <p:cNvSpPr>
            <a:spLocks noGrp="1" noChangeArrowheads="1"/>
          </p:cNvSpPr>
          <p:nvPr>
            <p:ph type="title"/>
          </p:nvPr>
        </p:nvSpPr>
        <p:spPr>
          <a:xfrm>
            <a:off x="990600" y="457200"/>
            <a:ext cx="7772400" cy="762000"/>
          </a:xfrm>
        </p:spPr>
        <p:txBody>
          <a:bodyPr>
            <a:normAutofit/>
          </a:bodyPr>
          <a:lstStyle/>
          <a:p>
            <a:pPr eaLnBrk="1" hangingPunct="1">
              <a:defRPr/>
            </a:pPr>
            <a:r>
              <a:rPr lang="en-US" sz="4000" b="1" dirty="0" smtClean="0">
                <a:solidFill>
                  <a:schemeClr val="tx2"/>
                </a:solidFill>
              </a:rPr>
              <a:t>Ergonomics Systems Design</a:t>
            </a:r>
          </a:p>
        </p:txBody>
      </p:sp>
      <p:sp>
        <p:nvSpPr>
          <p:cNvPr id="799747" name="Rectangle 3075"/>
          <p:cNvSpPr>
            <a:spLocks noGrp="1" noChangeArrowheads="1"/>
          </p:cNvSpPr>
          <p:nvPr>
            <p:ph idx="1"/>
          </p:nvPr>
        </p:nvSpPr>
        <p:spPr>
          <a:xfrm>
            <a:off x="609600" y="1447800"/>
            <a:ext cx="4191000" cy="838200"/>
          </a:xfrm>
        </p:spPr>
        <p:txBody>
          <a:bodyPr lIns="92075" tIns="46038" rIns="92075" bIns="46038">
            <a:normAutofit fontScale="25000" lnSpcReduction="20000"/>
          </a:bodyPr>
          <a:lstStyle/>
          <a:p>
            <a:pPr marL="0" indent="0" eaLnBrk="1" hangingPunct="1">
              <a:spcBef>
                <a:spcPts val="300"/>
              </a:spcBef>
              <a:spcAft>
                <a:spcPts val="300"/>
              </a:spcAft>
              <a:buFont typeface="Wingdings" pitchFamily="2" charset="2"/>
              <a:buNone/>
              <a:defRPr/>
            </a:pPr>
            <a:r>
              <a:rPr lang="en-US" sz="9600" dirty="0" smtClean="0"/>
              <a:t>What do you think about this workstation and set-up?</a:t>
            </a:r>
          </a:p>
          <a:p>
            <a:pPr marL="520700" lvl="1" indent="-285750" algn="l" defTabSz="914400" rtl="0" eaLnBrk="1" latinLnBrk="0" hangingPunct="1">
              <a:spcBef>
                <a:spcPts val="0"/>
              </a:spcBef>
              <a:spcAft>
                <a:spcPts val="300"/>
              </a:spcAft>
              <a:buFont typeface="Arial" pitchFamily="34" charset="0"/>
              <a:buChar char="•"/>
              <a:defRPr/>
            </a:pPr>
            <a:r>
              <a:rPr lang="en-US" sz="9600" kern="1200" dirty="0" smtClean="0">
                <a:solidFill>
                  <a:schemeClr val="tx1">
                    <a:lumMod val="65000"/>
                    <a:lumOff val="35000"/>
                  </a:schemeClr>
                </a:solidFill>
                <a:latin typeface="Articulate" pitchFamily="2" charset="0"/>
                <a:ea typeface="+mn-ea"/>
                <a:cs typeface="+mn-cs"/>
              </a:rPr>
              <a:t>Neutral head and neck posture to use microscope</a:t>
            </a:r>
          </a:p>
          <a:p>
            <a:pPr marL="520700" lvl="1" indent="-285750" algn="l" defTabSz="914400" rtl="0" eaLnBrk="1" latinLnBrk="0" hangingPunct="1">
              <a:spcBef>
                <a:spcPts val="0"/>
              </a:spcBef>
              <a:spcAft>
                <a:spcPts val="300"/>
              </a:spcAft>
              <a:buFont typeface="Arial" pitchFamily="34" charset="0"/>
              <a:buChar char="•"/>
              <a:defRPr/>
            </a:pPr>
            <a:r>
              <a:rPr lang="en-US" sz="9600" kern="1200" dirty="0" smtClean="0">
                <a:solidFill>
                  <a:schemeClr val="tx1">
                    <a:lumMod val="65000"/>
                    <a:lumOff val="35000"/>
                  </a:schemeClr>
                </a:solidFill>
                <a:latin typeface="Articulate" pitchFamily="2" charset="0"/>
                <a:ea typeface="+mn-ea"/>
                <a:cs typeface="+mn-cs"/>
              </a:rPr>
              <a:t>Supported arms to relieve stress into shoulders and upper back</a:t>
            </a:r>
          </a:p>
          <a:p>
            <a:pPr marL="520700" lvl="1" indent="-285750" algn="l" defTabSz="914400" rtl="0" eaLnBrk="1" latinLnBrk="0" hangingPunct="1">
              <a:spcBef>
                <a:spcPts val="0"/>
              </a:spcBef>
              <a:spcAft>
                <a:spcPts val="300"/>
              </a:spcAft>
              <a:buFont typeface="Arial" pitchFamily="34" charset="0"/>
              <a:buChar char="•"/>
              <a:defRPr/>
            </a:pPr>
            <a:r>
              <a:rPr lang="en-US" sz="9600" kern="1200" dirty="0" smtClean="0">
                <a:solidFill>
                  <a:schemeClr val="tx1">
                    <a:lumMod val="65000"/>
                    <a:lumOff val="35000"/>
                  </a:schemeClr>
                </a:solidFill>
                <a:latin typeface="Articulate" pitchFamily="2" charset="0"/>
                <a:ea typeface="+mn-ea"/>
                <a:cs typeface="+mn-cs"/>
              </a:rPr>
              <a:t>Lower back supported</a:t>
            </a:r>
          </a:p>
          <a:p>
            <a:pPr marL="520700" lvl="1" indent="-285750" algn="l" defTabSz="914400" rtl="0" eaLnBrk="1" latinLnBrk="0" hangingPunct="1">
              <a:spcBef>
                <a:spcPts val="0"/>
              </a:spcBef>
              <a:spcAft>
                <a:spcPts val="300"/>
              </a:spcAft>
              <a:buFont typeface="Arial" pitchFamily="34" charset="0"/>
              <a:buChar char="•"/>
              <a:defRPr/>
            </a:pPr>
            <a:r>
              <a:rPr lang="en-US" sz="9600" dirty="0" smtClean="0">
                <a:solidFill>
                  <a:schemeClr val="tx1">
                    <a:lumMod val="65000"/>
                    <a:lumOff val="35000"/>
                  </a:schemeClr>
                </a:solidFill>
              </a:rPr>
              <a:t>Feet  supported on floor</a:t>
            </a:r>
            <a:endParaRPr lang="en-US" sz="9600" kern="1200" dirty="0" smtClean="0">
              <a:solidFill>
                <a:schemeClr val="tx1">
                  <a:lumMod val="65000"/>
                  <a:lumOff val="35000"/>
                </a:schemeClr>
              </a:solidFill>
              <a:latin typeface="Articulate" pitchFamily="2" charset="0"/>
              <a:ea typeface="+mn-ea"/>
              <a:cs typeface="+mn-cs"/>
            </a:endParaRPr>
          </a:p>
          <a:p>
            <a:pPr marL="120650" lvl="0" indent="-285750" algn="l" defTabSz="914400" rtl="0" eaLnBrk="1" latinLnBrk="0" hangingPunct="1">
              <a:spcBef>
                <a:spcPts val="0"/>
              </a:spcBef>
              <a:spcAft>
                <a:spcPts val="300"/>
              </a:spcAft>
              <a:buFont typeface="Arial" pitchFamily="34" charset="0"/>
              <a:buNone/>
              <a:defRPr/>
            </a:pPr>
            <a:r>
              <a:rPr lang="en-US" sz="10000" kern="1200" dirty="0" smtClean="0">
                <a:solidFill>
                  <a:schemeClr val="tx1">
                    <a:lumMod val="65000"/>
                    <a:lumOff val="35000"/>
                  </a:schemeClr>
                </a:solidFill>
                <a:latin typeface="Articulate" pitchFamily="2" charset="0"/>
                <a:ea typeface="+mn-ea"/>
                <a:cs typeface="+mn-cs"/>
              </a:rPr>
              <a:t>How safe</a:t>
            </a:r>
            <a:r>
              <a:rPr lang="en-US" sz="10000" kern="1200" baseline="0" dirty="0" smtClean="0">
                <a:solidFill>
                  <a:schemeClr val="tx1">
                    <a:lumMod val="65000"/>
                    <a:lumOff val="35000"/>
                  </a:schemeClr>
                </a:solidFill>
                <a:latin typeface="Articulate" pitchFamily="2" charset="0"/>
                <a:ea typeface="+mn-ea"/>
                <a:cs typeface="+mn-cs"/>
              </a:rPr>
              <a:t> and effective?</a:t>
            </a:r>
            <a:endParaRPr lang="en-US" sz="4000" kern="1200" baseline="0" dirty="0" smtClean="0">
              <a:solidFill>
                <a:schemeClr val="tx1"/>
              </a:solidFill>
              <a:latin typeface="Articulate" pitchFamily="2" charset="0"/>
              <a:ea typeface="+mn-ea"/>
              <a:cs typeface="+mn-cs"/>
            </a:endParaRPr>
          </a:p>
        </p:txBody>
      </p:sp>
      <p:pic>
        <p:nvPicPr>
          <p:cNvPr id="484354" name="Picture 2" descr="L:\Clients\Medtronic\ATS Medical\Detail Polish Mass Finish Leaflet Spinning and Leaflet Detailing 2-28-14\Pics Video\IMG_0009.JPG"/>
          <p:cNvPicPr>
            <a:picLocks noChangeAspect="1" noChangeArrowheads="1"/>
          </p:cNvPicPr>
          <p:nvPr/>
        </p:nvPicPr>
        <p:blipFill>
          <a:blip r:embed="rId3" cstate="print"/>
          <a:srcRect l="23535" r="24945"/>
          <a:stretch>
            <a:fillRect/>
          </a:stretch>
        </p:blipFill>
        <p:spPr bwMode="auto">
          <a:xfrm flipH="1">
            <a:off x="5334000" y="1447800"/>
            <a:ext cx="3200400" cy="465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wipe(left)">
                                      <p:cBhvr>
                                        <p:cTn id="7" dur="500"/>
                                        <p:tgtEl>
                                          <p:spTgt spid="79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9747">
                                            <p:txEl>
                                              <p:pRg st="1" end="1"/>
                                            </p:txEl>
                                          </p:spTgt>
                                        </p:tgtEl>
                                        <p:attrNameLst>
                                          <p:attrName>style.visibility</p:attrName>
                                        </p:attrNameLst>
                                      </p:cBhvr>
                                      <p:to>
                                        <p:strVal val="visible"/>
                                      </p:to>
                                    </p:set>
                                    <p:animEffect transition="in" filter="wipe(left)">
                                      <p:cBhvr>
                                        <p:cTn id="12" dur="500"/>
                                        <p:tgtEl>
                                          <p:spTgt spid="799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9747">
                                            <p:txEl>
                                              <p:pRg st="2" end="2"/>
                                            </p:txEl>
                                          </p:spTgt>
                                        </p:tgtEl>
                                        <p:attrNameLst>
                                          <p:attrName>style.visibility</p:attrName>
                                        </p:attrNameLst>
                                      </p:cBhvr>
                                      <p:to>
                                        <p:strVal val="visible"/>
                                      </p:to>
                                    </p:set>
                                    <p:animEffect transition="in" filter="wipe(left)">
                                      <p:cBhvr>
                                        <p:cTn id="17" dur="500"/>
                                        <p:tgtEl>
                                          <p:spTgt spid="799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9747">
                                            <p:txEl>
                                              <p:pRg st="3" end="3"/>
                                            </p:txEl>
                                          </p:spTgt>
                                        </p:tgtEl>
                                        <p:attrNameLst>
                                          <p:attrName>style.visibility</p:attrName>
                                        </p:attrNameLst>
                                      </p:cBhvr>
                                      <p:to>
                                        <p:strVal val="visible"/>
                                      </p:to>
                                    </p:set>
                                    <p:animEffect transition="in" filter="wipe(left)">
                                      <p:cBhvr>
                                        <p:cTn id="22" dur="500"/>
                                        <p:tgtEl>
                                          <p:spTgt spid="799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99747">
                                            <p:txEl>
                                              <p:pRg st="4" end="4"/>
                                            </p:txEl>
                                          </p:spTgt>
                                        </p:tgtEl>
                                        <p:attrNameLst>
                                          <p:attrName>style.visibility</p:attrName>
                                        </p:attrNameLst>
                                      </p:cBhvr>
                                      <p:to>
                                        <p:strVal val="visible"/>
                                      </p:to>
                                    </p:set>
                                    <p:animEffect transition="in" filter="wipe(left)">
                                      <p:cBhvr>
                                        <p:cTn id="27" dur="500"/>
                                        <p:tgtEl>
                                          <p:spTgt spid="799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99747">
                                            <p:txEl>
                                              <p:pRg st="5" end="5"/>
                                            </p:txEl>
                                          </p:spTgt>
                                        </p:tgtEl>
                                        <p:attrNameLst>
                                          <p:attrName>style.visibility</p:attrName>
                                        </p:attrNameLst>
                                      </p:cBhvr>
                                      <p:to>
                                        <p:strVal val="visible"/>
                                      </p:to>
                                    </p:set>
                                    <p:animEffect transition="in" filter="wipe(left)">
                                      <p:cBhvr>
                                        <p:cTn id="32" dur="500"/>
                                        <p:tgtEl>
                                          <p:spTgt spid="799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9746" name="Rectangle 3074"/>
          <p:cNvSpPr>
            <a:spLocks noGrp="1" noChangeArrowheads="1"/>
          </p:cNvSpPr>
          <p:nvPr>
            <p:ph type="title"/>
          </p:nvPr>
        </p:nvSpPr>
        <p:spPr>
          <a:xfrm>
            <a:off x="990600" y="457200"/>
            <a:ext cx="7772400" cy="762000"/>
          </a:xfrm>
        </p:spPr>
        <p:txBody>
          <a:bodyPr>
            <a:normAutofit/>
          </a:bodyPr>
          <a:lstStyle/>
          <a:p>
            <a:pPr eaLnBrk="1" hangingPunct="1">
              <a:defRPr/>
            </a:pPr>
            <a:r>
              <a:rPr lang="en-US" sz="4000" b="1" dirty="0" smtClean="0">
                <a:solidFill>
                  <a:schemeClr val="tx2"/>
                </a:solidFill>
              </a:rPr>
              <a:t>Ergonomics Systems Design</a:t>
            </a:r>
          </a:p>
        </p:txBody>
      </p:sp>
      <p:sp>
        <p:nvSpPr>
          <p:cNvPr id="799747" name="Rectangle 3075"/>
          <p:cNvSpPr>
            <a:spLocks noGrp="1" noChangeArrowheads="1"/>
          </p:cNvSpPr>
          <p:nvPr>
            <p:ph idx="1"/>
          </p:nvPr>
        </p:nvSpPr>
        <p:spPr>
          <a:xfrm>
            <a:off x="533400" y="1143000"/>
            <a:ext cx="8153400" cy="381000"/>
          </a:xfrm>
        </p:spPr>
        <p:txBody>
          <a:bodyPr lIns="92075" tIns="46038" rIns="92075" bIns="46038">
            <a:normAutofit fontScale="25000" lnSpcReduction="20000"/>
          </a:bodyPr>
          <a:lstStyle/>
          <a:p>
            <a:pPr marL="0" indent="0" eaLnBrk="1" hangingPunct="1">
              <a:spcBef>
                <a:spcPts val="300"/>
              </a:spcBef>
              <a:spcAft>
                <a:spcPts val="300"/>
              </a:spcAft>
              <a:buFont typeface="Wingdings" pitchFamily="2" charset="2"/>
              <a:buNone/>
              <a:defRPr/>
            </a:pPr>
            <a:r>
              <a:rPr lang="en-US" sz="9600" dirty="0" smtClean="0"/>
              <a:t>Compare the workstations side-by-side to see the night and day difference.</a:t>
            </a:r>
          </a:p>
        </p:txBody>
      </p:sp>
      <p:pic>
        <p:nvPicPr>
          <p:cNvPr id="484354" name="Picture 2" descr="L:\Clients\Medtronic\ATS Medical\Detail Polish Mass Finish Leaflet Spinning and Leaflet Detailing 2-28-14\Pics Video\IMG_0009.JPG"/>
          <p:cNvPicPr>
            <a:picLocks noChangeAspect="1" noChangeArrowheads="1"/>
          </p:cNvPicPr>
          <p:nvPr/>
        </p:nvPicPr>
        <p:blipFill>
          <a:blip r:embed="rId3" cstate="print"/>
          <a:srcRect l="23535" r="24945"/>
          <a:stretch>
            <a:fillRect/>
          </a:stretch>
        </p:blipFill>
        <p:spPr bwMode="auto">
          <a:xfrm flipH="1">
            <a:off x="4863152" y="1883392"/>
            <a:ext cx="3200400" cy="465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7" descr="Chris Homecoming 106"/>
          <p:cNvPicPr>
            <a:picLocks noChangeAspect="1" noChangeArrowheads="1"/>
          </p:cNvPicPr>
          <p:nvPr/>
        </p:nvPicPr>
        <p:blipFill>
          <a:blip r:embed="rId4" cstate="print"/>
          <a:srcRect l="7407" t="6154" r="5556"/>
          <a:stretch>
            <a:fillRect/>
          </a:stretch>
        </p:blipFill>
        <p:spPr>
          <a:xfrm>
            <a:off x="1143000" y="1905000"/>
            <a:ext cx="3233209"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9747">
                                            <p:txEl>
                                              <p:pRg st="0" end="0"/>
                                            </p:txEl>
                                          </p:spTgt>
                                        </p:tgtEl>
                                        <p:attrNameLst>
                                          <p:attrName>style.visibility</p:attrName>
                                        </p:attrNameLst>
                                      </p:cBhvr>
                                      <p:to>
                                        <p:strVal val="visible"/>
                                      </p:to>
                                    </p:set>
                                    <p:animEffect transition="in" filter="wipe(left)">
                                      <p:cBhvr>
                                        <p:cTn id="7" dur="500"/>
                                        <p:tgtEl>
                                          <p:spTgt spid="799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47" grpId="0" build="p" bldLvl="3"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10847</TotalTime>
  <Words>10290</Words>
  <Application>Microsoft Office PowerPoint</Application>
  <PresentationFormat>On-screen Show (4:3)</PresentationFormat>
  <Paragraphs>1013</Paragraphs>
  <Slides>73</Slides>
  <Notes>73</Notes>
  <HiddenSlides>1</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Ergonomics for Engineers</vt:lpstr>
      <vt:lpstr>Our employees are central to our mission</vt:lpstr>
      <vt:lpstr>Ergonomics for Engineers</vt:lpstr>
      <vt:lpstr>Training Modules and Objectives</vt:lpstr>
      <vt:lpstr>Module One: Ergonomics Principles and Foundations </vt:lpstr>
      <vt:lpstr>Ergonomics - Defined</vt:lpstr>
      <vt:lpstr>Ergonomics Systems Design</vt:lpstr>
      <vt:lpstr>Ergonomics Systems Design</vt:lpstr>
      <vt:lpstr>Ergonomics Systems Design</vt:lpstr>
      <vt:lpstr>Ergonomics is all about the design of the system! </vt:lpstr>
      <vt:lpstr>Ergonomics . . . </vt:lpstr>
      <vt:lpstr>Ergonomics Principles</vt:lpstr>
      <vt:lpstr>Promote effective work processes</vt:lpstr>
      <vt:lpstr>Promote effective work processes</vt:lpstr>
      <vt:lpstr>Look at whole picture</vt:lpstr>
      <vt:lpstr>Position/Support in Neutral </vt:lpstr>
      <vt:lpstr>Neutral Spine Position</vt:lpstr>
      <vt:lpstr>Neutral Arm/Hand Position</vt:lpstr>
      <vt:lpstr>Support in Neutral Position</vt:lpstr>
      <vt:lpstr>Promote Dynamic Physical Movement</vt:lpstr>
      <vt:lpstr>Metabolism</vt:lpstr>
      <vt:lpstr>Factors Affecting Metabolism</vt:lpstr>
      <vt:lpstr>Factors Affecting Metabolism</vt:lpstr>
      <vt:lpstr>Physiology Principles</vt:lpstr>
      <vt:lpstr>Work in Reach Zone </vt:lpstr>
      <vt:lpstr>Comfort Reach Zone </vt:lpstr>
      <vt:lpstr>Functional Reach Zone </vt:lpstr>
      <vt:lpstr>Control Manual Material Handling</vt:lpstr>
      <vt:lpstr>Control Manual Material Handling</vt:lpstr>
      <vt:lpstr>Manual Material Handling Guidelines</vt:lpstr>
      <vt:lpstr>Provide Correct Tools,  Equipment and Workstation</vt:lpstr>
      <vt:lpstr>Correct Tools, Equipment and Facilities Chesklists</vt:lpstr>
      <vt:lpstr>Competency Based Training</vt:lpstr>
      <vt:lpstr>Control Exposure to Environment</vt:lpstr>
      <vt:lpstr>Health and Wellness!</vt:lpstr>
      <vt:lpstr>Provide On-going Feedback</vt:lpstr>
      <vt:lpstr>Ergonomics – A Potent Tool!</vt:lpstr>
      <vt:lpstr>Module Two: Ergonomics Reference Guide</vt:lpstr>
      <vt:lpstr>Our employees are central to our mission</vt:lpstr>
      <vt:lpstr>Ergonomics Reference Guide</vt:lpstr>
      <vt:lpstr>Ergonomics Principles</vt:lpstr>
      <vt:lpstr>Guide Table of Contents</vt:lpstr>
      <vt:lpstr>Case Study – Workbench</vt:lpstr>
      <vt:lpstr>Sit or Stand?</vt:lpstr>
      <vt:lpstr>Workbench Height and Reach?</vt:lpstr>
      <vt:lpstr>Case Study – Workbench</vt:lpstr>
      <vt:lpstr>Anthropometry – Defined</vt:lpstr>
      <vt:lpstr>Anthropometry – Data Bases</vt:lpstr>
      <vt:lpstr>Anthropometry – Design Considerations</vt:lpstr>
      <vt:lpstr>Anthropometry – Guidelines</vt:lpstr>
      <vt:lpstr>Anthropometry </vt:lpstr>
      <vt:lpstr>Workbench: Height and Reach</vt:lpstr>
      <vt:lpstr>Workbench:  Fixed Height and Reach</vt:lpstr>
      <vt:lpstr>Case Study – Workbench</vt:lpstr>
      <vt:lpstr>Guide Table of Contents</vt:lpstr>
      <vt:lpstr>Ergonomics – A Potent Tool!</vt:lpstr>
      <vt:lpstr>Module Three: Ergonomics Risk Screen</vt:lpstr>
      <vt:lpstr>Our employees are central to our mission</vt:lpstr>
      <vt:lpstr>Ergonomics Risk Screen</vt:lpstr>
      <vt:lpstr>ERS Overview</vt:lpstr>
      <vt:lpstr>Six Steps to the ERS</vt:lpstr>
      <vt:lpstr>Six Steps to the ERS</vt:lpstr>
      <vt:lpstr>ERS Case Study: Laser Welder</vt:lpstr>
      <vt:lpstr>ERS: Step 1</vt:lpstr>
      <vt:lpstr>ERS Step 2</vt:lpstr>
      <vt:lpstr>ERS Step 2 (cont.)</vt:lpstr>
      <vt:lpstr>ERS Step 2 (cont.)</vt:lpstr>
      <vt:lpstr>ERS Step 2 (cont.)</vt:lpstr>
      <vt:lpstr>ERS Step 3</vt:lpstr>
      <vt:lpstr>ERS Step 4</vt:lpstr>
      <vt:lpstr>ERS Step 5</vt:lpstr>
      <vt:lpstr>ERS Step 6</vt:lpstr>
      <vt:lpstr>Module Three: Ergonomics Risk Screen</vt:lpstr>
    </vt:vector>
  </TitlesOfParts>
  <Company>ErgoSystems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want to accomplish?</dc:title>
  <dc:creator>Mark Anderson</dc:creator>
  <cp:lastModifiedBy>Mark Anderson</cp:lastModifiedBy>
  <cp:revision>395</cp:revision>
  <dcterms:created xsi:type="dcterms:W3CDTF">2001-03-15T00:53:30Z</dcterms:created>
  <dcterms:modified xsi:type="dcterms:W3CDTF">2014-03-06T22:24:12Z</dcterms:modified>
</cp:coreProperties>
</file>