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5"/>
  </p:sldMasterIdLst>
  <p:notesMasterIdLst>
    <p:notesMasterId r:id="rId84"/>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399" r:id="rId31"/>
    <p:sldId id="831" r:id="rId32"/>
    <p:sldId id="832" r:id="rId33"/>
    <p:sldId id="284" r:id="rId34"/>
    <p:sldId id="285" r:id="rId35"/>
    <p:sldId id="286" r:id="rId36"/>
    <p:sldId id="287" r:id="rId37"/>
    <p:sldId id="288" r:id="rId38"/>
    <p:sldId id="289" r:id="rId39"/>
    <p:sldId id="816" r:id="rId40"/>
    <p:sldId id="817" r:id="rId41"/>
    <p:sldId id="818" r:id="rId42"/>
    <p:sldId id="819" r:id="rId43"/>
    <p:sldId id="820" r:id="rId44"/>
    <p:sldId id="833" r:id="rId45"/>
    <p:sldId id="291" r:id="rId46"/>
    <p:sldId id="293" r:id="rId47"/>
    <p:sldId id="294" r:id="rId48"/>
    <p:sldId id="295" r:id="rId49"/>
    <p:sldId id="296" r:id="rId50"/>
    <p:sldId id="297" r:id="rId51"/>
    <p:sldId id="298" r:id="rId52"/>
    <p:sldId id="862" r:id="rId53"/>
    <p:sldId id="299" r:id="rId54"/>
    <p:sldId id="300" r:id="rId55"/>
    <p:sldId id="861" r:id="rId56"/>
    <p:sldId id="301" r:id="rId57"/>
    <p:sldId id="834" r:id="rId58"/>
    <p:sldId id="835" r:id="rId59"/>
    <p:sldId id="863" r:id="rId60"/>
    <p:sldId id="836" r:id="rId61"/>
    <p:sldId id="837" r:id="rId62"/>
    <p:sldId id="838" r:id="rId63"/>
    <p:sldId id="839" r:id="rId64"/>
    <p:sldId id="840" r:id="rId65"/>
    <p:sldId id="841" r:id="rId66"/>
    <p:sldId id="854" r:id="rId67"/>
    <p:sldId id="855" r:id="rId68"/>
    <p:sldId id="842" r:id="rId69"/>
    <p:sldId id="856" r:id="rId70"/>
    <p:sldId id="857" r:id="rId71"/>
    <p:sldId id="843" r:id="rId72"/>
    <p:sldId id="858" r:id="rId73"/>
    <p:sldId id="844" r:id="rId74"/>
    <p:sldId id="845" r:id="rId75"/>
    <p:sldId id="846" r:id="rId76"/>
    <p:sldId id="847" r:id="rId77"/>
    <p:sldId id="848" r:id="rId78"/>
    <p:sldId id="849" r:id="rId79"/>
    <p:sldId id="850" r:id="rId80"/>
    <p:sldId id="851" r:id="rId81"/>
    <p:sldId id="852" r:id="rId82"/>
    <p:sldId id="860" r:id="rId83"/>
  </p:sldIdLst>
  <p:sldSz cx="12192000" cy="6858000"/>
  <p:notesSz cx="6954838" cy="9239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500B58F4-C8E3-481D-9F50-F1ECD72B21FA}">
          <p14:sldIdLst>
            <p14:sldId id="256"/>
          </p14:sldIdLst>
        </p14:section>
        <p14:section name="First Public Library" id="{074F4C27-DFCB-4248-8A29-69BA7B44B3A4}">
          <p14:sldIdLst>
            <p14:sldId id="257"/>
            <p14:sldId id="258"/>
            <p14:sldId id="259"/>
          </p14:sldIdLst>
        </p14:section>
        <p14:section name="Hennepin County Library" id="{25AE885B-6686-44F8-A954-346758F55212}">
          <p14:sldIdLst>
            <p14:sldId id="260"/>
          </p14:sldIdLst>
        </p14:section>
        <p14:section name="Very First Book!" id="{194B6A43-EB4B-4C89-A4F3-74845D47F824}">
          <p14:sldIdLst>
            <p14:sldId id="261"/>
            <p14:sldId id="262"/>
          </p14:sldIdLst>
        </p14:section>
        <p14:section name="Health and Safety Strategies" id="{03EE22D7-D7AB-4124-9EE4-8BD6641BB2AB}">
          <p14:sldIdLst>
            <p14:sldId id="263"/>
          </p14:sldIdLst>
        </p14:section>
        <p14:section name="Ergonomics" id="{EC2E6F6A-DEBB-40AC-9DA7-B482D8DBA052}">
          <p14:sldIdLst>
            <p14:sldId id="264"/>
            <p14:sldId id="265"/>
          </p14:sldIdLst>
        </p14:section>
        <p14:section name="What is Ergonomics?" id="{6B2FD4A4-B5A7-40BA-88B1-E694B042056A}">
          <p14:sldIdLst>
            <p14:sldId id="266"/>
            <p14:sldId id="267"/>
          </p14:sldIdLst>
        </p14:section>
        <p14:section name="Neutral Position" id="{BD0C2290-AC06-4375-B12D-961355C58AAA}">
          <p14:sldIdLst>
            <p14:sldId id="268"/>
            <p14:sldId id="269"/>
            <p14:sldId id="270"/>
          </p14:sldIdLst>
        </p14:section>
        <p14:section name="Reach Zone" id="{AF5705B5-92EF-429C-841D-C46E17DC176C}">
          <p14:sldIdLst>
            <p14:sldId id="271"/>
            <p14:sldId id="272"/>
          </p14:sldIdLst>
        </p14:section>
        <p14:section name="Power Position" id="{E24EC276-D410-466B-8061-32146CA97869}">
          <p14:sldIdLst>
            <p14:sldId id="273"/>
            <p14:sldId id="274"/>
            <p14:sldId id="275"/>
          </p14:sldIdLst>
        </p14:section>
        <p14:section name="Fatigue Control" id="{DB1B6625-D67B-46CB-8C2D-CE71D3CF1411}">
          <p14:sldIdLst>
            <p14:sldId id="276"/>
            <p14:sldId id="277"/>
            <p14:sldId id="278"/>
            <p14:sldId id="279"/>
          </p14:sldIdLst>
        </p14:section>
        <p14:section name="Use Ergonomics Principles" id="{CA2E3686-BD46-40C6-B175-6EF051515EBB}">
          <p14:sldIdLst>
            <p14:sldId id="280"/>
          </p14:sldIdLst>
        </p14:section>
        <p14:section name="Stretching" id="{07C3075B-ECD7-474E-9425-7FEC649F6C04}">
          <p14:sldIdLst>
            <p14:sldId id="399"/>
            <p14:sldId id="831"/>
            <p14:sldId id="832"/>
            <p14:sldId id="284"/>
          </p14:sldIdLst>
        </p14:section>
        <p14:section name="Physical Fitness" id="{0CE32BF7-1C02-45D6-88C0-A5486FEDA0F0}">
          <p14:sldIdLst>
            <p14:sldId id="285"/>
            <p14:sldId id="286"/>
          </p14:sldIdLst>
        </p14:section>
        <p14:section name="Health and Wellness" id="{B91AE0F9-477A-492C-8C03-75C7045EC6A5}">
          <p14:sldIdLst>
            <p14:sldId id="287"/>
          </p14:sldIdLst>
        </p14:section>
        <p14:section name="Safest Lift" id="{6FBF0DB8-2C6A-4530-ACDB-177D9B4A522A}">
          <p14:sldIdLst>
            <p14:sldId id="288"/>
          </p14:sldIdLst>
        </p14:section>
        <p14:section name="Personal Performance Limit" id="{23FA6531-69FC-4910-B007-AE9EC93B1A39}">
          <p14:sldIdLst>
            <p14:sldId id="289"/>
          </p14:sldIdLst>
        </p14:section>
        <p14:section name="Best Lifting Technique?" id="{E9EE1413-5FC5-4C69-97A2-FEF5052150FA}">
          <p14:sldIdLst>
            <p14:sldId id="816"/>
            <p14:sldId id="817"/>
          </p14:sldIdLst>
        </p14:section>
        <p14:section name="Power Lift" id="{3864C0C8-017F-47A3-A205-7378ECD45EDC}">
          <p14:sldIdLst>
            <p14:sldId id="818"/>
            <p14:sldId id="819"/>
            <p14:sldId id="820"/>
            <p14:sldId id="833"/>
          </p14:sldIdLst>
        </p14:section>
        <p14:section name="Golfer's Lift" id="{D803856A-72BB-4AF2-B1D7-692469DA305F}">
          <p14:sldIdLst>
            <p14:sldId id="291"/>
          </p14:sldIdLst>
        </p14:section>
        <p14:section name="Tips and Techniques" id="{046B9DD2-FD5B-4822-92AE-3399675D9136}">
          <p14:sldIdLst>
            <p14:sldId id="293"/>
          </p14:sldIdLst>
        </p14:section>
        <p14:section name="Shelving" id="{E1C49E5C-6136-4423-8EBF-0BDADD6846DA}">
          <p14:sldIdLst>
            <p14:sldId id="294"/>
            <p14:sldId id="295"/>
            <p14:sldId id="296"/>
            <p14:sldId id="297"/>
            <p14:sldId id="298"/>
            <p14:sldId id="862"/>
            <p14:sldId id="299"/>
            <p14:sldId id="300"/>
            <p14:sldId id="861"/>
            <p14:sldId id="301"/>
            <p14:sldId id="834"/>
            <p14:sldId id="835"/>
            <p14:sldId id="863"/>
            <p14:sldId id="836"/>
            <p14:sldId id="837"/>
          </p14:sldIdLst>
        </p14:section>
        <p14:section name="Book Trucks" id="{65DDE540-66F2-439E-8B8F-4E837D2D648B}">
          <p14:sldIdLst>
            <p14:sldId id="838"/>
            <p14:sldId id="839"/>
            <p14:sldId id="840"/>
          </p14:sldIdLst>
        </p14:section>
        <p14:section name="AMH System" id="{79433598-53D3-4375-B343-58A67793A41D}">
          <p14:sldIdLst>
            <p14:sldId id="841"/>
            <p14:sldId id="854"/>
            <p14:sldId id="855"/>
          </p14:sldIdLst>
        </p14:section>
        <p14:section name="Gook Drops/Returns" id="{95CD3E0E-13AA-4BA0-8000-76A591576915}">
          <p14:sldIdLst>
            <p14:sldId id="842"/>
            <p14:sldId id="856"/>
            <p14:sldId id="857"/>
          </p14:sldIdLst>
        </p14:section>
        <p14:section name="Lift Stik" id="{A5566B8E-3788-4E81-A236-86AC3300F0D8}">
          <p14:sldIdLst>
            <p14:sldId id="843"/>
            <p14:sldId id="858"/>
          </p14:sldIdLst>
        </p14:section>
        <p14:section name="Foot Wear" id="{EBADF38E-938B-47C3-A154-AEDABBE2339E}">
          <p14:sldIdLst>
            <p14:sldId id="844"/>
          </p14:sldIdLst>
        </p14:section>
        <p14:section name="Work Rooms" id="{50314F83-0400-4039-9240-048F2872AB9A}">
          <p14:sldIdLst>
            <p14:sldId id="845"/>
            <p14:sldId id="846"/>
            <p14:sldId id="847"/>
          </p14:sldIdLst>
        </p14:section>
        <p14:section name="Service Desks" id="{9C12DDF4-46D5-4455-9202-65A2FCC16A99}">
          <p14:sldIdLst>
            <p14:sldId id="848"/>
            <p14:sldId id="849"/>
            <p14:sldId id="850"/>
          </p14:sldIdLst>
        </p14:section>
        <p14:section name="Invaluable Support!" id="{EDDF7DEE-C47C-4E66-80BD-44990C573178}">
          <p14:sldIdLst>
            <p14:sldId id="851"/>
            <p14:sldId id="852"/>
            <p14:sldId id="860"/>
          </p14:sldIdLst>
        </p14:section>
      </p14:sectionLst>
    </p:ext>
    <p:ext uri="{EFAFB233-063F-42B5-8137-9DF3F51BA10A}">
      <p15:sldGuideLst xmlns:p15="http://schemas.microsoft.com/office/powerpoint/2012/main">
        <p15:guide id="1" orient="horz" pos="2352" userDrawn="1">
          <p15:clr>
            <a:srgbClr val="A4A3A4"/>
          </p15:clr>
        </p15:guide>
        <p15:guide id="2"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56A7"/>
    <a:srgbClr val="5B9BD5"/>
    <a:srgbClr val="113C66"/>
    <a:srgbClr val="FFFFFF"/>
    <a:srgbClr val="FBA04D"/>
    <a:srgbClr val="000066"/>
    <a:srgbClr val="2C7689"/>
    <a:srgbClr val="2B5A93"/>
    <a:srgbClr val="000A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012" autoAdjust="0"/>
    <p:restoredTop sz="69455" autoAdjust="0"/>
  </p:normalViewPr>
  <p:slideViewPr>
    <p:cSldViewPr>
      <p:cViewPr varScale="1">
        <p:scale>
          <a:sx n="99" d="100"/>
          <a:sy n="99" d="100"/>
        </p:scale>
        <p:origin x="72" y="258"/>
      </p:cViewPr>
      <p:guideLst>
        <p:guide orient="horz" pos="2352"/>
        <p:guide pos="3888"/>
      </p:guideLst>
    </p:cSldViewPr>
  </p:slideViewPr>
  <p:outlineViewPr>
    <p:cViewPr>
      <p:scale>
        <a:sx n="33" d="100"/>
        <a:sy n="33" d="100"/>
      </p:scale>
      <p:origin x="0" y="16740"/>
    </p:cViewPr>
  </p:outlineViewPr>
  <p:notesTextViewPr>
    <p:cViewPr>
      <p:scale>
        <a:sx n="3" d="2"/>
        <a:sy n="3" d="2"/>
      </p:scale>
      <p:origin x="0" y="0"/>
    </p:cViewPr>
  </p:notesTextViewPr>
  <p:sorterViewPr>
    <p:cViewPr>
      <p:scale>
        <a:sx n="140" d="100"/>
        <a:sy n="140" d="100"/>
      </p:scale>
      <p:origin x="0" y="-499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86495A-E83E-4C51-8E1D-9D64742CD598}" type="doc">
      <dgm:prSet loTypeId="urn:microsoft.com/office/officeart/2005/8/layout/cycle3" loCatId="cycle" qsTypeId="urn:microsoft.com/office/officeart/2005/8/quickstyle/3d1" qsCatId="3D" csTypeId="urn:microsoft.com/office/officeart/2005/8/colors/accent1_2" csCatId="accent1" phldr="1"/>
      <dgm:spPr/>
      <dgm:t>
        <a:bodyPr/>
        <a:lstStyle/>
        <a:p>
          <a:endParaRPr lang="en-US"/>
        </a:p>
      </dgm:t>
    </dgm:pt>
    <dgm:pt modelId="{C668F9B8-ADAB-465E-9C60-1D9DB9CE1E64}">
      <dgm:prSet phldrT="[Text]" custT="1"/>
      <dgm:spPr/>
      <dgm:t>
        <a:bodyPr/>
        <a:lstStyle/>
        <a:p>
          <a:r>
            <a:rPr lang="en-US" sz="2400" b="1" dirty="0"/>
            <a:t>Ergonomics</a:t>
          </a:r>
          <a:r>
            <a:rPr lang="en-US" sz="1700" b="1" dirty="0"/>
            <a:t> </a:t>
          </a:r>
        </a:p>
      </dgm:t>
    </dgm:pt>
    <dgm:pt modelId="{178FB208-67E5-4E49-9FFF-89B6C88FA561}" type="parTrans" cxnId="{436006D1-4364-4FD0-B5C6-6FF6E33A64D9}">
      <dgm:prSet/>
      <dgm:spPr/>
      <dgm:t>
        <a:bodyPr/>
        <a:lstStyle/>
        <a:p>
          <a:endParaRPr lang="en-US"/>
        </a:p>
      </dgm:t>
    </dgm:pt>
    <dgm:pt modelId="{C3B4DCF5-1187-40B7-9A9B-D58097084228}" type="sibTrans" cxnId="{436006D1-4364-4FD0-B5C6-6FF6E33A64D9}">
      <dgm:prSet/>
      <dgm:spPr/>
      <dgm:t>
        <a:bodyPr/>
        <a:lstStyle/>
        <a:p>
          <a:endParaRPr lang="en-US"/>
        </a:p>
      </dgm:t>
    </dgm:pt>
    <dgm:pt modelId="{941E056C-EB42-4FEE-ABA0-525519588FFD}">
      <dgm:prSet phldrT="[Text]"/>
      <dgm:spPr/>
      <dgm:t>
        <a:bodyPr/>
        <a:lstStyle/>
        <a:p>
          <a:r>
            <a:rPr lang="en-US" dirty="0"/>
            <a:t>Neutral Position</a:t>
          </a:r>
        </a:p>
      </dgm:t>
    </dgm:pt>
    <dgm:pt modelId="{87207067-2950-4667-98F8-12869810E9ED}" type="parTrans" cxnId="{BEBA2D8C-C3D1-4354-9D16-06D242875E73}">
      <dgm:prSet/>
      <dgm:spPr/>
      <dgm:t>
        <a:bodyPr/>
        <a:lstStyle/>
        <a:p>
          <a:endParaRPr lang="en-US"/>
        </a:p>
      </dgm:t>
    </dgm:pt>
    <dgm:pt modelId="{E63B7583-AB4D-4C8E-B833-6D3A97418279}" type="sibTrans" cxnId="{BEBA2D8C-C3D1-4354-9D16-06D242875E73}">
      <dgm:prSet/>
      <dgm:spPr/>
      <dgm:t>
        <a:bodyPr/>
        <a:lstStyle/>
        <a:p>
          <a:endParaRPr lang="en-US"/>
        </a:p>
      </dgm:t>
    </dgm:pt>
    <dgm:pt modelId="{3E016655-0BB4-404F-9BC9-AC3BBF021B23}">
      <dgm:prSet phldrT="[Text]"/>
      <dgm:spPr/>
      <dgm:t>
        <a:bodyPr/>
        <a:lstStyle/>
        <a:p>
          <a:r>
            <a:rPr lang="en-US" dirty="0"/>
            <a:t>Reach Zone</a:t>
          </a:r>
        </a:p>
      </dgm:t>
    </dgm:pt>
    <dgm:pt modelId="{A83A3E4F-30F8-4F3C-A4B7-6A46F89FDCFE}" type="parTrans" cxnId="{A0A4FE10-A07B-4DD6-9A1C-51FE1B3D1651}">
      <dgm:prSet/>
      <dgm:spPr/>
      <dgm:t>
        <a:bodyPr/>
        <a:lstStyle/>
        <a:p>
          <a:endParaRPr lang="en-US"/>
        </a:p>
      </dgm:t>
    </dgm:pt>
    <dgm:pt modelId="{E9CAA9F1-96A4-4A73-969B-A02E984B70CD}" type="sibTrans" cxnId="{A0A4FE10-A07B-4DD6-9A1C-51FE1B3D1651}">
      <dgm:prSet/>
      <dgm:spPr/>
      <dgm:t>
        <a:bodyPr/>
        <a:lstStyle/>
        <a:p>
          <a:endParaRPr lang="en-US"/>
        </a:p>
      </dgm:t>
    </dgm:pt>
    <dgm:pt modelId="{03C40282-E703-44A0-A30C-498FB6773BD1}">
      <dgm:prSet phldrT="[Text]"/>
      <dgm:spPr/>
      <dgm:t>
        <a:bodyPr/>
        <a:lstStyle/>
        <a:p>
          <a:r>
            <a:rPr lang="en-US" dirty="0"/>
            <a:t>Power Position</a:t>
          </a:r>
        </a:p>
      </dgm:t>
    </dgm:pt>
    <dgm:pt modelId="{426D0668-F2D8-4339-946E-A45BB5B72A45}" type="parTrans" cxnId="{50D85B0C-5132-45E3-BC10-FE4014674678}">
      <dgm:prSet/>
      <dgm:spPr/>
      <dgm:t>
        <a:bodyPr/>
        <a:lstStyle/>
        <a:p>
          <a:endParaRPr lang="en-US"/>
        </a:p>
      </dgm:t>
    </dgm:pt>
    <dgm:pt modelId="{8F481672-4E64-4C64-BE30-FE60EE74D389}" type="sibTrans" cxnId="{50D85B0C-5132-45E3-BC10-FE4014674678}">
      <dgm:prSet/>
      <dgm:spPr/>
      <dgm:t>
        <a:bodyPr/>
        <a:lstStyle/>
        <a:p>
          <a:endParaRPr lang="en-US"/>
        </a:p>
      </dgm:t>
    </dgm:pt>
    <dgm:pt modelId="{2A45BCBD-58B3-4ECD-9F17-F4A5A8D88605}">
      <dgm:prSet phldrT="[Text]"/>
      <dgm:spPr/>
      <dgm:t>
        <a:bodyPr/>
        <a:lstStyle/>
        <a:p>
          <a:r>
            <a:rPr lang="en-US" dirty="0"/>
            <a:t>Fatigue Control</a:t>
          </a:r>
        </a:p>
      </dgm:t>
    </dgm:pt>
    <dgm:pt modelId="{7134A969-3E6C-42F0-9880-FD77DEDCA6FD}" type="parTrans" cxnId="{0D5172AC-930D-450F-8EAF-8ED29AD3D0FB}">
      <dgm:prSet/>
      <dgm:spPr/>
      <dgm:t>
        <a:bodyPr/>
        <a:lstStyle/>
        <a:p>
          <a:endParaRPr lang="en-US"/>
        </a:p>
      </dgm:t>
    </dgm:pt>
    <dgm:pt modelId="{51DA69F3-55CE-4F27-9622-F9FA3817F077}" type="sibTrans" cxnId="{0D5172AC-930D-450F-8EAF-8ED29AD3D0FB}">
      <dgm:prSet/>
      <dgm:spPr/>
      <dgm:t>
        <a:bodyPr/>
        <a:lstStyle/>
        <a:p>
          <a:endParaRPr lang="en-US"/>
        </a:p>
      </dgm:t>
    </dgm:pt>
    <dgm:pt modelId="{BBE7B02B-913D-43B7-B9F4-568BE843BE5E}" type="pres">
      <dgm:prSet presAssocID="{EE86495A-E83E-4C51-8E1D-9D64742CD598}" presName="Name0" presStyleCnt="0">
        <dgm:presLayoutVars>
          <dgm:dir/>
          <dgm:resizeHandles val="exact"/>
        </dgm:presLayoutVars>
      </dgm:prSet>
      <dgm:spPr/>
    </dgm:pt>
    <dgm:pt modelId="{EEE92DE7-C35E-44AA-AA12-46F0934D8528}" type="pres">
      <dgm:prSet presAssocID="{EE86495A-E83E-4C51-8E1D-9D64742CD598}" presName="cycle" presStyleCnt="0"/>
      <dgm:spPr/>
    </dgm:pt>
    <dgm:pt modelId="{C93D6513-2012-4152-8776-D6EE84E7A0BF}" type="pres">
      <dgm:prSet presAssocID="{C668F9B8-ADAB-465E-9C60-1D9DB9CE1E64}" presName="nodeFirstNode" presStyleLbl="node1" presStyleIdx="0" presStyleCnt="5" custScaleX="111147">
        <dgm:presLayoutVars>
          <dgm:bulletEnabled val="1"/>
        </dgm:presLayoutVars>
      </dgm:prSet>
      <dgm:spPr/>
    </dgm:pt>
    <dgm:pt modelId="{6A905E77-0AC3-4938-8262-222211496B2D}" type="pres">
      <dgm:prSet presAssocID="{C3B4DCF5-1187-40B7-9A9B-D58097084228}" presName="sibTransFirstNode" presStyleLbl="bgShp" presStyleIdx="0" presStyleCnt="1"/>
      <dgm:spPr/>
    </dgm:pt>
    <dgm:pt modelId="{A2961269-7198-4FA3-B6CD-5C718EEB0169}" type="pres">
      <dgm:prSet presAssocID="{941E056C-EB42-4FEE-ABA0-525519588FFD}" presName="nodeFollowingNodes" presStyleLbl="node1" presStyleIdx="1" presStyleCnt="5">
        <dgm:presLayoutVars>
          <dgm:bulletEnabled val="1"/>
        </dgm:presLayoutVars>
      </dgm:prSet>
      <dgm:spPr/>
    </dgm:pt>
    <dgm:pt modelId="{F5B33AFF-AE56-44C9-AB91-0FDA56E5CB98}" type="pres">
      <dgm:prSet presAssocID="{3E016655-0BB4-404F-9BC9-AC3BBF021B23}" presName="nodeFollowingNodes" presStyleLbl="node1" presStyleIdx="2" presStyleCnt="5" custRadScaleRad="105886" custRadScaleInc="-29968">
        <dgm:presLayoutVars>
          <dgm:bulletEnabled val="1"/>
        </dgm:presLayoutVars>
      </dgm:prSet>
      <dgm:spPr/>
    </dgm:pt>
    <dgm:pt modelId="{C5D839BA-B21A-4132-9DB1-7EDFADD4ACA6}" type="pres">
      <dgm:prSet presAssocID="{03C40282-E703-44A0-A30C-498FB6773BD1}" presName="nodeFollowingNodes" presStyleLbl="node1" presStyleIdx="3" presStyleCnt="5" custRadScaleRad="96912" custRadScaleInc="23368">
        <dgm:presLayoutVars>
          <dgm:bulletEnabled val="1"/>
        </dgm:presLayoutVars>
      </dgm:prSet>
      <dgm:spPr/>
    </dgm:pt>
    <dgm:pt modelId="{8011BB6B-7A5D-42D9-B831-5C5E3DE50462}" type="pres">
      <dgm:prSet presAssocID="{2A45BCBD-58B3-4ECD-9F17-F4A5A8D88605}" presName="nodeFollowingNodes" presStyleLbl="node1" presStyleIdx="4" presStyleCnt="5">
        <dgm:presLayoutVars>
          <dgm:bulletEnabled val="1"/>
        </dgm:presLayoutVars>
      </dgm:prSet>
      <dgm:spPr/>
    </dgm:pt>
  </dgm:ptLst>
  <dgm:cxnLst>
    <dgm:cxn modelId="{50D85B0C-5132-45E3-BC10-FE4014674678}" srcId="{EE86495A-E83E-4C51-8E1D-9D64742CD598}" destId="{03C40282-E703-44A0-A30C-498FB6773BD1}" srcOrd="3" destOrd="0" parTransId="{426D0668-F2D8-4339-946E-A45BB5B72A45}" sibTransId="{8F481672-4E64-4C64-BE30-FE60EE74D389}"/>
    <dgm:cxn modelId="{A0A4FE10-A07B-4DD6-9A1C-51FE1B3D1651}" srcId="{EE86495A-E83E-4C51-8E1D-9D64742CD598}" destId="{3E016655-0BB4-404F-9BC9-AC3BBF021B23}" srcOrd="2" destOrd="0" parTransId="{A83A3E4F-30F8-4F3C-A4B7-6A46F89FDCFE}" sibTransId="{E9CAA9F1-96A4-4A73-969B-A02E984B70CD}"/>
    <dgm:cxn modelId="{516C4F2A-C999-4813-AAF7-8CFC5FF54666}" type="presOf" srcId="{2A45BCBD-58B3-4ECD-9F17-F4A5A8D88605}" destId="{8011BB6B-7A5D-42D9-B831-5C5E3DE50462}" srcOrd="0" destOrd="0" presId="urn:microsoft.com/office/officeart/2005/8/layout/cycle3"/>
    <dgm:cxn modelId="{EDC5E533-E6DC-481D-B9BC-2964F8F7242A}" type="presOf" srcId="{C668F9B8-ADAB-465E-9C60-1D9DB9CE1E64}" destId="{C93D6513-2012-4152-8776-D6EE84E7A0BF}" srcOrd="0" destOrd="0" presId="urn:microsoft.com/office/officeart/2005/8/layout/cycle3"/>
    <dgm:cxn modelId="{C807EC72-5FB3-4E4D-A39E-FD0FBF2E88CC}" type="presOf" srcId="{941E056C-EB42-4FEE-ABA0-525519588FFD}" destId="{A2961269-7198-4FA3-B6CD-5C718EEB0169}" srcOrd="0" destOrd="0" presId="urn:microsoft.com/office/officeart/2005/8/layout/cycle3"/>
    <dgm:cxn modelId="{E5B3CA7A-D1CD-49E8-9B32-2B8DAE118F3D}" type="presOf" srcId="{03C40282-E703-44A0-A30C-498FB6773BD1}" destId="{C5D839BA-B21A-4132-9DB1-7EDFADD4ACA6}" srcOrd="0" destOrd="0" presId="urn:microsoft.com/office/officeart/2005/8/layout/cycle3"/>
    <dgm:cxn modelId="{0C7BA481-5D6D-4F73-AB7C-0079245EBB1D}" type="presOf" srcId="{3E016655-0BB4-404F-9BC9-AC3BBF021B23}" destId="{F5B33AFF-AE56-44C9-AB91-0FDA56E5CB98}" srcOrd="0" destOrd="0" presId="urn:microsoft.com/office/officeart/2005/8/layout/cycle3"/>
    <dgm:cxn modelId="{BEBA2D8C-C3D1-4354-9D16-06D242875E73}" srcId="{EE86495A-E83E-4C51-8E1D-9D64742CD598}" destId="{941E056C-EB42-4FEE-ABA0-525519588FFD}" srcOrd="1" destOrd="0" parTransId="{87207067-2950-4667-98F8-12869810E9ED}" sibTransId="{E63B7583-AB4D-4C8E-B833-6D3A97418279}"/>
    <dgm:cxn modelId="{B44AC2A8-A45D-4C1D-9DF5-D0BA950E3214}" type="presOf" srcId="{EE86495A-E83E-4C51-8E1D-9D64742CD598}" destId="{BBE7B02B-913D-43B7-B9F4-568BE843BE5E}" srcOrd="0" destOrd="0" presId="urn:microsoft.com/office/officeart/2005/8/layout/cycle3"/>
    <dgm:cxn modelId="{0D5172AC-930D-450F-8EAF-8ED29AD3D0FB}" srcId="{EE86495A-E83E-4C51-8E1D-9D64742CD598}" destId="{2A45BCBD-58B3-4ECD-9F17-F4A5A8D88605}" srcOrd="4" destOrd="0" parTransId="{7134A969-3E6C-42F0-9880-FD77DEDCA6FD}" sibTransId="{51DA69F3-55CE-4F27-9622-F9FA3817F077}"/>
    <dgm:cxn modelId="{436006D1-4364-4FD0-B5C6-6FF6E33A64D9}" srcId="{EE86495A-E83E-4C51-8E1D-9D64742CD598}" destId="{C668F9B8-ADAB-465E-9C60-1D9DB9CE1E64}" srcOrd="0" destOrd="0" parTransId="{178FB208-67E5-4E49-9FFF-89B6C88FA561}" sibTransId="{C3B4DCF5-1187-40B7-9A9B-D58097084228}"/>
    <dgm:cxn modelId="{277CF6E0-D403-4D04-A453-BB7D311728ED}" type="presOf" srcId="{C3B4DCF5-1187-40B7-9A9B-D58097084228}" destId="{6A905E77-0AC3-4938-8262-222211496B2D}" srcOrd="0" destOrd="0" presId="urn:microsoft.com/office/officeart/2005/8/layout/cycle3"/>
    <dgm:cxn modelId="{79FEE739-5D1F-4DF1-BA1D-B71BFE91394B}" type="presParOf" srcId="{BBE7B02B-913D-43B7-B9F4-568BE843BE5E}" destId="{EEE92DE7-C35E-44AA-AA12-46F0934D8528}" srcOrd="0" destOrd="0" presId="urn:microsoft.com/office/officeart/2005/8/layout/cycle3"/>
    <dgm:cxn modelId="{A4F870D4-7D4F-4CC0-AA26-6388CB0B19E7}" type="presParOf" srcId="{EEE92DE7-C35E-44AA-AA12-46F0934D8528}" destId="{C93D6513-2012-4152-8776-D6EE84E7A0BF}" srcOrd="0" destOrd="0" presId="urn:microsoft.com/office/officeart/2005/8/layout/cycle3"/>
    <dgm:cxn modelId="{5077A6E4-F414-4675-969B-BA8604F0FD8E}" type="presParOf" srcId="{EEE92DE7-C35E-44AA-AA12-46F0934D8528}" destId="{6A905E77-0AC3-4938-8262-222211496B2D}" srcOrd="1" destOrd="0" presId="urn:microsoft.com/office/officeart/2005/8/layout/cycle3"/>
    <dgm:cxn modelId="{11EE7328-0ABE-4C50-B6AC-9A55289A9362}" type="presParOf" srcId="{EEE92DE7-C35E-44AA-AA12-46F0934D8528}" destId="{A2961269-7198-4FA3-B6CD-5C718EEB0169}" srcOrd="2" destOrd="0" presId="urn:microsoft.com/office/officeart/2005/8/layout/cycle3"/>
    <dgm:cxn modelId="{8B8F95C4-1B34-49FE-BF04-A6C2BE2FEC57}" type="presParOf" srcId="{EEE92DE7-C35E-44AA-AA12-46F0934D8528}" destId="{F5B33AFF-AE56-44C9-AB91-0FDA56E5CB98}" srcOrd="3" destOrd="0" presId="urn:microsoft.com/office/officeart/2005/8/layout/cycle3"/>
    <dgm:cxn modelId="{C3140073-0982-4ED2-AF33-47F8E67F9ABF}" type="presParOf" srcId="{EEE92DE7-C35E-44AA-AA12-46F0934D8528}" destId="{C5D839BA-B21A-4132-9DB1-7EDFADD4ACA6}" srcOrd="4" destOrd="0" presId="urn:microsoft.com/office/officeart/2005/8/layout/cycle3"/>
    <dgm:cxn modelId="{B9B7B4F5-4A60-4AE7-935B-D68702B5AA77}" type="presParOf" srcId="{EEE92DE7-C35E-44AA-AA12-46F0934D8528}" destId="{8011BB6B-7A5D-42D9-B831-5C5E3DE50462}"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05E77-0AC3-4938-8262-222211496B2D}">
      <dsp:nvSpPr>
        <dsp:cNvPr id="0" name=""/>
        <dsp:cNvSpPr/>
      </dsp:nvSpPr>
      <dsp:spPr>
        <a:xfrm>
          <a:off x="695426" y="-91131"/>
          <a:ext cx="4145343" cy="4145343"/>
        </a:xfrm>
        <a:prstGeom prst="circularArrow">
          <a:avLst>
            <a:gd name="adj1" fmla="val 5544"/>
            <a:gd name="adj2" fmla="val 330680"/>
            <a:gd name="adj3" fmla="val 13579290"/>
            <a:gd name="adj4" fmla="val 17506833"/>
            <a:gd name="adj5" fmla="val 5757"/>
          </a:avLst>
        </a:prstGeom>
        <a:gradFill rotWithShape="0">
          <a:gsLst>
            <a:gs pos="0">
              <a:schemeClr val="accent1">
                <a:tint val="40000"/>
                <a:hueOff val="0"/>
                <a:satOff val="0"/>
                <a:lumOff val="0"/>
                <a:alphaOff val="0"/>
                <a:shade val="15000"/>
                <a:satMod val="180000"/>
              </a:schemeClr>
            </a:gs>
            <a:gs pos="50000">
              <a:schemeClr val="accent1">
                <a:tint val="40000"/>
                <a:hueOff val="0"/>
                <a:satOff val="0"/>
                <a:lumOff val="0"/>
                <a:alphaOff val="0"/>
                <a:shade val="45000"/>
                <a:satMod val="170000"/>
              </a:schemeClr>
            </a:gs>
            <a:gs pos="70000">
              <a:schemeClr val="accent1">
                <a:tint val="40000"/>
                <a:hueOff val="0"/>
                <a:satOff val="0"/>
                <a:lumOff val="0"/>
                <a:alphaOff val="0"/>
                <a:tint val="99000"/>
                <a:shade val="65000"/>
                <a:satMod val="155000"/>
              </a:schemeClr>
            </a:gs>
            <a:gs pos="100000">
              <a:schemeClr val="accent1">
                <a:tint val="40000"/>
                <a:hueOff val="0"/>
                <a:satOff val="0"/>
                <a:lumOff val="0"/>
                <a:alphaOff val="0"/>
                <a:tint val="95500"/>
                <a:shade val="100000"/>
                <a:satMod val="155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C93D6513-2012-4152-8776-D6EE84E7A0BF}">
      <dsp:nvSpPr>
        <dsp:cNvPr id="0" name=""/>
        <dsp:cNvSpPr/>
      </dsp:nvSpPr>
      <dsp:spPr>
        <a:xfrm>
          <a:off x="1716505" y="484"/>
          <a:ext cx="2103184" cy="946127"/>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Ergonomics</a:t>
          </a:r>
          <a:r>
            <a:rPr lang="en-US" sz="1700" b="1" kern="1200" dirty="0"/>
            <a:t> </a:t>
          </a:r>
        </a:p>
      </dsp:txBody>
      <dsp:txXfrm>
        <a:off x="1762691" y="46670"/>
        <a:ext cx="2010812" cy="853755"/>
      </dsp:txXfrm>
    </dsp:sp>
    <dsp:sp modelId="{A2961269-7198-4FA3-B6CD-5C718EEB0169}">
      <dsp:nvSpPr>
        <dsp:cNvPr id="0" name=""/>
        <dsp:cNvSpPr/>
      </dsp:nvSpPr>
      <dsp:spPr>
        <a:xfrm>
          <a:off x="3503188" y="1221960"/>
          <a:ext cx="1892254" cy="946127"/>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Neutral Position</a:t>
          </a:r>
        </a:p>
      </dsp:txBody>
      <dsp:txXfrm>
        <a:off x="3549374" y="1268146"/>
        <a:ext cx="1799882" cy="853755"/>
      </dsp:txXfrm>
    </dsp:sp>
    <dsp:sp modelId="{F5B33AFF-AE56-44C9-AB91-0FDA56E5CB98}">
      <dsp:nvSpPr>
        <dsp:cNvPr id="0" name=""/>
        <dsp:cNvSpPr/>
      </dsp:nvSpPr>
      <dsp:spPr>
        <a:xfrm>
          <a:off x="3335908" y="2868937"/>
          <a:ext cx="1892254" cy="946127"/>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Reach Zone</a:t>
          </a:r>
        </a:p>
      </dsp:txBody>
      <dsp:txXfrm>
        <a:off x="3382094" y="2915123"/>
        <a:ext cx="1799882" cy="853755"/>
      </dsp:txXfrm>
    </dsp:sp>
    <dsp:sp modelId="{C5D839BA-B21A-4132-9DB1-7EDFADD4ACA6}">
      <dsp:nvSpPr>
        <dsp:cNvPr id="0" name=""/>
        <dsp:cNvSpPr/>
      </dsp:nvSpPr>
      <dsp:spPr>
        <a:xfrm>
          <a:off x="509222" y="2868936"/>
          <a:ext cx="1892254" cy="946127"/>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Power Position</a:t>
          </a:r>
        </a:p>
      </dsp:txBody>
      <dsp:txXfrm>
        <a:off x="555408" y="2915122"/>
        <a:ext cx="1799882" cy="853755"/>
      </dsp:txXfrm>
    </dsp:sp>
    <dsp:sp modelId="{8011BB6B-7A5D-42D9-B831-5C5E3DE50462}">
      <dsp:nvSpPr>
        <dsp:cNvPr id="0" name=""/>
        <dsp:cNvSpPr/>
      </dsp:nvSpPr>
      <dsp:spPr>
        <a:xfrm>
          <a:off x="140753" y="1221960"/>
          <a:ext cx="1892254" cy="946127"/>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Fatigue Control</a:t>
          </a:r>
        </a:p>
      </dsp:txBody>
      <dsp:txXfrm>
        <a:off x="186939" y="1268146"/>
        <a:ext cx="1799882" cy="853755"/>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1963"/>
          </a:xfrm>
          <a:prstGeom prst="rect">
            <a:avLst/>
          </a:prstGeom>
        </p:spPr>
        <p:txBody>
          <a:bodyPr vert="horz" lIns="92537" tIns="46269" rIns="92537" bIns="46269" rtlCol="0"/>
          <a:lstStyle>
            <a:lvl1pPr algn="l">
              <a:defRPr sz="1200"/>
            </a:lvl1pPr>
          </a:lstStyle>
          <a:p>
            <a:endParaRPr lang="en-US"/>
          </a:p>
        </p:txBody>
      </p:sp>
      <p:sp>
        <p:nvSpPr>
          <p:cNvPr id="3" name="Date Placeholder 2"/>
          <p:cNvSpPr>
            <a:spLocks noGrp="1"/>
          </p:cNvSpPr>
          <p:nvPr>
            <p:ph type="dt" idx="1"/>
          </p:nvPr>
        </p:nvSpPr>
        <p:spPr>
          <a:xfrm>
            <a:off x="3939466" y="0"/>
            <a:ext cx="3013763" cy="461963"/>
          </a:xfrm>
          <a:prstGeom prst="rect">
            <a:avLst/>
          </a:prstGeom>
        </p:spPr>
        <p:txBody>
          <a:bodyPr vert="horz" lIns="92537" tIns="46269" rIns="92537" bIns="46269" rtlCol="0"/>
          <a:lstStyle>
            <a:lvl1pPr algn="r">
              <a:defRPr sz="1200"/>
            </a:lvl1pPr>
          </a:lstStyle>
          <a:p>
            <a:fld id="{3EA9CF6F-7FCD-45DF-B525-1DB10C752246}" type="datetimeFigureOut">
              <a:rPr lang="en-US" smtClean="0"/>
              <a:t>2/4/2020</a:t>
            </a:fld>
            <a:endParaRPr lang="en-US"/>
          </a:p>
        </p:txBody>
      </p:sp>
      <p:sp>
        <p:nvSpPr>
          <p:cNvPr id="4" name="Slide Image Placeholder 3"/>
          <p:cNvSpPr>
            <a:spLocks noGrp="1" noRot="1" noChangeAspect="1"/>
          </p:cNvSpPr>
          <p:nvPr>
            <p:ph type="sldImg" idx="2"/>
          </p:nvPr>
        </p:nvSpPr>
        <p:spPr>
          <a:xfrm>
            <a:off x="398463" y="693738"/>
            <a:ext cx="6157912" cy="3463925"/>
          </a:xfrm>
          <a:prstGeom prst="rect">
            <a:avLst/>
          </a:prstGeom>
          <a:noFill/>
          <a:ln w="12700">
            <a:solidFill>
              <a:prstClr val="black"/>
            </a:solidFill>
          </a:ln>
        </p:spPr>
        <p:txBody>
          <a:bodyPr vert="horz" lIns="92537" tIns="46269" rIns="92537" bIns="46269" rtlCol="0" anchor="ctr"/>
          <a:lstStyle/>
          <a:p>
            <a:endParaRPr lang="en-US"/>
          </a:p>
        </p:txBody>
      </p:sp>
      <p:sp>
        <p:nvSpPr>
          <p:cNvPr id="5" name="Notes Placeholder 4"/>
          <p:cNvSpPr>
            <a:spLocks noGrp="1"/>
          </p:cNvSpPr>
          <p:nvPr>
            <p:ph type="body" sz="quarter" idx="3"/>
          </p:nvPr>
        </p:nvSpPr>
        <p:spPr>
          <a:xfrm>
            <a:off x="695484" y="4388644"/>
            <a:ext cx="5563870" cy="4157663"/>
          </a:xfrm>
          <a:prstGeom prst="rect">
            <a:avLst/>
          </a:prstGeom>
        </p:spPr>
        <p:txBody>
          <a:bodyPr vert="horz" lIns="92537" tIns="46269" rIns="92537" bIns="4626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5684"/>
            <a:ext cx="3013763" cy="461963"/>
          </a:xfrm>
          <a:prstGeom prst="rect">
            <a:avLst/>
          </a:prstGeom>
        </p:spPr>
        <p:txBody>
          <a:bodyPr vert="horz" lIns="92537" tIns="46269" rIns="92537" bIns="46269"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775684"/>
            <a:ext cx="3013763" cy="461963"/>
          </a:xfrm>
          <a:prstGeom prst="rect">
            <a:avLst/>
          </a:prstGeom>
        </p:spPr>
        <p:txBody>
          <a:bodyPr vert="horz" lIns="92537" tIns="46269" rIns="92537" bIns="46269" rtlCol="0" anchor="b"/>
          <a:lstStyle>
            <a:lvl1pPr algn="r">
              <a:defRPr sz="1200"/>
            </a:lvl1pPr>
          </a:lstStyle>
          <a:p>
            <a:fld id="{28DA8D69-0B7A-4D60-B313-D75CF0B6C421}" type="slidenum">
              <a:rPr lang="en-US" smtClean="0"/>
              <a:t>‹#›</a:t>
            </a:fld>
            <a:endParaRPr lang="en-US"/>
          </a:p>
        </p:txBody>
      </p:sp>
    </p:spTree>
    <p:extLst>
      <p:ext uri="{BB962C8B-B14F-4D97-AF65-F5344CB8AC3E}">
        <p14:creationId xmlns:p14="http://schemas.microsoft.com/office/powerpoint/2010/main" val="2885107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7912" cy="3463925"/>
          </a:xfrm>
        </p:spPr>
      </p:sp>
      <p:sp>
        <p:nvSpPr>
          <p:cNvPr id="3" name="Notes Placeholder 2"/>
          <p:cNvSpPr>
            <a:spLocks noGrp="1"/>
          </p:cNvSpPr>
          <p:nvPr>
            <p:ph type="body" idx="1"/>
          </p:nvPr>
        </p:nvSpPr>
        <p:spPr/>
        <p:txBody>
          <a:bodyPr/>
          <a:lstStyle/>
          <a:p>
            <a:r>
              <a:rPr lang="en-US" dirty="0"/>
              <a:t>Welcome to Ergonomics at Hennepin County Library. </a:t>
            </a:r>
          </a:p>
          <a:p>
            <a:r>
              <a:rPr lang="en-US" dirty="0"/>
              <a:t>Training created in partnership with Hennepin County Libraries, Workplace Safety and ErgoSystems Consulting.</a:t>
            </a:r>
          </a:p>
          <a:p>
            <a:r>
              <a:rPr lang="en-US" dirty="0"/>
              <a:t>.</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1</a:t>
            </a:fld>
            <a:endParaRPr lang="en-US"/>
          </a:p>
        </p:txBody>
      </p:sp>
    </p:spTree>
    <p:extLst>
      <p:ext uri="{BB962C8B-B14F-4D97-AF65-F5344CB8AC3E}">
        <p14:creationId xmlns:p14="http://schemas.microsoft.com/office/powerpoint/2010/main" val="1594043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Recognizing that there is always room for improvements, we will look at a variety of activities including manual handling of library materials, loading and unloading bins, pushing book trucks, using lift stiks and the AMH system and specific techniques for shelving materials. </a:t>
            </a:r>
          </a:p>
          <a:p>
            <a:r>
              <a:rPr lang="en-US" dirty="0"/>
              <a:t>We will also discuss topics of personal health and wellness along with physical fitness. You will learn how to safely and effectively perform a basic stretching routine to promote blood flow and joint health. </a:t>
            </a:r>
          </a:p>
          <a:p>
            <a:r>
              <a:rPr lang="en-US" dirty="0"/>
              <a:t>All of this is in the context of ergonomics – understanding how to “Work Smarter; Not Harder!”</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10</a:t>
            </a:fld>
            <a:endParaRPr lang="en-US"/>
          </a:p>
        </p:txBody>
      </p:sp>
    </p:spTree>
    <p:extLst>
      <p:ext uri="{BB962C8B-B14F-4D97-AF65-F5344CB8AC3E}">
        <p14:creationId xmlns:p14="http://schemas.microsoft.com/office/powerpoint/2010/main" val="2126866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ergonomics? In essence, Ergonomics is designing workstations and using tools and work techniques that help us work smarter . . . not harder. </a:t>
            </a:r>
          </a:p>
          <a:p>
            <a:r>
              <a:rPr lang="en-US" dirty="0"/>
              <a:t>As human beings we have incredible capabilities. We are physically strong, able to handle heavy loads and yet are also capable of very precise physical movements</a:t>
            </a:r>
          </a:p>
          <a:p>
            <a:r>
              <a:rPr lang="en-US" dirty="0"/>
              <a:t>But how we use our physical capabilities makes a huge difference in how our body responds to the tasks we ask it to do. </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11</a:t>
            </a:fld>
            <a:endParaRPr lang="en-US"/>
          </a:p>
        </p:txBody>
      </p:sp>
    </p:spTree>
    <p:extLst>
      <p:ext uri="{BB962C8B-B14F-4D97-AF65-F5344CB8AC3E}">
        <p14:creationId xmlns:p14="http://schemas.microsoft.com/office/powerpoint/2010/main" val="4048647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define a set of ergonomics principles to ensure the work processes we use are the most effective possible. </a:t>
            </a:r>
          </a:p>
          <a:p>
            <a:r>
              <a:rPr lang="en-US" dirty="0"/>
              <a:t>We’ll focus on four ergonomics principles:</a:t>
            </a:r>
          </a:p>
          <a:p>
            <a:pPr lvl="0"/>
            <a:r>
              <a:rPr lang="en-US" dirty="0"/>
              <a:t>Neutral Position</a:t>
            </a:r>
          </a:p>
          <a:p>
            <a:pPr lvl="0"/>
            <a:r>
              <a:rPr lang="en-US" dirty="0"/>
              <a:t>Reach Zone</a:t>
            </a:r>
          </a:p>
          <a:p>
            <a:pPr lvl="0"/>
            <a:r>
              <a:rPr lang="en-US" dirty="0"/>
              <a:t>Power Position and </a:t>
            </a:r>
          </a:p>
          <a:p>
            <a:pPr lvl="0"/>
            <a:r>
              <a:rPr lang="en-US" dirty="0"/>
              <a:t>Fatigue Control</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12</a:t>
            </a:fld>
            <a:endParaRPr lang="en-US"/>
          </a:p>
        </p:txBody>
      </p:sp>
    </p:spTree>
    <p:extLst>
      <p:ext uri="{BB962C8B-B14F-4D97-AF65-F5344CB8AC3E}">
        <p14:creationId xmlns:p14="http://schemas.microsoft.com/office/powerpoint/2010/main" val="4279089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ergonomics principle is Neutral Position.</a:t>
            </a:r>
          </a:p>
          <a:p>
            <a:r>
              <a:rPr lang="en-US" dirty="0"/>
              <a:t>Although we stand upright on our feet, it's really the spine and pelvis that provides the foundation for our body.</a:t>
            </a:r>
          </a:p>
          <a:p>
            <a:r>
              <a:rPr lang="en-US" dirty="0"/>
              <a:t>When you hold yourself in the neutral position, your spinal column, when viewed from the side, is actually in an S-shape configuration. An inner curve in the lower back and neck and an outer curve in the mid-back area.</a:t>
            </a:r>
          </a:p>
          <a:p>
            <a:r>
              <a:rPr lang="en-US" dirty="0"/>
              <a:t>Why S-shape? Think springs! The S-shape allows the spine to act like a spring and increases the spine’s ability to handle stress. </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13</a:t>
            </a:fld>
            <a:endParaRPr lang="en-US"/>
          </a:p>
        </p:txBody>
      </p:sp>
    </p:spTree>
    <p:extLst>
      <p:ext uri="{BB962C8B-B14F-4D97-AF65-F5344CB8AC3E}">
        <p14:creationId xmlns:p14="http://schemas.microsoft.com/office/powerpoint/2010/main" val="701266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the other joints of the body? Every joint has a neutral position. We call it, “mid-range of joint position”. </a:t>
            </a:r>
          </a:p>
          <a:p>
            <a:r>
              <a:rPr lang="en-US" dirty="0"/>
              <a:t>Think about your elbow. From a physical performance standpoint, what position of the elbow is the most functional?</a:t>
            </a:r>
          </a:p>
          <a:p>
            <a:r>
              <a:rPr lang="en-US" dirty="0"/>
              <a:t>With the elbow straight or bent all the way?</a:t>
            </a:r>
          </a:p>
          <a:p>
            <a:r>
              <a:rPr lang="en-US" dirty="0"/>
              <a:t>The elbow is most functional at about 90 degrees of bend. This is the position of greatest strength and also protects the joint and surrounding soft tissues like muscles, tendons, ligaments and nerves.</a:t>
            </a:r>
          </a:p>
          <a:p>
            <a:r>
              <a:rPr lang="en-US" dirty="0"/>
              <a:t>Every joint of the body has a “mid-range of joint position”.</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14</a:t>
            </a:fld>
            <a:endParaRPr lang="en-US"/>
          </a:p>
        </p:txBody>
      </p:sp>
    </p:spTree>
    <p:extLst>
      <p:ext uri="{BB962C8B-B14F-4D97-AF65-F5344CB8AC3E}">
        <p14:creationId xmlns:p14="http://schemas.microsoft.com/office/powerpoint/2010/main" val="2084963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you can’t spend all of your time with your spine and joints in the absolute neutral position. However, the closer you can position your joints to the “mid-range of joint position”, the better. </a:t>
            </a:r>
          </a:p>
          <a:p>
            <a:r>
              <a:rPr lang="en-US" dirty="0"/>
              <a:t>The next time you find yourself in an out-of-neutral position, identify why you are out of neutral and consider options to improve the situation to allow you to be more in neutral. </a:t>
            </a:r>
          </a:p>
          <a:p>
            <a:r>
              <a:rPr lang="en-US" dirty="0"/>
              <a:t>Even if you can spend 15% more time in neutral, that 15% can make a big difference!</a:t>
            </a:r>
          </a:p>
          <a:p>
            <a:r>
              <a:rPr lang="en-US" dirty="0"/>
              <a:t>When you adjust the worksurface height at your workstation, you are using the Neutral Position principle to your advantage!</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15</a:t>
            </a:fld>
            <a:endParaRPr lang="en-US"/>
          </a:p>
        </p:txBody>
      </p:sp>
    </p:spTree>
    <p:extLst>
      <p:ext uri="{BB962C8B-B14F-4D97-AF65-F5344CB8AC3E}">
        <p14:creationId xmlns:p14="http://schemas.microsoft.com/office/powerpoint/2010/main" val="2339139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Reach Zone is the second ergonomics principle; it has to do with how far away from your body you need to reach.</a:t>
            </a:r>
          </a:p>
          <a:p>
            <a:r>
              <a:rPr lang="en-US" dirty="0"/>
              <a:t>For example, how long can you hold a 10# load at arm’s length? </a:t>
            </a:r>
          </a:p>
          <a:p>
            <a:r>
              <a:rPr lang="en-US" dirty="0"/>
              <a:t>Well, at arm's length, it gets heavy quite quickly. That’s why, in fact, if you have to hold the load at all, you know you want to hold it as close to your body as you can get it.</a:t>
            </a:r>
          </a:p>
          <a:p>
            <a:r>
              <a:rPr lang="en-US" dirty="0"/>
              <a:t>Structurally, the body is designed to function within a specific operating range. We call this the Reach Zone. </a:t>
            </a:r>
          </a:p>
          <a:p>
            <a:r>
              <a:rPr lang="en-US" dirty="0"/>
              <a:t>Determined by your arm’ length, it’s defined by a sphere from hip to shoulder level within arm’s reach to the front and side.</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16</a:t>
            </a:fld>
            <a:endParaRPr lang="en-US"/>
          </a:p>
        </p:txBody>
      </p:sp>
    </p:spTree>
    <p:extLst>
      <p:ext uri="{BB962C8B-B14F-4D97-AF65-F5344CB8AC3E}">
        <p14:creationId xmlns:p14="http://schemas.microsoft.com/office/powerpoint/2010/main" val="1302576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we saying never reach outside your reach zone? Of course, the answer is NO!</a:t>
            </a:r>
          </a:p>
          <a:p>
            <a:r>
              <a:rPr lang="en-US" dirty="0"/>
              <a:t>But if you find yourself reaching way outside your reach zone with a heavy load in an awkward position think about ways to decrease the reach distance.</a:t>
            </a:r>
          </a:p>
          <a:p>
            <a:r>
              <a:rPr lang="en-US" dirty="0"/>
              <a:t>In general, set up as much as possible to work within your Reach Zone. For example, as possible use the top and middle shelves on the book trucks rather than the bottom shelf.</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17</a:t>
            </a:fld>
            <a:endParaRPr lang="en-US"/>
          </a:p>
        </p:txBody>
      </p:sp>
    </p:spTree>
    <p:extLst>
      <p:ext uri="{BB962C8B-B14F-4D97-AF65-F5344CB8AC3E}">
        <p14:creationId xmlns:p14="http://schemas.microsoft.com/office/powerpoint/2010/main" val="4209803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we have outlined the ergonomics principle of Neutral Position and Reach Zone.</a:t>
            </a:r>
          </a:p>
          <a:p>
            <a:r>
              <a:rPr lang="en-US" dirty="0"/>
              <a:t>But what about if you have to lift or move something.</a:t>
            </a:r>
          </a:p>
          <a:p>
            <a:r>
              <a:rPr lang="en-US" dirty="0"/>
              <a:t>Is the Neutral Position really the best position for this kind of activity?</a:t>
            </a:r>
          </a:p>
          <a:p>
            <a:r>
              <a:rPr lang="en-US" dirty="0"/>
              <a:t>As it turns out – it’s not.</a:t>
            </a:r>
          </a:p>
          <a:p>
            <a:r>
              <a:rPr lang="en-US" dirty="0"/>
              <a:t>From the body’s perspective the third ergonomics principle, Power Position is a better way to go. </a:t>
            </a:r>
          </a:p>
        </p:txBody>
      </p:sp>
      <p:sp>
        <p:nvSpPr>
          <p:cNvPr id="4" name="Slide Number Placeholder 3"/>
          <p:cNvSpPr>
            <a:spLocks noGrp="1"/>
          </p:cNvSpPr>
          <p:nvPr>
            <p:ph type="sldNum" sz="quarter" idx="5"/>
          </p:nvPr>
        </p:nvSpPr>
        <p:spPr/>
        <p:txBody>
          <a:bodyPr/>
          <a:lstStyle/>
          <a:p>
            <a:fld id="{28DA8D69-0B7A-4D60-B313-D75CF0B6C421}" type="slidenum">
              <a:rPr lang="en-US" smtClean="0"/>
              <a:t>18</a:t>
            </a:fld>
            <a:endParaRPr lang="en-US"/>
          </a:p>
        </p:txBody>
      </p:sp>
    </p:spTree>
    <p:extLst>
      <p:ext uri="{BB962C8B-B14F-4D97-AF65-F5344CB8AC3E}">
        <p14:creationId xmlns:p14="http://schemas.microsoft.com/office/powerpoint/2010/main" val="3526575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the Power Position looks like:</a:t>
            </a:r>
          </a:p>
          <a:p>
            <a:r>
              <a:rPr lang="en-US" dirty="0"/>
              <a:t>- Feet shoulder width or slightly wider.</a:t>
            </a:r>
          </a:p>
          <a:p>
            <a:r>
              <a:rPr lang="en-US" dirty="0"/>
              <a:t>- Good footing so you don’t slip.</a:t>
            </a:r>
          </a:p>
          <a:p>
            <a:r>
              <a:rPr lang="en-US" dirty="0"/>
              <a:t>- Spine maintained in neutral.</a:t>
            </a:r>
          </a:p>
          <a:p>
            <a:r>
              <a:rPr lang="en-US" dirty="0"/>
              <a:t>- Hips and knees bent slightly.</a:t>
            </a:r>
          </a:p>
          <a:p>
            <a:r>
              <a:rPr lang="en-US" dirty="0"/>
              <a:t>- Head and shoulders upright.</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19</a:t>
            </a:fld>
            <a:endParaRPr lang="en-US"/>
          </a:p>
        </p:txBody>
      </p:sp>
    </p:spTree>
    <p:extLst>
      <p:ext uri="{BB962C8B-B14F-4D97-AF65-F5344CB8AC3E}">
        <p14:creationId xmlns:p14="http://schemas.microsoft.com/office/powerpoint/2010/main" val="1395667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1790, Benjamin Franklin donated a collection of books to a Massachusetts town that had named itself Franklin to honor him. Though the town initially asked Franklin to donate a bell, he determined that "sense" was more important than "sound." </a:t>
            </a:r>
          </a:p>
          <a:p>
            <a:pPr defTabSz="925373">
              <a:defRPr/>
            </a:pPr>
            <a:r>
              <a:rPr lang="en-US" dirty="0"/>
              <a:t>Town residents voted those donated books be freely available for town members, thereby creating the nation's first public library.</a:t>
            </a:r>
          </a:p>
          <a:p>
            <a:endParaRPr lang="en-US" dirty="0"/>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2</a:t>
            </a:fld>
            <a:endParaRPr lang="en-US"/>
          </a:p>
        </p:txBody>
      </p:sp>
    </p:spTree>
    <p:extLst>
      <p:ext uri="{BB962C8B-B14F-4D97-AF65-F5344CB8AC3E}">
        <p14:creationId xmlns:p14="http://schemas.microsoft.com/office/powerpoint/2010/main" val="2564537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this position is used in just about any sport as a “ready” position.</a:t>
            </a:r>
          </a:p>
          <a:p>
            <a:r>
              <a:rPr lang="en-US" dirty="0"/>
              <a:t>You can use the Power Position in many ways – lifting materials </a:t>
            </a:r>
          </a:p>
          <a:p>
            <a:r>
              <a:rPr lang="en-US" dirty="0"/>
              <a:t>and maneuvering a book truck for sure but also, for using tools and equipment and setting up the work area.</a:t>
            </a:r>
          </a:p>
          <a:p>
            <a:r>
              <a:rPr lang="en-US" dirty="0"/>
              <a:t>You can even use the power position to get a drink at the water fountain! Rather than just bending over at the waist with your knees straight – stressing your lower back – use the power position. Give it a try!</a:t>
            </a:r>
          </a:p>
          <a:p>
            <a:r>
              <a:rPr lang="en-US" dirty="0"/>
              <a:t>We’ll go through specific examples in the Tips and Techniques section later in the training.</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20</a:t>
            </a:fld>
            <a:endParaRPr lang="en-US"/>
          </a:p>
        </p:txBody>
      </p:sp>
    </p:spTree>
    <p:extLst>
      <p:ext uri="{BB962C8B-B14F-4D97-AF65-F5344CB8AC3E}">
        <p14:creationId xmlns:p14="http://schemas.microsoft.com/office/powerpoint/2010/main" val="776334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we have gone over the ergonomics principles of Neutral Position, Reach Zone and Power Position. The last principle is Fatigue Control.</a:t>
            </a:r>
          </a:p>
          <a:p>
            <a:r>
              <a:rPr lang="en-US" dirty="0"/>
              <a:t>You’ll notice we’re using the word “Control” and not “Eliminate” when discussing fatigue.  Physical fatigue is a normal occurrence in the routine of our lives. It is not possible to eliminate fatigue. </a:t>
            </a:r>
          </a:p>
          <a:p>
            <a:r>
              <a:rPr lang="en-US" dirty="0"/>
              <a:t>For overall health and wellness, we need to recover from fatigue through appropriate rest, hydration and nutrition.</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21</a:t>
            </a:fld>
            <a:endParaRPr lang="en-US"/>
          </a:p>
        </p:txBody>
      </p:sp>
    </p:spTree>
    <p:extLst>
      <p:ext uri="{BB962C8B-B14F-4D97-AF65-F5344CB8AC3E}">
        <p14:creationId xmlns:p14="http://schemas.microsoft.com/office/powerpoint/2010/main" val="4065674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how do you recognize fatigue? Physical fatigue is demonstrated when physical and/or repetitive tasks result in muscle tiredness. We experience a decrease in general physical strength and coordination. We are more prone to making mistakes. We may be more likely to experience injuries.</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22</a:t>
            </a:fld>
            <a:endParaRPr lang="en-US"/>
          </a:p>
        </p:txBody>
      </p:sp>
    </p:spTree>
    <p:extLst>
      <p:ext uri="{BB962C8B-B14F-4D97-AF65-F5344CB8AC3E}">
        <p14:creationId xmlns:p14="http://schemas.microsoft.com/office/powerpoint/2010/main" val="2695672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work shift what can you do to control fatigue?</a:t>
            </a:r>
          </a:p>
          <a:p>
            <a:r>
              <a:rPr lang="en-US" dirty="0"/>
              <a:t>Try to mix up job tasks to provide a variety of physical activities. This is called job rotation. Break a larger task into smaller tasks.</a:t>
            </a:r>
          </a:p>
          <a:p>
            <a:r>
              <a:rPr lang="en-US" dirty="0"/>
              <a:t>Make sure you take appropriate recovery breaks to give your body a chance to replenish energy supplies and fluid intake. In other words, try to not skip breaks and lunch.</a:t>
            </a:r>
          </a:p>
          <a:p>
            <a:r>
              <a:rPr lang="en-US" dirty="0"/>
              <a:t>Drink plenty of fluid on a periodic basis. If you are thirsty you are on the way to dehydration.</a:t>
            </a:r>
          </a:p>
          <a:p>
            <a:r>
              <a:rPr lang="en-US" dirty="0"/>
              <a:t>Use stretching to promote blood circulation and joint lubrication through-out the shift. Look at the Physical Fitness, Health and Wellness and Stretching section for details about using stretching as a part of your overall fatigue control strategy.</a:t>
            </a:r>
          </a:p>
          <a:p>
            <a:r>
              <a:rPr lang="en-US" dirty="0"/>
              <a:t>Consciously work to identify and control fatigue at work.</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23</a:t>
            </a:fld>
            <a:endParaRPr lang="en-US"/>
          </a:p>
        </p:txBody>
      </p:sp>
    </p:spTree>
    <p:extLst>
      <p:ext uri="{BB962C8B-B14F-4D97-AF65-F5344CB8AC3E}">
        <p14:creationId xmlns:p14="http://schemas.microsoft.com/office/powerpoint/2010/main" val="598694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experiencing extreme or unusual symptoms please access appropriate medical treatment.</a:t>
            </a:r>
          </a:p>
        </p:txBody>
      </p:sp>
      <p:sp>
        <p:nvSpPr>
          <p:cNvPr id="4" name="Slide Number Placeholder 3"/>
          <p:cNvSpPr>
            <a:spLocks noGrp="1"/>
          </p:cNvSpPr>
          <p:nvPr>
            <p:ph type="sldNum" sz="quarter" idx="5"/>
          </p:nvPr>
        </p:nvSpPr>
        <p:spPr/>
        <p:txBody>
          <a:bodyPr/>
          <a:lstStyle/>
          <a:p>
            <a:fld id="{28DA8D69-0B7A-4D60-B313-D75CF0B6C421}" type="slidenum">
              <a:rPr lang="en-US" smtClean="0"/>
              <a:t>24</a:t>
            </a:fld>
            <a:endParaRPr lang="en-US"/>
          </a:p>
        </p:txBody>
      </p:sp>
    </p:spTree>
    <p:extLst>
      <p:ext uri="{BB962C8B-B14F-4D97-AF65-F5344CB8AC3E}">
        <p14:creationId xmlns:p14="http://schemas.microsoft.com/office/powerpoint/2010/main" val="4279377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ergonomics is all about :Working smarter; not harder”.</a:t>
            </a:r>
          </a:p>
          <a:p>
            <a:r>
              <a:rPr lang="en-US" dirty="0"/>
              <a:t>We’ve discussed four ergonomics principles:</a:t>
            </a:r>
          </a:p>
          <a:p>
            <a:r>
              <a:rPr lang="en-US" dirty="0"/>
              <a:t>- Neutral Position</a:t>
            </a:r>
          </a:p>
          <a:p>
            <a:r>
              <a:rPr lang="en-US" dirty="0"/>
              <a:t>- Reach Zone</a:t>
            </a:r>
          </a:p>
          <a:p>
            <a:r>
              <a:rPr lang="en-US" dirty="0"/>
              <a:t>- Power Position and </a:t>
            </a:r>
          </a:p>
          <a:p>
            <a:r>
              <a:rPr lang="en-US" dirty="0"/>
              <a:t>- Fatigue Control</a:t>
            </a:r>
          </a:p>
          <a:p>
            <a:r>
              <a:rPr lang="en-US" dirty="0"/>
              <a:t>Use these principles to help guide how to safely and effectively do your work. </a:t>
            </a:r>
          </a:p>
          <a:p>
            <a:r>
              <a:rPr lang="en-US" dirty="0"/>
              <a:t>Check out the Tips and Techniques Section for additional examples.</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25</a:t>
            </a:fld>
            <a:endParaRPr lang="en-US"/>
          </a:p>
        </p:txBody>
      </p:sp>
    </p:spTree>
    <p:extLst>
      <p:ext uri="{BB962C8B-B14F-4D97-AF65-F5344CB8AC3E}">
        <p14:creationId xmlns:p14="http://schemas.microsoft.com/office/powerpoint/2010/main" val="41620667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xfrm>
            <a:off x="398463" y="693738"/>
            <a:ext cx="6157912" cy="3463925"/>
          </a:xfrm>
          <a:ln/>
        </p:spPr>
      </p:sp>
      <p:sp>
        <p:nvSpPr>
          <p:cNvPr id="91139" name="Notes Placeholder 2"/>
          <p:cNvSpPr>
            <a:spLocks noGrp="1"/>
          </p:cNvSpPr>
          <p:nvPr>
            <p:ph type="body" idx="1"/>
          </p:nvPr>
        </p:nvSpPr>
        <p:spPr>
          <a:noFill/>
          <a:ln w="9525"/>
        </p:spPr>
        <p:txBody>
          <a:bodyPr/>
          <a:lstStyle/>
          <a:p>
            <a:r>
              <a:rPr lang="en-US" dirty="0"/>
              <a:t>Anyone who plays a sport knows the importance of warming up and stretching for two primary reasons: It minimizes the likelihood of injury and enhances performance. </a:t>
            </a:r>
          </a:p>
          <a:p>
            <a:r>
              <a:rPr lang="en-US" dirty="0"/>
              <a:t>Your job certainly involves physical activity. What are you doing specifically to warm up and stretch as part of your job?</a:t>
            </a:r>
          </a:p>
          <a:p>
            <a:r>
              <a:rPr lang="en-US" dirty="0"/>
              <a:t>If the answer is . . . nothing, you are increasing the risk of suffering a musculoskeletal injury/disorder and limiting the level of your job performance.</a:t>
            </a:r>
          </a:p>
          <a:p>
            <a:endParaRPr lang="en-US" dirty="0"/>
          </a:p>
        </p:txBody>
      </p:sp>
      <p:sp>
        <p:nvSpPr>
          <p:cNvPr id="91140" name="Slide Number Placeholder 3"/>
          <p:cNvSpPr>
            <a:spLocks noGrp="1"/>
          </p:cNvSpPr>
          <p:nvPr>
            <p:ph type="sldNum" sz="quarter" idx="5"/>
          </p:nvPr>
        </p:nvSpPr>
        <p:spPr>
          <a:noFill/>
        </p:spPr>
        <p:txBody>
          <a:bodyPr/>
          <a:lstStyle/>
          <a:p>
            <a:fld id="{F524728F-36CF-4962-B984-59B913CE42B4}" type="slidenum">
              <a:rPr lang="en-US" smtClean="0"/>
              <a:pPr/>
              <a:t>26</a:t>
            </a:fld>
            <a:endParaRPr lang="en-US"/>
          </a:p>
        </p:txBody>
      </p:sp>
    </p:spTree>
    <p:extLst>
      <p:ext uri="{BB962C8B-B14F-4D97-AF65-F5344CB8AC3E}">
        <p14:creationId xmlns:p14="http://schemas.microsoft.com/office/powerpoint/2010/main" val="605033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xfrm>
            <a:off x="398463" y="693738"/>
            <a:ext cx="6157912" cy="3463925"/>
          </a:xfrm>
          <a:ln/>
        </p:spPr>
      </p:sp>
      <p:sp>
        <p:nvSpPr>
          <p:cNvPr id="91139" name="Notes Placeholder 2"/>
          <p:cNvSpPr>
            <a:spLocks noGrp="1"/>
          </p:cNvSpPr>
          <p:nvPr>
            <p:ph type="body" idx="1"/>
          </p:nvPr>
        </p:nvSpPr>
        <p:spPr>
          <a:noFill/>
          <a:ln w="9525"/>
        </p:spPr>
        <p:txBody>
          <a:bodyPr/>
          <a:lstStyle/>
          <a:p>
            <a:r>
              <a:rPr lang="en-US" dirty="0"/>
              <a:t>Stretching not only primes the body:</a:t>
            </a:r>
          </a:p>
          <a:p>
            <a:pPr lvl="0"/>
            <a:r>
              <a:rPr lang="en-US" dirty="0"/>
              <a:t>It also increases blood flow to the working tissues providing more oxygen and nutrition. It helps to loosen the joints to decrease stiffness and it helps to improve alertness levels through increased oxygen levels in the blood going to the brain. </a:t>
            </a:r>
          </a:p>
          <a:p>
            <a:r>
              <a:rPr lang="en-US" dirty="0"/>
              <a:t>Think of it, all of this just from stretching. </a:t>
            </a:r>
          </a:p>
        </p:txBody>
      </p:sp>
      <p:sp>
        <p:nvSpPr>
          <p:cNvPr id="91140" name="Slide Number Placeholder 3"/>
          <p:cNvSpPr>
            <a:spLocks noGrp="1"/>
          </p:cNvSpPr>
          <p:nvPr>
            <p:ph type="sldNum" sz="quarter" idx="5"/>
          </p:nvPr>
        </p:nvSpPr>
        <p:spPr>
          <a:noFill/>
        </p:spPr>
        <p:txBody>
          <a:bodyPr/>
          <a:lstStyle/>
          <a:p>
            <a:fld id="{F524728F-36CF-4962-B984-59B913CE42B4}" type="slidenum">
              <a:rPr lang="en-US" smtClean="0"/>
              <a:pPr/>
              <a:t>27</a:t>
            </a:fld>
            <a:endParaRPr lang="en-US"/>
          </a:p>
        </p:txBody>
      </p:sp>
    </p:spTree>
    <p:extLst>
      <p:ext uri="{BB962C8B-B14F-4D97-AF65-F5344CB8AC3E}">
        <p14:creationId xmlns:p14="http://schemas.microsoft.com/office/powerpoint/2010/main" val="509553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xfrm>
            <a:off x="398463" y="693738"/>
            <a:ext cx="6157912" cy="3463925"/>
          </a:xfrm>
          <a:ln/>
        </p:spPr>
      </p:sp>
      <p:sp>
        <p:nvSpPr>
          <p:cNvPr id="91139" name="Notes Placeholder 2"/>
          <p:cNvSpPr>
            <a:spLocks noGrp="1"/>
          </p:cNvSpPr>
          <p:nvPr>
            <p:ph type="body" idx="1"/>
          </p:nvPr>
        </p:nvSpPr>
        <p:spPr>
          <a:noFill/>
          <a:ln w="9525"/>
        </p:spPr>
        <p:txBody>
          <a:bodyPr/>
          <a:lstStyle/>
          <a:p>
            <a:r>
              <a:rPr lang="en-US" dirty="0"/>
              <a:t>Guidelines for stretching include:</a:t>
            </a:r>
          </a:p>
          <a:p>
            <a:pPr lvl="0"/>
            <a:r>
              <a:rPr lang="en-US" dirty="0"/>
              <a:t>- Follow any specific medical restrictions</a:t>
            </a:r>
          </a:p>
          <a:p>
            <a:pPr lvl="0"/>
            <a:r>
              <a:rPr lang="en-US" dirty="0"/>
              <a:t>- Stop the stretch if you experience any numbness or tingling</a:t>
            </a:r>
          </a:p>
          <a:p>
            <a:pPr lvl="0"/>
            <a:r>
              <a:rPr lang="en-US" dirty="0"/>
              <a:t>- Always stretch from the upright neutral position</a:t>
            </a:r>
          </a:p>
          <a:p>
            <a:pPr lvl="0"/>
            <a:r>
              <a:rPr lang="en-US" dirty="0"/>
              <a:t>- Don't hold your breath during the stretch – breathe in with the stretch and out with the relaxation</a:t>
            </a:r>
          </a:p>
          <a:p>
            <a:pPr lvl="0"/>
            <a:r>
              <a:rPr lang="en-US" dirty="0"/>
              <a:t>- Use slow controlled movement </a:t>
            </a:r>
          </a:p>
          <a:p>
            <a:r>
              <a:rPr lang="en-US" dirty="0"/>
              <a:t>- Push the stretch only as far as comfortable for you</a:t>
            </a:r>
          </a:p>
        </p:txBody>
      </p:sp>
      <p:sp>
        <p:nvSpPr>
          <p:cNvPr id="91140" name="Slide Number Placeholder 3"/>
          <p:cNvSpPr>
            <a:spLocks noGrp="1"/>
          </p:cNvSpPr>
          <p:nvPr>
            <p:ph type="sldNum" sz="quarter" idx="5"/>
          </p:nvPr>
        </p:nvSpPr>
        <p:spPr>
          <a:noFill/>
        </p:spPr>
        <p:txBody>
          <a:bodyPr/>
          <a:lstStyle/>
          <a:p>
            <a:fld id="{F524728F-36CF-4962-B984-59B913CE42B4}" type="slidenum">
              <a:rPr lang="en-US" smtClean="0"/>
              <a:pPr/>
              <a:t>28</a:t>
            </a:fld>
            <a:endParaRPr lang="en-US"/>
          </a:p>
        </p:txBody>
      </p:sp>
    </p:spTree>
    <p:extLst>
      <p:ext uri="{BB962C8B-B14F-4D97-AF65-F5344CB8AC3E}">
        <p14:creationId xmlns:p14="http://schemas.microsoft.com/office/powerpoint/2010/main" val="3439834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stretches Reference additional resources found on the Workplace Safety Ergonomics Solution Center site  </a:t>
            </a:r>
          </a:p>
          <a:p>
            <a:r>
              <a:rPr lang="en-US" dirty="0"/>
              <a:t>Stretching routine of about 10 stretches that can be performed as a routine and individually</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29</a:t>
            </a:fld>
            <a:endParaRPr lang="en-US"/>
          </a:p>
        </p:txBody>
      </p:sp>
    </p:spTree>
    <p:extLst>
      <p:ext uri="{BB962C8B-B14F-4D97-AF65-F5344CB8AC3E}">
        <p14:creationId xmlns:p14="http://schemas.microsoft.com/office/powerpoint/2010/main" val="926122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years following, industrialist and philanthropist Andrew Carnegie envisioned that libraries would, </a:t>
            </a:r>
            <a:r>
              <a:rPr lang="en-US" i="1" dirty="0"/>
              <a:t>"bring books and information to all people”.</a:t>
            </a:r>
            <a:r>
              <a:rPr lang="en-US" dirty="0"/>
              <a:t> Between 1883 and 1929, 1689 Carnegie libraries were built in the United States, including Hennepin County Libraries of Franklin, Hosmer &amp; Sumner.</a:t>
            </a:r>
          </a:p>
        </p:txBody>
      </p:sp>
      <p:sp>
        <p:nvSpPr>
          <p:cNvPr id="4" name="Slide Number Placeholder 3"/>
          <p:cNvSpPr>
            <a:spLocks noGrp="1"/>
          </p:cNvSpPr>
          <p:nvPr>
            <p:ph type="sldNum" sz="quarter" idx="5"/>
          </p:nvPr>
        </p:nvSpPr>
        <p:spPr/>
        <p:txBody>
          <a:bodyPr/>
          <a:lstStyle/>
          <a:p>
            <a:fld id="{28DA8D69-0B7A-4D60-B313-D75CF0B6C421}" type="slidenum">
              <a:rPr lang="en-US" smtClean="0"/>
              <a:t>3</a:t>
            </a:fld>
            <a:endParaRPr lang="en-US"/>
          </a:p>
        </p:txBody>
      </p:sp>
    </p:spTree>
    <p:extLst>
      <p:ext uri="{BB962C8B-B14F-4D97-AF65-F5344CB8AC3E}">
        <p14:creationId xmlns:p14="http://schemas.microsoft.com/office/powerpoint/2010/main" val="2431238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discuss overall personal physical fitness does your job provide all the components of a well-rounded, well-balanced physical fitness program?</a:t>
            </a:r>
          </a:p>
          <a:p>
            <a:r>
              <a:rPr lang="en-US" dirty="0"/>
              <a:t>Does it provide all the strength, flexibility and heart and lung fitness you need?</a:t>
            </a:r>
          </a:p>
          <a:p>
            <a:r>
              <a:rPr lang="en-US" dirty="0"/>
              <a:t>More than likely the answer is NO.</a:t>
            </a:r>
          </a:p>
          <a:p>
            <a:r>
              <a:rPr lang="en-US" dirty="0"/>
              <a:t>Many studies have shown that individuals with balanced personal physical fitness are less likely to sustain an injury.</a:t>
            </a:r>
          </a:p>
          <a:p>
            <a:r>
              <a:rPr lang="en-US" dirty="0"/>
              <a:t>So, physical fitness is a combination of strength, flexibility and aerobic endurance. To better meet your job demands you can perform a variety of exercises at home or a fitness center.</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30</a:t>
            </a:fld>
            <a:endParaRPr lang="en-US"/>
          </a:p>
        </p:txBody>
      </p:sp>
    </p:spTree>
    <p:extLst>
      <p:ext uri="{BB962C8B-B14F-4D97-AF65-F5344CB8AC3E}">
        <p14:creationId xmlns:p14="http://schemas.microsoft.com/office/powerpoint/2010/main" val="1211078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VERY IMPORTANT POINT: If you have any health concerns about starting a physical fitness program you should always consult with your health care professional before starting.</a:t>
            </a:r>
          </a:p>
          <a:p>
            <a:r>
              <a:rPr lang="en-US" dirty="0"/>
              <a:t>In this training, we aren’t able to provide specific details for you to start a physical fitness program. If you need additional assistance please tap into available resources.  Hennepin County HealthWorks sponsors fitness center discounts and a number of onsite classes.</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31</a:t>
            </a:fld>
            <a:endParaRPr lang="en-US"/>
          </a:p>
        </p:txBody>
      </p:sp>
    </p:spTree>
    <p:extLst>
      <p:ext uri="{BB962C8B-B14F-4D97-AF65-F5344CB8AC3E}">
        <p14:creationId xmlns:p14="http://schemas.microsoft.com/office/powerpoint/2010/main" val="3848959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physical fitness what about overall personal health and wellness? </a:t>
            </a:r>
          </a:p>
          <a:p>
            <a:r>
              <a:rPr lang="en-US" dirty="0"/>
              <a:t>It’s up to you: Your personal health and wellness, just like your personal physical fitness, is your personal business. </a:t>
            </a:r>
          </a:p>
          <a:p>
            <a:r>
              <a:rPr lang="en-US" dirty="0"/>
              <a:t>Here is a list of factors for you to consider:</a:t>
            </a:r>
          </a:p>
          <a:p>
            <a:r>
              <a:rPr lang="en-US" dirty="0"/>
              <a:t>- Adequate diet and nutrition</a:t>
            </a:r>
          </a:p>
          <a:p>
            <a:r>
              <a:rPr lang="en-US" dirty="0"/>
              <a:t>- Body weight control</a:t>
            </a:r>
          </a:p>
          <a:p>
            <a:r>
              <a:rPr lang="en-US" dirty="0"/>
              <a:t>- Stress management</a:t>
            </a:r>
          </a:p>
          <a:p>
            <a:r>
              <a:rPr lang="en-US" dirty="0"/>
              <a:t>- Smoking cessation</a:t>
            </a:r>
          </a:p>
          <a:p>
            <a:r>
              <a:rPr lang="en-US" dirty="0"/>
              <a:t>- Blood pressure control</a:t>
            </a:r>
          </a:p>
          <a:p>
            <a:r>
              <a:rPr lang="en-US" dirty="0"/>
              <a:t>- Adequate rest from sleep and</a:t>
            </a:r>
          </a:p>
          <a:p>
            <a:r>
              <a:rPr lang="en-US" dirty="0"/>
              <a:t>- Fluid intake to avoid getting dehydrated</a:t>
            </a:r>
          </a:p>
          <a:p>
            <a:r>
              <a:rPr lang="en-US" dirty="0"/>
              <a:t>These are all factors under our control that can help us be healthy and well. No doubt . . . personal health and wellness is part of the overall strategy for a healthy and safe place to work.</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32</a:t>
            </a:fld>
            <a:endParaRPr lang="en-US"/>
          </a:p>
        </p:txBody>
      </p:sp>
    </p:spTree>
    <p:extLst>
      <p:ext uri="{BB962C8B-B14F-4D97-AF65-F5344CB8AC3E}">
        <p14:creationId xmlns:p14="http://schemas.microsoft.com/office/powerpoint/2010/main" val="4917026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get into the specifics of using ergonomics principles for manual material handling. Lifting, pushing, pulling, carrying.</a:t>
            </a:r>
          </a:p>
          <a:p>
            <a:r>
              <a:rPr lang="en-US" dirty="0"/>
              <a:t>Here is a question for you . . . “What is the safest lift you can do?”</a:t>
            </a:r>
          </a:p>
          <a:p>
            <a:r>
              <a:rPr lang="en-US" dirty="0"/>
              <a:t>It’s the one you DON’T do! </a:t>
            </a:r>
          </a:p>
          <a:p>
            <a:r>
              <a:rPr lang="en-US" dirty="0"/>
              <a:t>As appropriate, make sure you use the equipment available to assist with or accomplish the material handling. </a:t>
            </a:r>
          </a:p>
          <a:p>
            <a:r>
              <a:rPr lang="en-US" dirty="0"/>
              <a:t>The Lift Stik has proven to be a valuable tool.</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33</a:t>
            </a:fld>
            <a:endParaRPr lang="en-US"/>
          </a:p>
        </p:txBody>
      </p:sp>
    </p:spTree>
    <p:extLst>
      <p:ext uri="{BB962C8B-B14F-4D97-AF65-F5344CB8AC3E}">
        <p14:creationId xmlns:p14="http://schemas.microsoft.com/office/powerpoint/2010/main" val="16993050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do need to accomplish a manual material handling task, up front planning goes a long way to minimize stress and strain and allows you to get assistance if you need it. </a:t>
            </a:r>
          </a:p>
          <a:p>
            <a:r>
              <a:rPr lang="en-US" dirty="0"/>
              <a:t>Listen to your body and respect your personal physical performance limit. </a:t>
            </a:r>
          </a:p>
          <a:p>
            <a:r>
              <a:rPr lang="en-US" dirty="0"/>
              <a:t>If you exceed your limit, you significantly increase your risk of injury. It can literally take only a quarter of a second for a life-changing injury to take place. </a:t>
            </a:r>
          </a:p>
          <a:p>
            <a:r>
              <a:rPr lang="en-US" dirty="0"/>
              <a:t>Teamwork is critical – If you need help, ask a co-worker for assistance, or if you see that someone could use a hand, offer to assist. </a:t>
            </a:r>
          </a:p>
          <a:p>
            <a:r>
              <a:rPr lang="en-US" dirty="0"/>
              <a:t>If you know of equipment that may aid in your manual material handling activities, pass that information along to your supervisor. It’s in everyone’s best interest to keep you healthy and performing at your best.</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34</a:t>
            </a:fld>
            <a:endParaRPr lang="en-US"/>
          </a:p>
        </p:txBody>
      </p:sp>
    </p:spTree>
    <p:extLst>
      <p:ext uri="{BB962C8B-B14F-4D97-AF65-F5344CB8AC3E}">
        <p14:creationId xmlns:p14="http://schemas.microsoft.com/office/powerpoint/2010/main" val="4565058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7912" cy="3463925"/>
          </a:xfrm>
        </p:spPr>
      </p:sp>
      <p:sp>
        <p:nvSpPr>
          <p:cNvPr id="3" name="Notes Placeholder 2"/>
          <p:cNvSpPr>
            <a:spLocks noGrp="1"/>
          </p:cNvSpPr>
          <p:nvPr>
            <p:ph type="body" idx="1"/>
          </p:nvPr>
        </p:nvSpPr>
        <p:spPr/>
        <p:txBody>
          <a:bodyPr/>
          <a:lstStyle/>
          <a:p>
            <a:r>
              <a:rPr lang="en-US" dirty="0"/>
              <a:t>So, at this point you have determined the manual material handling task is within your personal performance limit and you are going to handle it.</a:t>
            </a:r>
          </a:p>
          <a:p>
            <a:r>
              <a:rPr lang="en-US" dirty="0"/>
              <a:t>What is the best technique to use?</a:t>
            </a:r>
          </a:p>
          <a:p>
            <a:r>
              <a:rPr lang="en-US" dirty="0"/>
              <a:t>Most people recognize that the back bent, straight leg lifting technique is not good. It can put a lot of stress into the low back. </a:t>
            </a:r>
          </a:p>
          <a:p>
            <a:r>
              <a:rPr lang="en-US" dirty="0"/>
              <a:t>Most people have been taught to, “Lift with your legs  -  not your back!” They picture this as a deep squat lift. What do you think? Is this the best lifting technique?</a:t>
            </a:r>
          </a:p>
        </p:txBody>
      </p:sp>
      <p:sp>
        <p:nvSpPr>
          <p:cNvPr id="4" name="Slide Number Placeholder 3"/>
          <p:cNvSpPr>
            <a:spLocks noGrp="1"/>
          </p:cNvSpPr>
          <p:nvPr>
            <p:ph type="sldNum" sz="quarter" idx="5"/>
          </p:nvPr>
        </p:nvSpPr>
        <p:spPr/>
        <p:txBody>
          <a:bodyPr/>
          <a:lstStyle/>
          <a:p>
            <a:fld id="{28DA8D69-0B7A-4D60-B313-D75CF0B6C421}" type="slidenum">
              <a:rPr lang="en-US" smtClean="0"/>
              <a:t>35</a:t>
            </a:fld>
            <a:endParaRPr lang="en-US"/>
          </a:p>
        </p:txBody>
      </p:sp>
    </p:spTree>
    <p:extLst>
      <p:ext uri="{BB962C8B-B14F-4D97-AF65-F5344CB8AC3E}">
        <p14:creationId xmlns:p14="http://schemas.microsoft.com/office/powerpoint/2010/main" val="634317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7912" cy="3463925"/>
          </a:xfrm>
        </p:spPr>
      </p:sp>
      <p:sp>
        <p:nvSpPr>
          <p:cNvPr id="3" name="Notes Placeholder 2"/>
          <p:cNvSpPr>
            <a:spLocks noGrp="1"/>
          </p:cNvSpPr>
          <p:nvPr>
            <p:ph type="body" idx="1"/>
          </p:nvPr>
        </p:nvSpPr>
        <p:spPr/>
        <p:txBody>
          <a:bodyPr/>
          <a:lstStyle/>
          <a:p>
            <a:r>
              <a:rPr lang="en-US" dirty="0"/>
              <a:t>Well, what we know is that for a variety of reasons a lot of people have a hard time using this technique. It requires a high degree of leg strength and sound knee joints. And for any repeated lifting it very quickly uses up a lot of energy.</a:t>
            </a:r>
          </a:p>
          <a:p>
            <a:r>
              <a:rPr lang="en-US" dirty="0"/>
              <a:t>In fact, because of these reasons many people tend to use the back bent, straight leg technique with the result being increased stress into the back and body in general.</a:t>
            </a:r>
          </a:p>
        </p:txBody>
      </p:sp>
      <p:sp>
        <p:nvSpPr>
          <p:cNvPr id="4" name="Slide Number Placeholder 3"/>
          <p:cNvSpPr>
            <a:spLocks noGrp="1"/>
          </p:cNvSpPr>
          <p:nvPr>
            <p:ph type="sldNum" sz="quarter" idx="5"/>
          </p:nvPr>
        </p:nvSpPr>
        <p:spPr/>
        <p:txBody>
          <a:bodyPr/>
          <a:lstStyle/>
          <a:p>
            <a:fld id="{28DA8D69-0B7A-4D60-B313-D75CF0B6C421}" type="slidenum">
              <a:rPr lang="en-US" smtClean="0"/>
              <a:t>36</a:t>
            </a:fld>
            <a:endParaRPr lang="en-US"/>
          </a:p>
        </p:txBody>
      </p:sp>
    </p:spTree>
    <p:extLst>
      <p:ext uri="{BB962C8B-B14F-4D97-AF65-F5344CB8AC3E}">
        <p14:creationId xmlns:p14="http://schemas.microsoft.com/office/powerpoint/2010/main" val="35924964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7912" cy="3463925"/>
          </a:xfrm>
        </p:spPr>
      </p:sp>
      <p:sp>
        <p:nvSpPr>
          <p:cNvPr id="3" name="Notes Placeholder 2"/>
          <p:cNvSpPr>
            <a:spLocks noGrp="1"/>
          </p:cNvSpPr>
          <p:nvPr>
            <p:ph type="body" idx="1"/>
          </p:nvPr>
        </p:nvSpPr>
        <p:spPr/>
        <p:txBody>
          <a:bodyPr/>
          <a:lstStyle/>
          <a:p>
            <a:r>
              <a:rPr lang="en-US" dirty="0"/>
              <a:t>What is a better technique? Let’s turn to the technique commonly used by professional weightlifters. They call it the Power Lift. </a:t>
            </a:r>
          </a:p>
          <a:p>
            <a:r>
              <a:rPr lang="en-US" dirty="0"/>
              <a:t>It does not require the troublesome deep squat lift but it is also NOT the back bent, straight leg technique.</a:t>
            </a:r>
          </a:p>
        </p:txBody>
      </p:sp>
      <p:sp>
        <p:nvSpPr>
          <p:cNvPr id="4" name="Slide Number Placeholder 3"/>
          <p:cNvSpPr>
            <a:spLocks noGrp="1"/>
          </p:cNvSpPr>
          <p:nvPr>
            <p:ph type="sldNum" sz="quarter" idx="5"/>
          </p:nvPr>
        </p:nvSpPr>
        <p:spPr/>
        <p:txBody>
          <a:bodyPr/>
          <a:lstStyle/>
          <a:p>
            <a:fld id="{28DA8D69-0B7A-4D60-B313-D75CF0B6C421}" type="slidenum">
              <a:rPr lang="en-US" smtClean="0"/>
              <a:t>37</a:t>
            </a:fld>
            <a:endParaRPr lang="en-US"/>
          </a:p>
        </p:txBody>
      </p:sp>
    </p:spTree>
    <p:extLst>
      <p:ext uri="{BB962C8B-B14F-4D97-AF65-F5344CB8AC3E}">
        <p14:creationId xmlns:p14="http://schemas.microsoft.com/office/powerpoint/2010/main" val="20683872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7912" cy="3463925"/>
          </a:xfrm>
        </p:spPr>
      </p:sp>
      <p:sp>
        <p:nvSpPr>
          <p:cNvPr id="3" name="Notes Placeholder 2"/>
          <p:cNvSpPr>
            <a:spLocks noGrp="1"/>
          </p:cNvSpPr>
          <p:nvPr>
            <p:ph type="body" idx="1"/>
          </p:nvPr>
        </p:nvSpPr>
        <p:spPr/>
        <p:txBody>
          <a:bodyPr/>
          <a:lstStyle/>
          <a:p>
            <a:r>
              <a:rPr lang="en-US" dirty="0"/>
              <a:t>Here are the step-by-step details of the Power Lift.</a:t>
            </a:r>
          </a:p>
          <a:p>
            <a:r>
              <a:rPr lang="en-US" dirty="0"/>
              <a:t>Remember you have done your up-front planning to decide if you need to use mechanical equipment or get someone to help you. You have thought through where the material you are about to handle is going to end up. You have anticipated any surprises.</a:t>
            </a:r>
          </a:p>
        </p:txBody>
      </p:sp>
      <p:sp>
        <p:nvSpPr>
          <p:cNvPr id="4" name="Slide Number Placeholder 3"/>
          <p:cNvSpPr>
            <a:spLocks noGrp="1"/>
          </p:cNvSpPr>
          <p:nvPr>
            <p:ph type="sldNum" sz="quarter" idx="5"/>
          </p:nvPr>
        </p:nvSpPr>
        <p:spPr/>
        <p:txBody>
          <a:bodyPr/>
          <a:lstStyle/>
          <a:p>
            <a:fld id="{28DA8D69-0B7A-4D60-B313-D75CF0B6C421}" type="slidenum">
              <a:rPr lang="en-US" smtClean="0"/>
              <a:t>38</a:t>
            </a:fld>
            <a:endParaRPr lang="en-US"/>
          </a:p>
        </p:txBody>
      </p:sp>
    </p:spTree>
    <p:extLst>
      <p:ext uri="{BB962C8B-B14F-4D97-AF65-F5344CB8AC3E}">
        <p14:creationId xmlns:p14="http://schemas.microsoft.com/office/powerpoint/2010/main" val="2400727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7912" cy="3463925"/>
          </a:xfrm>
        </p:spPr>
      </p:sp>
      <p:sp>
        <p:nvSpPr>
          <p:cNvPr id="3" name="Notes Placeholder 2"/>
          <p:cNvSpPr>
            <a:spLocks noGrp="1"/>
          </p:cNvSpPr>
          <p:nvPr>
            <p:ph type="body" idx="1"/>
          </p:nvPr>
        </p:nvSpPr>
        <p:spPr/>
        <p:txBody>
          <a:bodyPr/>
          <a:lstStyle/>
          <a:p>
            <a:r>
              <a:rPr lang="en-US" dirty="0"/>
              <a:t>All right, first step . . . approach the object with your feet slightly wider than shoulder width.</a:t>
            </a:r>
          </a:p>
          <a:p>
            <a:r>
              <a:rPr lang="en-US" dirty="0"/>
              <a:t>Make sure you have good footing.</a:t>
            </a:r>
          </a:p>
          <a:p>
            <a:r>
              <a:rPr lang="en-US" dirty="0"/>
              <a:t>Now bend your hips and knees somewhat and reach your hands to the object.</a:t>
            </a:r>
          </a:p>
          <a:p>
            <a:r>
              <a:rPr lang="en-US" dirty="0"/>
              <a:t>Figure out the best way to grip the object. This might be at a diagonal.</a:t>
            </a:r>
          </a:p>
          <a:p>
            <a:r>
              <a:rPr lang="en-US" dirty="0"/>
              <a:t>You can also build a bridge with your elbow on your knee to unload your back as you get your grip. Your goal is to keep the object as close as possible to you.</a:t>
            </a:r>
          </a:p>
          <a:p>
            <a:r>
              <a:rPr lang="en-US" dirty="0"/>
              <a:t>Tighten up your stomach muscles.</a:t>
            </a:r>
          </a:p>
          <a:p>
            <a:r>
              <a:rPr lang="en-US" dirty="0"/>
              <a:t>You are now ready to lift! </a:t>
            </a:r>
          </a:p>
          <a:p>
            <a:r>
              <a:rPr lang="en-US" dirty="0"/>
              <a:t>One last critical step. . . at the moment of the exertion . . . LOOK UP. </a:t>
            </a:r>
          </a:p>
          <a:p>
            <a:r>
              <a:rPr lang="en-US" dirty="0"/>
              <a:t>Look up as you lift.</a:t>
            </a:r>
          </a:p>
          <a:p>
            <a:r>
              <a:rPr lang="en-US" dirty="0"/>
              <a:t>Looking up will automatically put you into the Power Position and you will use the large muscles of your legs and thighs - not your back to accomplish the lift. </a:t>
            </a:r>
          </a:p>
          <a:p>
            <a:r>
              <a:rPr lang="en-US" dirty="0"/>
              <a:t>Your back muscles will work with your stomach muscles to stabilize your spine in the neutral position.</a:t>
            </a:r>
          </a:p>
        </p:txBody>
      </p:sp>
      <p:sp>
        <p:nvSpPr>
          <p:cNvPr id="4" name="Slide Number Placeholder 3"/>
          <p:cNvSpPr>
            <a:spLocks noGrp="1"/>
          </p:cNvSpPr>
          <p:nvPr>
            <p:ph type="sldNum" sz="quarter" idx="5"/>
          </p:nvPr>
        </p:nvSpPr>
        <p:spPr/>
        <p:txBody>
          <a:bodyPr/>
          <a:lstStyle/>
          <a:p>
            <a:fld id="{28DA8D69-0B7A-4D60-B313-D75CF0B6C421}" type="slidenum">
              <a:rPr lang="en-US" smtClean="0"/>
              <a:t>39</a:t>
            </a:fld>
            <a:endParaRPr lang="en-US"/>
          </a:p>
        </p:txBody>
      </p:sp>
    </p:spTree>
    <p:extLst>
      <p:ext uri="{BB962C8B-B14F-4D97-AF65-F5344CB8AC3E}">
        <p14:creationId xmlns:p14="http://schemas.microsoft.com/office/powerpoint/2010/main" val="1985652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Libraries became institutions of public value as librarians transformed their libraries into cultural centers at the heart of their towns. More and more public libraries were being opened with public funding.</a:t>
            </a:r>
          </a:p>
          <a:p>
            <a:r>
              <a:rPr lang="en-US" dirty="0"/>
              <a:t>By 2016, in the United States there were 16,766 libraries including branches; there are more public libraries than McDonald’s restaurants!</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4</a:t>
            </a:fld>
            <a:endParaRPr lang="en-US"/>
          </a:p>
        </p:txBody>
      </p:sp>
    </p:spTree>
    <p:extLst>
      <p:ext uri="{BB962C8B-B14F-4D97-AF65-F5344CB8AC3E}">
        <p14:creationId xmlns:p14="http://schemas.microsoft.com/office/powerpoint/2010/main" val="40908279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7912" cy="3463925"/>
          </a:xfrm>
        </p:spPr>
      </p:sp>
      <p:sp>
        <p:nvSpPr>
          <p:cNvPr id="3" name="Notes Placeholder 2"/>
          <p:cNvSpPr>
            <a:spLocks noGrp="1"/>
          </p:cNvSpPr>
          <p:nvPr>
            <p:ph type="body" idx="1"/>
          </p:nvPr>
        </p:nvSpPr>
        <p:spPr/>
        <p:txBody>
          <a:bodyPr/>
          <a:lstStyle/>
          <a:p>
            <a:r>
              <a:rPr lang="en-US" dirty="0"/>
              <a:t>To condense this down to one paramount rule, to use the power lift technique properly, LOOK UP when you perform the exertion.  Just look up!</a:t>
            </a:r>
          </a:p>
          <a:p>
            <a:r>
              <a:rPr lang="en-US" dirty="0"/>
              <a:t>If you look down, you’ll round out your back and place a significant strain on your back.  </a:t>
            </a:r>
          </a:p>
          <a:p>
            <a:r>
              <a:rPr lang="en-US" dirty="0"/>
              <a:t>On the other hand, if you look up, automatically your back will stay in neutral and transfer the force of the lift to your hips and legs. </a:t>
            </a:r>
          </a:p>
          <a:p>
            <a:r>
              <a:rPr lang="en-US" dirty="0"/>
              <a:t>Use the power lift technique to your advantage.</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40</a:t>
            </a:fld>
            <a:endParaRPr lang="en-US"/>
          </a:p>
        </p:txBody>
      </p:sp>
    </p:spTree>
    <p:extLst>
      <p:ext uri="{BB962C8B-B14F-4D97-AF65-F5344CB8AC3E}">
        <p14:creationId xmlns:p14="http://schemas.microsoft.com/office/powerpoint/2010/main" val="182591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 lighter weight item that you can handle with one hand use the Golfer’s Lift. Lifting one leg back as you bend over at the hip to reach to the item counterbalances the trunk and works well. Practice using the Golfer’s Lift as it makes sense for you.</a:t>
            </a:r>
          </a:p>
        </p:txBody>
      </p:sp>
      <p:sp>
        <p:nvSpPr>
          <p:cNvPr id="4" name="Slide Number Placeholder 3"/>
          <p:cNvSpPr>
            <a:spLocks noGrp="1"/>
          </p:cNvSpPr>
          <p:nvPr>
            <p:ph type="sldNum" sz="quarter" idx="5"/>
          </p:nvPr>
        </p:nvSpPr>
        <p:spPr/>
        <p:txBody>
          <a:bodyPr/>
          <a:lstStyle/>
          <a:p>
            <a:fld id="{28DA8D69-0B7A-4D60-B313-D75CF0B6C421}" type="slidenum">
              <a:rPr lang="en-US" smtClean="0"/>
              <a:t>41</a:t>
            </a:fld>
            <a:endParaRPr lang="en-US"/>
          </a:p>
        </p:txBody>
      </p:sp>
    </p:spTree>
    <p:extLst>
      <p:ext uri="{BB962C8B-B14F-4D97-AF65-F5344CB8AC3E}">
        <p14:creationId xmlns:p14="http://schemas.microsoft.com/office/powerpoint/2010/main" val="5908588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think about the concepts of Neutral Position, Reach Zone, Power Position, Power Lift, Stretching and Fatigue Control, a very good question is . . .  “Can you actually apply these concepts to everyday activities at the library?”</a:t>
            </a:r>
          </a:p>
          <a:p>
            <a:r>
              <a:rPr lang="en-US" dirty="0"/>
              <a:t>In Tips and Techniques let’s take a close look at some common activities in the library like shelving library materials, working with the AMH system, working at the Service Desks, maneuvering book trucks, using Lift Stiks and processing library materials. </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42</a:t>
            </a:fld>
            <a:endParaRPr lang="en-US"/>
          </a:p>
        </p:txBody>
      </p:sp>
    </p:spTree>
    <p:extLst>
      <p:ext uri="{BB962C8B-B14F-4D97-AF65-F5344CB8AC3E}">
        <p14:creationId xmlns:p14="http://schemas.microsoft.com/office/powerpoint/2010/main" val="5265218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wouldn’t it be nice if all of the library shelves were between waist and shoulder height so you could just walk up to the shelf and maintain a neutral body position as you shelf the materials within your reach zone!</a:t>
            </a:r>
          </a:p>
          <a:p>
            <a:r>
              <a:rPr lang="en-US" dirty="0"/>
              <a:t>In reality, we recognize to make the best use of the space, some shelves will be at a lower level and some will at a higher level. It is worthwhile to note that with library renovations, many shelves have been reconfigured so the top shelf is a maximum of about 60”. This has helped to reduce the amount of higher than head level lifting of materials. The bottom shelf is about 6 inches off the floor. </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43</a:t>
            </a:fld>
            <a:endParaRPr lang="en-US"/>
          </a:p>
        </p:txBody>
      </p:sp>
    </p:spTree>
    <p:extLst>
      <p:ext uri="{BB962C8B-B14F-4D97-AF65-F5344CB8AC3E}">
        <p14:creationId xmlns:p14="http://schemas.microsoft.com/office/powerpoint/2010/main" val="17240147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talk about shelving, here is an important question. </a:t>
            </a:r>
          </a:p>
          <a:p>
            <a:r>
              <a:rPr lang="en-US" dirty="0"/>
              <a:t>How many books or other materials should you have in your hands at one time when you are shelving? </a:t>
            </a:r>
          </a:p>
          <a:p>
            <a:r>
              <a:rPr lang="en-US" dirty="0"/>
              <a:t>The answer is . . . It depends!</a:t>
            </a:r>
          </a:p>
          <a:p>
            <a:r>
              <a:rPr lang="en-US" dirty="0"/>
              <a:t>It depends on how large and heavy the books are and your ability to safely handle them. In some cases, this may be one and in other cases it may be several. </a:t>
            </a:r>
          </a:p>
          <a:p>
            <a:r>
              <a:rPr lang="en-US" dirty="0"/>
              <a:t>Whatever the number, work to handle the materials from the bottom, not from the top. Use your hands like a scoop not like a crane. We are stronger with the under hand grip rather than the overhand.</a:t>
            </a:r>
          </a:p>
          <a:p>
            <a:endParaRPr lang="en-US" dirty="0"/>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44</a:t>
            </a:fld>
            <a:endParaRPr lang="en-US"/>
          </a:p>
        </p:txBody>
      </p:sp>
    </p:spTree>
    <p:extLst>
      <p:ext uri="{BB962C8B-B14F-4D97-AF65-F5344CB8AC3E}">
        <p14:creationId xmlns:p14="http://schemas.microsoft.com/office/powerpoint/2010/main" val="20213632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right let’s examine lower level shelves. Library staff use a variety of techniques to reach down closer to the floor to shelve materials. </a:t>
            </a:r>
          </a:p>
          <a:p>
            <a:r>
              <a:rPr lang="en-US" dirty="0"/>
              <a:t>Some individuals squat down . . .</a:t>
            </a:r>
          </a:p>
          <a:p>
            <a:r>
              <a:rPr lang="en-US" dirty="0"/>
              <a:t>some go down to a knee . . . </a:t>
            </a:r>
          </a:p>
          <a:p>
            <a:r>
              <a:rPr lang="en-US" dirty="0"/>
              <a:t>and some bend straight over at the waist keeping their knees straight.</a:t>
            </a:r>
          </a:p>
          <a:p>
            <a:r>
              <a:rPr lang="en-US" dirty="0"/>
              <a:t>Is one technique better than another? Should only one technique be used by everyone?</a:t>
            </a:r>
          </a:p>
          <a:p>
            <a:r>
              <a:rPr lang="en-US" dirty="0"/>
              <a:t>As it turns out we all have different levels of physical capabilities and we need to take that into account.</a:t>
            </a:r>
          </a:p>
          <a:p>
            <a:r>
              <a:rPr lang="en-US" dirty="0"/>
              <a:t>Let’s apply the ergonomics principles to see what we come up with.</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45</a:t>
            </a:fld>
            <a:endParaRPr lang="en-US"/>
          </a:p>
        </p:txBody>
      </p:sp>
    </p:spTree>
    <p:extLst>
      <p:ext uri="{BB962C8B-B14F-4D97-AF65-F5344CB8AC3E}">
        <p14:creationId xmlns:p14="http://schemas.microsoft.com/office/powerpoint/2010/main" val="18889830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about squatting down? We call this a deep squat the knees are fully bent. Some people are able to effectively use this technique and if that is the case it is an acceptable technique to use.</a:t>
            </a:r>
          </a:p>
          <a:p>
            <a:r>
              <a:rPr lang="en-US" dirty="0"/>
              <a:t>However, honestly for a lot of people the deep squat will not work; it simply takes more strength, joint stability and balance than they may have.</a:t>
            </a:r>
          </a:p>
          <a:p>
            <a:r>
              <a:rPr lang="en-US" dirty="0"/>
              <a:t>So, if a deep squat doesn’t work; many people will resort to the back bent/straight leg technique. We recognize this may put stress into the lower back and for most people do not recommend this technique.</a:t>
            </a:r>
          </a:p>
          <a:p>
            <a:r>
              <a:rPr lang="en-US" dirty="0"/>
              <a:t>Where does that leave us?</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46</a:t>
            </a:fld>
            <a:endParaRPr lang="en-US"/>
          </a:p>
        </p:txBody>
      </p:sp>
    </p:spTree>
    <p:extLst>
      <p:ext uri="{BB962C8B-B14F-4D97-AF65-F5344CB8AC3E}">
        <p14:creationId xmlns:p14="http://schemas.microsoft.com/office/powerpoint/2010/main" val="36588444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option is to use the Power Lift based on the Power Position Ergonomics Principle. </a:t>
            </a:r>
          </a:p>
          <a:p>
            <a:r>
              <a:rPr lang="en-US" dirty="0"/>
              <a:t>Recall the Power Lift is not a deep squat lift but still allows you to reach down to a lower level.</a:t>
            </a:r>
          </a:p>
          <a:p>
            <a:r>
              <a:rPr lang="en-US" dirty="0"/>
              <a:t>Here is an example of how the Power Lift works for shelving at lower levels.</a:t>
            </a:r>
          </a:p>
          <a:p>
            <a:r>
              <a:rPr lang="en-US" dirty="0"/>
              <a:t>With materials in hand approach the shelf. Depending on the situation it may make sense to stage the materials on an open space on a higher shelf and then access them once you are in position.</a:t>
            </a:r>
          </a:p>
          <a:p>
            <a:r>
              <a:rPr lang="en-US" dirty="0"/>
              <a:t>To use the Power Lift with a wide base of foot support, build a bridge with an elbow on your knee or your hand on a shelf to lower down to the shelf. </a:t>
            </a:r>
          </a:p>
          <a:p>
            <a:r>
              <a:rPr lang="en-US" dirty="0"/>
              <a:t>Make sure you have enough room for the materials on the shelf. Open up some space if needed. </a:t>
            </a:r>
          </a:p>
          <a:p>
            <a:r>
              <a:rPr lang="en-US" dirty="0"/>
              <a:t>Next place the materials on the shelf and adjust their position if needed.</a:t>
            </a:r>
          </a:p>
          <a:p>
            <a:r>
              <a:rPr lang="en-US" dirty="0"/>
              <a:t>Remember to pay attention to your head position. Concentrate on looking forward as much as possible.</a:t>
            </a:r>
          </a:p>
          <a:p>
            <a:r>
              <a:rPr lang="en-US" dirty="0"/>
              <a:t>Then return to an upright position by pushing up on your knee or the shelf.</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47</a:t>
            </a:fld>
            <a:endParaRPr lang="en-US"/>
          </a:p>
        </p:txBody>
      </p:sp>
    </p:spTree>
    <p:extLst>
      <p:ext uri="{BB962C8B-B14F-4D97-AF65-F5344CB8AC3E}">
        <p14:creationId xmlns:p14="http://schemas.microsoft.com/office/powerpoint/2010/main" val="40001175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option is to use the Power Lift based on the Power Position Ergonomics Principle. </a:t>
            </a:r>
          </a:p>
          <a:p>
            <a:r>
              <a:rPr lang="en-US" dirty="0"/>
              <a:t>Recall the Power Lift is not a deep squat lift but still allows you to reach down to a lower level.</a:t>
            </a:r>
          </a:p>
          <a:p>
            <a:r>
              <a:rPr lang="en-US" dirty="0"/>
              <a:t>Here is an example of how the Power Lift works for shelving at lower levels.</a:t>
            </a:r>
          </a:p>
          <a:p>
            <a:r>
              <a:rPr lang="en-US" dirty="0"/>
              <a:t>With materials in hand approach the shelf. Depending on the situation it may make sense to stage the materials on an open space on a higher shelf and then access them once you are in position.</a:t>
            </a:r>
          </a:p>
          <a:p>
            <a:r>
              <a:rPr lang="en-US" dirty="0"/>
              <a:t>To use the Power Lift with a wide base of foot support, build a bridge with an elbow on your knee or your hand on a shelf to lower down to the shelf. </a:t>
            </a:r>
          </a:p>
          <a:p>
            <a:r>
              <a:rPr lang="en-US" dirty="0"/>
              <a:t>Make sure you have enough room for the materials on the shelf. Open up some space if needed. </a:t>
            </a:r>
          </a:p>
          <a:p>
            <a:r>
              <a:rPr lang="en-US" dirty="0"/>
              <a:t>Next place the materials on the shelf and adjust their position if needed.</a:t>
            </a:r>
          </a:p>
          <a:p>
            <a:r>
              <a:rPr lang="en-US" dirty="0"/>
              <a:t>Remember to pay attention to your head position. Concentrate on looking forward as much as possible.</a:t>
            </a:r>
          </a:p>
          <a:p>
            <a:r>
              <a:rPr lang="en-US" dirty="0"/>
              <a:t>Then return to an upright position by pushing up on your knee or the shelf.</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48</a:t>
            </a:fld>
            <a:endParaRPr lang="en-US"/>
          </a:p>
        </p:txBody>
      </p:sp>
    </p:spTree>
    <p:extLst>
      <p:ext uri="{BB962C8B-B14F-4D97-AF65-F5344CB8AC3E}">
        <p14:creationId xmlns:p14="http://schemas.microsoft.com/office/powerpoint/2010/main" val="16013687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option is to go down to a knee to get to the lower level. If you are comfortable kneeling this can be effective.</a:t>
            </a:r>
          </a:p>
          <a:p>
            <a:r>
              <a:rPr lang="en-US" dirty="0"/>
              <a:t>To make this work for you, two very important components need to be integrated: </a:t>
            </a:r>
          </a:p>
          <a:p>
            <a:r>
              <a:rPr lang="en-US" dirty="0"/>
              <a:t>a kneeling pad to cushion the knee</a:t>
            </a:r>
          </a:p>
          <a:p>
            <a:r>
              <a:rPr lang="en-US" dirty="0"/>
              <a:t>and using the “build a bridge” concept to make it easier to get down and particularly to get back up.</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49</a:t>
            </a:fld>
            <a:endParaRPr lang="en-US"/>
          </a:p>
        </p:txBody>
      </p:sp>
    </p:spTree>
    <p:extLst>
      <p:ext uri="{BB962C8B-B14F-4D97-AF65-F5344CB8AC3E}">
        <p14:creationId xmlns:p14="http://schemas.microsoft.com/office/powerpoint/2010/main" val="1622492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forward to the present-day, Hennepin County Library is a national leader of library service, innovation and excellence. With 41 libraries, website and outreach offerings, library service is provided to 1.2 million county residents over 611 square miles. </a:t>
            </a:r>
          </a:p>
          <a:p>
            <a:r>
              <a:rPr lang="en-US" dirty="0"/>
              <a:t>As a member of the Hennepin County Library staff you provide invaluable support to ensure the Library’s stated mission, </a:t>
            </a:r>
            <a:r>
              <a:rPr lang="en-US" b="1" i="1" dirty="0"/>
              <a:t>“to nourish minds, transform lives and build community together” </a:t>
            </a:r>
            <a:r>
              <a:rPr lang="en-US" dirty="0"/>
              <a:t>and to ensure every patron has the opportunity and resources to read, graduate, engage, work and learn.</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5</a:t>
            </a:fld>
            <a:endParaRPr lang="en-US"/>
          </a:p>
        </p:txBody>
      </p:sp>
    </p:spTree>
    <p:extLst>
      <p:ext uri="{BB962C8B-B14F-4D97-AF65-F5344CB8AC3E}">
        <p14:creationId xmlns:p14="http://schemas.microsoft.com/office/powerpoint/2010/main" val="17294411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examine how the Down on Knee technique works for shelving. </a:t>
            </a:r>
          </a:p>
          <a:p>
            <a:r>
              <a:rPr lang="en-US" dirty="0"/>
              <a:t>With materials in hand approach the shelf. Depending on the situation it may It may sense to stage the materials on an open space on a higher shelf and then access them once you are in the lower position. </a:t>
            </a:r>
          </a:p>
          <a:p>
            <a:r>
              <a:rPr lang="en-US" dirty="0"/>
              <a:t>Next build a bridge with an elbow on your knee or your hand on a shelf to position the kneeling pad on the floor and then lower down to one knee. </a:t>
            </a:r>
          </a:p>
          <a:p>
            <a:r>
              <a:rPr lang="en-US" dirty="0"/>
              <a:t>Make sure you have enough room for the materials on the shelf. Open up some space if needed. </a:t>
            </a:r>
          </a:p>
          <a:p>
            <a:r>
              <a:rPr lang="en-US" dirty="0"/>
              <a:t>Next place the materials on the shelf and adjust their position if needed.</a:t>
            </a:r>
          </a:p>
          <a:p>
            <a:r>
              <a:rPr lang="en-US" dirty="0"/>
              <a:t>Then return to an upright position by pushing up on your knee or the shelf. Remember to pay attention to your head position. Concentrate on looking forward as much as possible.</a:t>
            </a:r>
          </a:p>
          <a:p>
            <a:r>
              <a:rPr lang="en-US" dirty="0"/>
              <a:t>Some individuals use the book truck to build the bridge. Rather than leave the book truck at the end of a stack they maneuver it into the stack and then use it for support.</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50</a:t>
            </a:fld>
            <a:endParaRPr lang="en-US"/>
          </a:p>
        </p:txBody>
      </p:sp>
    </p:spTree>
    <p:extLst>
      <p:ext uri="{BB962C8B-B14F-4D97-AF65-F5344CB8AC3E}">
        <p14:creationId xmlns:p14="http://schemas.microsoft.com/office/powerpoint/2010/main" val="15434309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last comment about going to the lower shelf levels. There may be a few individuals for whom none of the techniques we have discussed will work. </a:t>
            </a:r>
          </a:p>
          <a:p>
            <a:r>
              <a:rPr lang="en-US" dirty="0"/>
              <a:t>For whatever reason they can’t deep squat, use the power lift or down on one knee techniques.</a:t>
            </a:r>
          </a:p>
          <a:p>
            <a:r>
              <a:rPr lang="en-US" dirty="0"/>
              <a:t>They use the back bent/straight leg technique. What we understand is the most stress is placed in the lower back to get into and then out of the back bent/straight leg position. The actual position itself is less of an issue.</a:t>
            </a:r>
          </a:p>
          <a:p>
            <a:r>
              <a:rPr lang="en-US" dirty="0"/>
              <a:t>If this is the case, you can actually use the Power Position concept to your advantage.</a:t>
            </a:r>
          </a:p>
          <a:p>
            <a:r>
              <a:rPr lang="en-US" dirty="0"/>
              <a:t>.</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51</a:t>
            </a:fld>
            <a:endParaRPr lang="en-US"/>
          </a:p>
        </p:txBody>
      </p:sp>
    </p:spTree>
    <p:extLst>
      <p:ext uri="{BB962C8B-B14F-4D97-AF65-F5344CB8AC3E}">
        <p14:creationId xmlns:p14="http://schemas.microsoft.com/office/powerpoint/2010/main" val="3005942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last comment about going to the lower shelf levels. There may be a few individuals for whom none of the techniques we have discussed will work. </a:t>
            </a:r>
          </a:p>
          <a:p>
            <a:r>
              <a:rPr lang="en-US" dirty="0"/>
              <a:t>For whatever reason they can’t deep squat, use the power lift or down on one knee techniques.</a:t>
            </a:r>
          </a:p>
          <a:p>
            <a:r>
              <a:rPr lang="en-US" dirty="0"/>
              <a:t>They use the back bent/straight leg technique. What we understand is the most stress is placed in the lower back to get into and then out of the back bent/straight leg position. The actual position itself is less of an issue.</a:t>
            </a:r>
          </a:p>
          <a:p>
            <a:r>
              <a:rPr lang="en-US" dirty="0"/>
              <a:t>If this is the case, you can actually use the Power Position concept to your advantage.</a:t>
            </a:r>
          </a:p>
          <a:p>
            <a:r>
              <a:rPr lang="en-US" dirty="0"/>
              <a:t>.</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52</a:t>
            </a:fld>
            <a:endParaRPr lang="en-US"/>
          </a:p>
        </p:txBody>
      </p:sp>
    </p:spTree>
    <p:extLst>
      <p:ext uri="{BB962C8B-B14F-4D97-AF65-F5344CB8AC3E}">
        <p14:creationId xmlns:p14="http://schemas.microsoft.com/office/powerpoint/2010/main" val="19997461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precisely how this technique works for shelving.</a:t>
            </a:r>
          </a:p>
          <a:p>
            <a:r>
              <a:rPr lang="en-US" dirty="0"/>
              <a:t>To lower yourself down, bend at the hips, not the lower back. The goal is to maintain the lower back with the inward curve and not let it round out.</a:t>
            </a:r>
          </a:p>
          <a:p>
            <a:r>
              <a:rPr lang="en-US" dirty="0"/>
              <a:t>To get out of the position, bend the knees, look up to assume the Power Position and then push up with legs to return to an upright position. You can also push up with a hand on a knee, shelf or book truck.</a:t>
            </a:r>
          </a:p>
          <a:p>
            <a:endParaRPr lang="en-US" dirty="0"/>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53</a:t>
            </a:fld>
            <a:endParaRPr lang="en-US"/>
          </a:p>
        </p:txBody>
      </p:sp>
    </p:spTree>
    <p:extLst>
      <p:ext uri="{BB962C8B-B14F-4D97-AF65-F5344CB8AC3E}">
        <p14:creationId xmlns:p14="http://schemas.microsoft.com/office/powerpoint/2010/main" val="34046189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onto shelf levels at or above shoulder level. Some individuals have adequate upper body strength to safely and comfortably lift materials to the higher shelves and that works well for them.</a:t>
            </a:r>
          </a:p>
          <a:p>
            <a:r>
              <a:rPr lang="en-US" dirty="0"/>
              <a:t>However, for heavier materials or for someone not quite as strong, you can use the Two-Stage lift.</a:t>
            </a:r>
          </a:p>
          <a:p>
            <a:r>
              <a:rPr lang="en-US" dirty="0"/>
              <a:t>Essentially you stage the materials on an open shelf area at about mid-chest level. Then using the Power Position, you lower your body so the materials are about shoulder or head level. Grasp the materials and then come to a full standing position.</a:t>
            </a:r>
          </a:p>
          <a:p>
            <a:r>
              <a:rPr lang="en-US" dirty="0"/>
              <a:t>The materials will now be at a level closer to the higher shelf levels to be placed on the shelves. Legs are stronger than arms, so essentially you are using leg muscles to get the materials to the higher levels.</a:t>
            </a:r>
          </a:p>
          <a:p>
            <a:endParaRPr lang="en-US" dirty="0"/>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54</a:t>
            </a:fld>
            <a:endParaRPr lang="en-US"/>
          </a:p>
        </p:txBody>
      </p:sp>
    </p:spTree>
    <p:extLst>
      <p:ext uri="{BB962C8B-B14F-4D97-AF65-F5344CB8AC3E}">
        <p14:creationId xmlns:p14="http://schemas.microsoft.com/office/powerpoint/2010/main" val="19745721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onto shelf levels at or above shoulder level. Some individuals have adequate upper body strength to safely and comfortably lift materials to the higher shelves and that works well for them.</a:t>
            </a:r>
          </a:p>
          <a:p>
            <a:r>
              <a:rPr lang="en-US" dirty="0"/>
              <a:t>However, for heavier materials or for someone not quite as strong, you can use the Two-Stage lift.</a:t>
            </a:r>
          </a:p>
          <a:p>
            <a:r>
              <a:rPr lang="en-US" dirty="0"/>
              <a:t>Essentially you stage the materials on an open shelf area at about mid-chest level. Then using the Power Position, you lower your body so the materials are about shoulder or head level. Grasp the materials and then come to a full standing position.</a:t>
            </a:r>
          </a:p>
          <a:p>
            <a:r>
              <a:rPr lang="en-US" dirty="0"/>
              <a:t>The materials will now be at a level closer to the higher shelf levels to be placed on the shelves. Legs are stronger than arms, so essentially you are using leg muscles to get the materials to the higher levels.</a:t>
            </a:r>
          </a:p>
          <a:p>
            <a:endParaRPr lang="en-US" dirty="0"/>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55</a:t>
            </a:fld>
            <a:endParaRPr lang="en-US"/>
          </a:p>
        </p:txBody>
      </p:sp>
    </p:spTree>
    <p:extLst>
      <p:ext uri="{BB962C8B-B14F-4D97-AF65-F5344CB8AC3E}">
        <p14:creationId xmlns:p14="http://schemas.microsoft.com/office/powerpoint/2010/main" val="13296271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very common activity is repositioning materials on shelves. This involves opening up space on the shelves for additional books or closing up space as needed.</a:t>
            </a:r>
          </a:p>
          <a:p>
            <a:r>
              <a:rPr lang="en-US" dirty="0"/>
              <a:t>Some individuals do this by standing directly in front of the shelf and pushing materials from the side.</a:t>
            </a:r>
          </a:p>
          <a:p>
            <a:endParaRPr lang="en-US" dirty="0"/>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56</a:t>
            </a:fld>
            <a:endParaRPr lang="en-US"/>
          </a:p>
        </p:txBody>
      </p:sp>
    </p:spTree>
    <p:extLst>
      <p:ext uri="{BB962C8B-B14F-4D97-AF65-F5344CB8AC3E}">
        <p14:creationId xmlns:p14="http://schemas.microsoft.com/office/powerpoint/2010/main" val="15822370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technique is to position yourself to the side of the materials and then use momentum and body weight to actually slide the materials sideways. This technique requires less muscle strength and reduces strain on the shoulders compared with the other technique. Give it a try.</a:t>
            </a:r>
          </a:p>
        </p:txBody>
      </p:sp>
      <p:sp>
        <p:nvSpPr>
          <p:cNvPr id="4" name="Slide Number Placeholder 3"/>
          <p:cNvSpPr>
            <a:spLocks noGrp="1"/>
          </p:cNvSpPr>
          <p:nvPr>
            <p:ph type="sldNum" sz="quarter" idx="5"/>
          </p:nvPr>
        </p:nvSpPr>
        <p:spPr/>
        <p:txBody>
          <a:bodyPr/>
          <a:lstStyle/>
          <a:p>
            <a:fld id="{28DA8D69-0B7A-4D60-B313-D75CF0B6C421}" type="slidenum">
              <a:rPr lang="en-US" smtClean="0"/>
              <a:t>57</a:t>
            </a:fld>
            <a:endParaRPr lang="en-US"/>
          </a:p>
        </p:txBody>
      </p:sp>
    </p:spTree>
    <p:extLst>
      <p:ext uri="{BB962C8B-B14F-4D97-AF65-F5344CB8AC3E}">
        <p14:creationId xmlns:p14="http://schemas.microsoft.com/office/powerpoint/2010/main" val="29254061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Book trucks are routinely used to stage and transport library materials. </a:t>
            </a:r>
          </a:p>
          <a:p>
            <a:r>
              <a:rPr lang="en-US" dirty="0"/>
              <a:t>Here are some tips:</a:t>
            </a:r>
          </a:p>
          <a:p>
            <a:r>
              <a:rPr lang="en-US" dirty="0"/>
              <a:t>When loading book trucks, as possible, use only the top and middle shelves, limit the quantity of materials as possible. You will be able to avoid awkward body and arm positions when the book truck is being loaded and also make it easier for the person who unloads the book truck.</a:t>
            </a:r>
          </a:p>
          <a:p>
            <a:r>
              <a:rPr lang="en-US" dirty="0"/>
              <a:t>If you do use the lowest shelf, try to put lighter, easier to handle materials on the bottom shelf.</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58</a:t>
            </a:fld>
            <a:endParaRPr lang="en-US"/>
          </a:p>
        </p:txBody>
      </p:sp>
    </p:spTree>
    <p:extLst>
      <p:ext uri="{BB962C8B-B14F-4D97-AF65-F5344CB8AC3E}">
        <p14:creationId xmlns:p14="http://schemas.microsoft.com/office/powerpoint/2010/main" val="29802008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be on the look-out for any book trucks that need service; wheels that are wobbly or hard to roll or any structural problems. Tag book trucks that have issues and pull them out of service for repair or replacement.  Submit an online Facilities work request to repair or replace any damaged equipment.</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59</a:t>
            </a:fld>
            <a:endParaRPr lang="en-US"/>
          </a:p>
        </p:txBody>
      </p:sp>
    </p:spTree>
    <p:extLst>
      <p:ext uri="{BB962C8B-B14F-4D97-AF65-F5344CB8AC3E}">
        <p14:creationId xmlns:p14="http://schemas.microsoft.com/office/powerpoint/2010/main" val="1865225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for a moment about a child checking out their very first book from the library. What an exciting milestone in their life! </a:t>
            </a:r>
          </a:p>
          <a:p>
            <a:r>
              <a:rPr lang="en-US" dirty="0"/>
              <a:t>For many of you this is very likely vivid in your memories as well!</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6</a:t>
            </a:fld>
            <a:endParaRPr lang="en-US"/>
          </a:p>
        </p:txBody>
      </p:sp>
    </p:spTree>
    <p:extLst>
      <p:ext uri="{BB962C8B-B14F-4D97-AF65-F5344CB8AC3E}">
        <p14:creationId xmlns:p14="http://schemas.microsoft.com/office/powerpoint/2010/main" val="15847102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maneuvering book trucks use the momentum of the truck to your advantage. Look at these two examples; which one looks easier to handle? </a:t>
            </a:r>
          </a:p>
          <a:p>
            <a:endParaRPr lang="en-US" dirty="0"/>
          </a:p>
          <a:p>
            <a:r>
              <a:rPr lang="en-US" dirty="0"/>
              <a:t>Example A on the left is being “muscled” around the corner.</a:t>
            </a:r>
          </a:p>
          <a:p>
            <a:endParaRPr lang="en-US" dirty="0"/>
          </a:p>
          <a:p>
            <a:r>
              <a:rPr lang="en-US" dirty="0"/>
              <a:t>Example B on the right, see how it is “spinning” on its wheels to get around the corner.</a:t>
            </a:r>
          </a:p>
          <a:p>
            <a:r>
              <a:rPr lang="en-US" dirty="0"/>
              <a:t>Use as little force as you can to maneuver the book truck.</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60</a:t>
            </a:fld>
            <a:endParaRPr lang="en-US"/>
          </a:p>
        </p:txBody>
      </p:sp>
    </p:spTree>
    <p:extLst>
      <p:ext uri="{BB962C8B-B14F-4D97-AF65-F5344CB8AC3E}">
        <p14:creationId xmlns:p14="http://schemas.microsoft.com/office/powerpoint/2010/main" val="122241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AMH Systems have revolutionized materials handling in the library. Let the AMH do its job as much as possible.</a:t>
            </a:r>
          </a:p>
          <a:p>
            <a:r>
              <a:rPr lang="en-US" dirty="0"/>
              <a:t>All equipment has limitations and we recognize materials do occasional jam up on the conveyor. As a result, there may be a tendency to “feed” the conveyor from the IA Bin. Repetitive reaching over the side of the conveyor is an awkward position.</a:t>
            </a:r>
          </a:p>
          <a:p>
            <a:r>
              <a:rPr lang="en-US" dirty="0"/>
              <a:t>For materials that are jammed trained operators should stop the AMH and safely use the reacher/gripper tool to free them up.</a:t>
            </a:r>
          </a:p>
          <a:p>
            <a:endParaRPr lang="en-US" dirty="0"/>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61</a:t>
            </a:fld>
            <a:endParaRPr lang="en-US"/>
          </a:p>
        </p:txBody>
      </p:sp>
    </p:spTree>
    <p:extLst>
      <p:ext uri="{BB962C8B-B14F-4D97-AF65-F5344CB8AC3E}">
        <p14:creationId xmlns:p14="http://schemas.microsoft.com/office/powerpoint/2010/main" val="38071961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 you need to reach in, use the available foot platform to minimize the reach. Use a tool, not your hand.</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62</a:t>
            </a:fld>
            <a:endParaRPr lang="en-US"/>
          </a:p>
        </p:txBody>
      </p:sp>
    </p:spTree>
    <p:extLst>
      <p:ext uri="{BB962C8B-B14F-4D97-AF65-F5344CB8AC3E}">
        <p14:creationId xmlns:p14="http://schemas.microsoft.com/office/powerpoint/2010/main" val="41976536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unload materials from the IA bins always raise the bottom of the bin to position the materials in your reach zone and promote your neutral body position.</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63</a:t>
            </a:fld>
            <a:endParaRPr lang="en-US"/>
          </a:p>
        </p:txBody>
      </p:sp>
    </p:spTree>
    <p:extLst>
      <p:ext uri="{BB962C8B-B14F-4D97-AF65-F5344CB8AC3E}">
        <p14:creationId xmlns:p14="http://schemas.microsoft.com/office/powerpoint/2010/main" val="33633169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Book Returns drop materials directly onto the AMH conveyor.</a:t>
            </a:r>
          </a:p>
          <a:p>
            <a:r>
              <a:rPr lang="en-US" dirty="0"/>
              <a:t>For other Book Returns there is a bin under the slot. To process the materials in the bin it needs to be moved into position or to the Work Room.</a:t>
            </a:r>
          </a:p>
          <a:p>
            <a:r>
              <a:rPr lang="en-US" dirty="0"/>
              <a:t>Always be on the look-out for any bins that need service; for example, wheels that are wobbly or hard to roll or any structural problems. Tag bins that have issues and pull them out of service for repair or replacement.</a:t>
            </a:r>
          </a:p>
          <a:p>
            <a:endParaRPr lang="en-US" dirty="0"/>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64</a:t>
            </a:fld>
            <a:endParaRPr lang="en-US"/>
          </a:p>
        </p:txBody>
      </p:sp>
    </p:spTree>
    <p:extLst>
      <p:ext uri="{BB962C8B-B14F-4D97-AF65-F5344CB8AC3E}">
        <p14:creationId xmlns:p14="http://schemas.microsoft.com/office/powerpoint/2010/main" val="38590031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maneuvering bins, use the momentum of the bin to your advantage. This is a chance to use the Power Position to push and pull the bin.</a:t>
            </a:r>
          </a:p>
          <a:p>
            <a:endParaRPr lang="en-US" dirty="0"/>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65</a:t>
            </a:fld>
            <a:endParaRPr lang="en-US"/>
          </a:p>
        </p:txBody>
      </p:sp>
    </p:spTree>
    <p:extLst>
      <p:ext uri="{BB962C8B-B14F-4D97-AF65-F5344CB8AC3E}">
        <p14:creationId xmlns:p14="http://schemas.microsoft.com/office/powerpoint/2010/main" val="28589985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bins may have floors that are spring loaded to raise the level of the bin bottom for better access to the materials. The Neutral Position principle in action!</a:t>
            </a:r>
          </a:p>
          <a:p>
            <a:r>
              <a:rPr lang="en-US" dirty="0"/>
              <a:t>If you do reach to the bottom of the bin, use the “build a bridge” technique to support your body weight with a hand on the side of the bin as you reach into the bin.</a:t>
            </a:r>
          </a:p>
          <a:p>
            <a:endParaRPr lang="en-US" dirty="0"/>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66</a:t>
            </a:fld>
            <a:endParaRPr lang="en-US"/>
          </a:p>
        </p:txBody>
      </p:sp>
    </p:spTree>
    <p:extLst>
      <p:ext uri="{BB962C8B-B14F-4D97-AF65-F5344CB8AC3E}">
        <p14:creationId xmlns:p14="http://schemas.microsoft.com/office/powerpoint/2010/main" val="25153242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Lift Stiks have been embraced by library staff because they have proven to be a great benefit. Lift Stiks really have several purposes. </a:t>
            </a:r>
          </a:p>
          <a:p>
            <a:r>
              <a:rPr lang="en-US" dirty="0"/>
              <a:t>Transporting blue delivery tubs from area to area with Lift Stiks eliminates a lot of manual handling.</a:t>
            </a:r>
          </a:p>
          <a:p>
            <a:r>
              <a:rPr lang="en-US" dirty="0"/>
              <a:t>Second, Lift Stiks are work height positioners. When removing materials from the blue delivery tubs you can adjust the height of the tub stack to put it in your reach zone. </a:t>
            </a:r>
          </a:p>
          <a:p>
            <a:r>
              <a:rPr lang="en-US" dirty="0"/>
              <a:t>Third, Lift Stiks allow you to restack blue delivery tubs. For example, you can build up a stack of five tubs to be handled by the contractor.</a:t>
            </a:r>
          </a:p>
          <a:p>
            <a:endParaRPr lang="en-US" dirty="0"/>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67</a:t>
            </a:fld>
            <a:endParaRPr lang="en-US"/>
          </a:p>
        </p:txBody>
      </p:sp>
    </p:spTree>
    <p:extLst>
      <p:ext uri="{BB962C8B-B14F-4D97-AF65-F5344CB8AC3E}">
        <p14:creationId xmlns:p14="http://schemas.microsoft.com/office/powerpoint/2010/main" val="3570567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Lift Stik blue delivery tub maximum capacity is four tubs. Make sure you understand and follow all the guidelines for safe and effective Lift Stik operation. </a:t>
            </a:r>
          </a:p>
          <a:p>
            <a:endParaRPr lang="en-US" dirty="0"/>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68</a:t>
            </a:fld>
            <a:endParaRPr lang="en-US"/>
          </a:p>
        </p:txBody>
      </p:sp>
    </p:spTree>
    <p:extLst>
      <p:ext uri="{BB962C8B-B14F-4D97-AF65-F5344CB8AC3E}">
        <p14:creationId xmlns:p14="http://schemas.microsoft.com/office/powerpoint/2010/main" val="35105238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Library staff are commonly on their feet throughout the day. Appropriate foot wear can add to the level of foot comfort. What is appropriate footwear?</a:t>
            </a:r>
          </a:p>
          <a:p>
            <a:r>
              <a:rPr lang="en-US" dirty="0"/>
              <a:t>Shoes that fit properly and that provide adequate support and cushioning are a necessary component to safe and healthy work environment. Rather than use standing mats, consider shoes insoles.</a:t>
            </a:r>
          </a:p>
          <a:p>
            <a:endParaRPr lang="en-US" dirty="0"/>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69</a:t>
            </a:fld>
            <a:endParaRPr lang="en-US"/>
          </a:p>
        </p:txBody>
      </p:sp>
    </p:spTree>
    <p:extLst>
      <p:ext uri="{BB962C8B-B14F-4D97-AF65-F5344CB8AC3E}">
        <p14:creationId xmlns:p14="http://schemas.microsoft.com/office/powerpoint/2010/main" val="1087593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that one book. Consider all the caring hands that touched that book on its journey to become that milestone. </a:t>
            </a:r>
          </a:p>
          <a:p>
            <a:r>
              <a:rPr lang="en-US" dirty="0"/>
              <a:t>The book was received  into Technical Services to be unpacked from a shipping box, it was processed into the system, placed on a book cart/truck  and wheeled to the library shelf where it was placed for easy access and check-out by the young patron. </a:t>
            </a:r>
          </a:p>
          <a:p>
            <a:r>
              <a:rPr lang="en-US" dirty="0"/>
              <a:t>Once enjoyed by the patron it was returned to the library and dropped into the Book Return where it once again was entered into the system and returned to the shelf to be discovered by another inquiring patron.</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7</a:t>
            </a:fld>
            <a:endParaRPr lang="en-US"/>
          </a:p>
        </p:txBody>
      </p:sp>
    </p:spTree>
    <p:extLst>
      <p:ext uri="{BB962C8B-B14F-4D97-AF65-F5344CB8AC3E}">
        <p14:creationId xmlns:p14="http://schemas.microsoft.com/office/powerpoint/2010/main" val="41272700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Workstations in the work room are where you process library materials. A significant part of the equipment is the user-controlled, powered height-adjustable worksurface that allows you the flexibility to either sit or stand when processing the materials. Always take a few seconds to make sure you set-up the workstation for yourself.</a:t>
            </a:r>
          </a:p>
          <a:p>
            <a:r>
              <a:rPr lang="en-US" dirty="0"/>
              <a:t>Here is a step-by-step approach. </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70</a:t>
            </a:fld>
            <a:endParaRPr lang="en-US"/>
          </a:p>
        </p:txBody>
      </p:sp>
    </p:spTree>
    <p:extLst>
      <p:ext uri="{BB962C8B-B14F-4D97-AF65-F5344CB8AC3E}">
        <p14:creationId xmlns:p14="http://schemas.microsoft.com/office/powerpoint/2010/main" val="28039217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for a standing work height, stand at the worksurface with a comfortable upright neutral body position.</a:t>
            </a:r>
          </a:p>
          <a:p>
            <a:r>
              <a:rPr lang="en-US" dirty="0"/>
              <a:t>Anticipate where you will place your hands to perform the tasks at hand and adjust the worksurface height to match your hand position. </a:t>
            </a:r>
          </a:p>
          <a:p>
            <a:r>
              <a:rPr lang="en-US" dirty="0"/>
              <a:t>Next make sure all your equipment (keyboard, mouse, RFID pad, scanner and so on) is within your reach zone.</a:t>
            </a:r>
          </a:p>
          <a:p>
            <a:r>
              <a:rPr lang="en-US" dirty="0"/>
              <a:t>Make sure the monitor is positioned so you can maintain a neutral head position. </a:t>
            </a:r>
          </a:p>
          <a:p>
            <a:r>
              <a:rPr lang="en-US" dirty="0"/>
              <a:t>Position the other equipment like book trucks and blue delivery tubs within a reasonable reach zone to control excessive reaching. </a:t>
            </a:r>
          </a:p>
          <a:p>
            <a:r>
              <a:rPr lang="en-US" dirty="0"/>
              <a:t>Use the Power Position principle as you maneuver equipment in the workstation.</a:t>
            </a:r>
          </a:p>
          <a:p>
            <a:r>
              <a:rPr lang="en-US" dirty="0"/>
              <a:t>Don’t hesitate to fine-tune the workstation set-up as needed. You can always adjust the worksurface height and equipment placement to optimize it for you. </a:t>
            </a:r>
          </a:p>
          <a:p>
            <a:r>
              <a:rPr lang="en-US" dirty="0"/>
              <a:t>On a regular basis perform some of the stretches to help you control fatigue.</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71</a:t>
            </a:fld>
            <a:endParaRPr lang="en-US"/>
          </a:p>
        </p:txBody>
      </p:sp>
    </p:spTree>
    <p:extLst>
      <p:ext uri="{BB962C8B-B14F-4D97-AF65-F5344CB8AC3E}">
        <p14:creationId xmlns:p14="http://schemas.microsoft.com/office/powerpoint/2010/main" val="23195020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you can also sit at the workstation some of the time for a variety of position. Make sure you understand how to adjust the chair seat and back to provide adequate body position and support.</a:t>
            </a:r>
          </a:p>
          <a:p>
            <a:r>
              <a:rPr lang="en-US" dirty="0"/>
              <a:t>Once the chair is set-up, adjust the worksurface height to match your hand position and then position all the other equipment as needed.</a:t>
            </a:r>
          </a:p>
          <a:p>
            <a:r>
              <a:rPr lang="en-US" dirty="0"/>
              <a:t>Remember some of the stretches can also be performed from a seated position.</a:t>
            </a:r>
          </a:p>
          <a:p>
            <a:r>
              <a:rPr lang="en-US" dirty="0"/>
              <a:t>Overall your goal is to set-up the workstation to meet your needs with good body position and support and then on a regular basis move into the next good position with support.</a:t>
            </a:r>
          </a:p>
          <a:p>
            <a:endParaRPr lang="en-US" dirty="0"/>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72</a:t>
            </a:fld>
            <a:endParaRPr lang="en-US"/>
          </a:p>
        </p:txBody>
      </p:sp>
    </p:spTree>
    <p:extLst>
      <p:ext uri="{BB962C8B-B14F-4D97-AF65-F5344CB8AC3E}">
        <p14:creationId xmlns:p14="http://schemas.microsoft.com/office/powerpoint/2010/main" val="12659199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defTabSz="925373">
              <a:defRPr/>
            </a:pPr>
            <a:r>
              <a:rPr lang="en-US" dirty="0"/>
              <a:t>Service desks are where the critical interaction between the library staff and the library patrons takes place.</a:t>
            </a:r>
          </a:p>
          <a:p>
            <a:r>
              <a:rPr lang="en-US" dirty="0"/>
              <a:t>Most Service Desks provide an opportunity to sit or stand periodically. It may be a user-controlled, powered height-adjustable worksurface or it may one worksurface at a seated height and another at a standing height. </a:t>
            </a:r>
          </a:p>
          <a:p>
            <a:r>
              <a:rPr lang="en-US" dirty="0"/>
              <a:t>Always take a few seconds to make sure the workstation is set-up for you uniquely.</a:t>
            </a:r>
          </a:p>
          <a:p>
            <a:r>
              <a:rPr lang="en-US" dirty="0"/>
              <a:t>Here is a step-by-step approach. </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73</a:t>
            </a:fld>
            <a:endParaRPr lang="en-US"/>
          </a:p>
        </p:txBody>
      </p:sp>
    </p:spTree>
    <p:extLst>
      <p:ext uri="{BB962C8B-B14F-4D97-AF65-F5344CB8AC3E}">
        <p14:creationId xmlns:p14="http://schemas.microsoft.com/office/powerpoint/2010/main" val="6138153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for a user-controlled, adjustable standing worksurface, stand at the worksurface with a comfortable upright neutral body position.</a:t>
            </a:r>
          </a:p>
          <a:p>
            <a:r>
              <a:rPr lang="en-US" dirty="0"/>
              <a:t>Anticipate where you will place your hands to perform the tasks at hand and adjust the worksurface height to match your hand position. </a:t>
            </a:r>
          </a:p>
          <a:p>
            <a:r>
              <a:rPr lang="en-US" dirty="0"/>
              <a:t>Next make sure all your equipment (keyboard, mouse, RFID pad, scanner and so on) is within your reach zone.</a:t>
            </a:r>
          </a:p>
          <a:p>
            <a:r>
              <a:rPr lang="en-US" dirty="0"/>
              <a:t>Make sure the monitor is positioned so you can maintain a neutral head position. </a:t>
            </a:r>
          </a:p>
          <a:p>
            <a:r>
              <a:rPr lang="en-US" dirty="0"/>
              <a:t>Don’t hesitate to fine-tune the workstation set-up as needed. You can always adjust the worksurface height and equipment placement to optimize it for you. </a:t>
            </a:r>
          </a:p>
          <a:p>
            <a:r>
              <a:rPr lang="en-US" dirty="0"/>
              <a:t>On a regular basis perform some of the stretches to help you control fatigue.</a:t>
            </a:r>
          </a:p>
          <a:p>
            <a:endParaRPr lang="en-US" dirty="0"/>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74</a:t>
            </a:fld>
            <a:endParaRPr lang="en-US"/>
          </a:p>
        </p:txBody>
      </p:sp>
    </p:spTree>
    <p:extLst>
      <p:ext uri="{BB962C8B-B14F-4D97-AF65-F5344CB8AC3E}">
        <p14:creationId xmlns:p14="http://schemas.microsoft.com/office/powerpoint/2010/main" val="23292853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you can also sit at the workstation some of the time for a variety of position. Make sure you understand how to adjust the chair seat and back to provide adequate body position and support.</a:t>
            </a:r>
          </a:p>
          <a:p>
            <a:r>
              <a:rPr lang="en-US" dirty="0"/>
              <a:t>Once the chair is set-up, for a powered height adjustable worksurface adjust the worksurface height to match your hand position and then position all the other equipment as needed.</a:t>
            </a:r>
          </a:p>
          <a:p>
            <a:r>
              <a:rPr lang="en-US" dirty="0"/>
              <a:t>If the worksurface is a fixed height seated version, adjust the chair seat height to match your hand position based on the tasks performed.</a:t>
            </a:r>
          </a:p>
          <a:p>
            <a:r>
              <a:rPr lang="en-US" dirty="0"/>
              <a:t>If your feet are no longer supported comfortably on the floor you will need a foot rest. Never let your legs and feet dangle more than just a short period of time.</a:t>
            </a:r>
          </a:p>
          <a:p>
            <a:r>
              <a:rPr lang="en-US" dirty="0"/>
              <a:t>Remember some of the stretches can also be performed from a seated position.</a:t>
            </a:r>
          </a:p>
          <a:p>
            <a:r>
              <a:rPr lang="en-US" dirty="0"/>
              <a:t>Overall your goal is to set-up the workstation to meet your needs with good body position and support and then on a regular basis move into the next good position with support.</a:t>
            </a:r>
          </a:p>
          <a:p>
            <a:endParaRPr lang="en-US" dirty="0"/>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75</a:t>
            </a:fld>
            <a:endParaRPr lang="en-US"/>
          </a:p>
        </p:txBody>
      </p:sp>
    </p:spTree>
    <p:extLst>
      <p:ext uri="{BB962C8B-B14F-4D97-AF65-F5344CB8AC3E}">
        <p14:creationId xmlns:p14="http://schemas.microsoft.com/office/powerpoint/2010/main" val="41214459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covered a number of strategies including manual handling of library materials, loading and unloading blue delivery tubs, pushing book trucks, using lift stiks and the AMH system and specific techniques for shelving materials.</a:t>
            </a:r>
          </a:p>
          <a:p>
            <a:pPr defTabSz="925373">
              <a:defRPr/>
            </a:pPr>
            <a:r>
              <a:rPr lang="en-US" dirty="0"/>
              <a:t>We also discussed topics of personal health and wellness along with physical fitness and how to safely and effectively perform a basic stretching routine to promote blood flow and joint health. All of this is in the context of ergonomics – understanding how to “Work Smarter; Not Harder!”</a:t>
            </a:r>
          </a:p>
          <a:p>
            <a:pPr defTabSz="925373">
              <a:defRPr/>
            </a:pPr>
            <a:r>
              <a:rPr lang="en-US" dirty="0"/>
              <a:t>As a member of the Hennepin County Library staff you provide invaluable support to every library patron and to your co-workers.</a:t>
            </a:r>
          </a:p>
          <a:p>
            <a:r>
              <a:rPr lang="en-US" dirty="0"/>
              <a:t>We hope you will use the information to work safely and effectively. </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76</a:t>
            </a:fld>
            <a:endParaRPr lang="en-US"/>
          </a:p>
        </p:txBody>
      </p:sp>
    </p:spTree>
    <p:extLst>
      <p:ext uri="{BB962C8B-B14F-4D97-AF65-F5344CB8AC3E}">
        <p14:creationId xmlns:p14="http://schemas.microsoft.com/office/powerpoint/2010/main" val="24493507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and attention.</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77</a:t>
            </a:fld>
            <a:endParaRPr lang="en-US"/>
          </a:p>
        </p:txBody>
      </p:sp>
    </p:spTree>
    <p:extLst>
      <p:ext uri="{BB962C8B-B14F-4D97-AF65-F5344CB8AC3E}">
        <p14:creationId xmlns:p14="http://schemas.microsoft.com/office/powerpoint/2010/main" val="174001317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7912" cy="3463925"/>
          </a:xfrm>
        </p:spPr>
      </p:sp>
      <p:sp>
        <p:nvSpPr>
          <p:cNvPr id="3" name="Notes Placeholder 2"/>
          <p:cNvSpPr>
            <a:spLocks noGrp="1"/>
          </p:cNvSpPr>
          <p:nvPr>
            <p:ph type="body" idx="1"/>
          </p:nvPr>
        </p:nvSpPr>
        <p:spPr/>
        <p:txBody>
          <a:bodyPr/>
          <a:lstStyle/>
          <a:p>
            <a:r>
              <a:rPr lang="en-US" dirty="0"/>
              <a:t>Menu</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78</a:t>
            </a:fld>
            <a:endParaRPr lang="en-US"/>
          </a:p>
        </p:txBody>
      </p:sp>
    </p:spTree>
    <p:extLst>
      <p:ext uri="{BB962C8B-B14F-4D97-AF65-F5344CB8AC3E}">
        <p14:creationId xmlns:p14="http://schemas.microsoft.com/office/powerpoint/2010/main" val="4039905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doubt about it, for all of the people who touch that one book, one among the 500,000 new items that enter the library system every year, creating a workplace that is a healthy and safe place to work is vital for the Library to fulfill its role in the community.</a:t>
            </a:r>
          </a:p>
          <a:p>
            <a:r>
              <a:rPr lang="en-US" dirty="0"/>
              <a:t>That’s what this training is all about; specific strategies you can use to promote your health and safety in your role at the library. </a:t>
            </a:r>
          </a:p>
          <a:p>
            <a:r>
              <a:rPr lang="en-US" dirty="0"/>
              <a:t> </a:t>
            </a:r>
          </a:p>
          <a:p>
            <a:endParaRPr lang="en-US" dirty="0"/>
          </a:p>
        </p:txBody>
      </p:sp>
      <p:sp>
        <p:nvSpPr>
          <p:cNvPr id="4" name="Slide Number Placeholder 3"/>
          <p:cNvSpPr>
            <a:spLocks noGrp="1"/>
          </p:cNvSpPr>
          <p:nvPr>
            <p:ph type="sldNum" sz="quarter" idx="5"/>
          </p:nvPr>
        </p:nvSpPr>
        <p:spPr/>
        <p:txBody>
          <a:bodyPr/>
          <a:lstStyle/>
          <a:p>
            <a:fld id="{28DA8D69-0B7A-4D60-B313-D75CF0B6C421}" type="slidenum">
              <a:rPr lang="en-US" smtClean="0"/>
              <a:t>8</a:t>
            </a:fld>
            <a:endParaRPr lang="en-US"/>
          </a:p>
        </p:txBody>
      </p:sp>
    </p:spTree>
    <p:extLst>
      <p:ext uri="{BB962C8B-B14F-4D97-AF65-F5344CB8AC3E}">
        <p14:creationId xmlns:p14="http://schemas.microsoft.com/office/powerpoint/2010/main" val="1312479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Hennepin County values staff health and safety and has made a number of ergonomics improvements over the years at several library locations, such as reducing reaching by lowering bookshelf heights at several locations, installing height adjustable work stations, adding automated material handling (AMH) equipment, lifting devices, improved lighting as well as training.</a:t>
            </a:r>
          </a:p>
        </p:txBody>
      </p:sp>
      <p:sp>
        <p:nvSpPr>
          <p:cNvPr id="4" name="Slide Number Placeholder 3"/>
          <p:cNvSpPr>
            <a:spLocks noGrp="1"/>
          </p:cNvSpPr>
          <p:nvPr>
            <p:ph type="sldNum" sz="quarter" idx="5"/>
          </p:nvPr>
        </p:nvSpPr>
        <p:spPr/>
        <p:txBody>
          <a:bodyPr/>
          <a:lstStyle/>
          <a:p>
            <a:fld id="{28DA8D69-0B7A-4D60-B313-D75CF0B6C421}" type="slidenum">
              <a:rPr lang="en-US" smtClean="0"/>
              <a:t>9</a:t>
            </a:fld>
            <a:endParaRPr lang="en-US"/>
          </a:p>
        </p:txBody>
      </p:sp>
    </p:spTree>
    <p:extLst>
      <p:ext uri="{BB962C8B-B14F-4D97-AF65-F5344CB8AC3E}">
        <p14:creationId xmlns:p14="http://schemas.microsoft.com/office/powerpoint/2010/main" val="1384129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201400" y="5029200"/>
            <a:ext cx="739776" cy="365125"/>
          </a:xfrm>
        </p:spPr>
        <p:txBody>
          <a:bodyPr/>
          <a:lstStyle>
            <a:lvl1pPr>
              <a:defRPr b="1"/>
            </a:lvl1pPr>
          </a:lstStyle>
          <a:p>
            <a:fld id="{E3E267E3-D4FD-48C5-BB18-67E28728C1D6}" type="slidenum">
              <a:rPr lang="en-US" smtClean="0"/>
              <a:pPr/>
              <a:t>‹#›</a:t>
            </a:fld>
            <a:endParaRPr lang="en-US" dirty="0"/>
          </a:p>
        </p:txBody>
      </p:sp>
      <p:sp>
        <p:nvSpPr>
          <p:cNvPr id="5" name="Text Placeholder 29">
            <a:extLst>
              <a:ext uri="{FF2B5EF4-FFF2-40B4-BE49-F238E27FC236}">
                <a16:creationId xmlns:a16="http://schemas.microsoft.com/office/drawing/2014/main" id="{4CFEFD30-8941-4086-A55D-0E8E664459F5}"/>
              </a:ext>
            </a:extLst>
          </p:cNvPr>
          <p:cNvSpPr>
            <a:spLocks noGrp="1"/>
          </p:cNvSpPr>
          <p:nvPr>
            <p:ph idx="1"/>
          </p:nvPr>
        </p:nvSpPr>
        <p:spPr>
          <a:xfrm>
            <a:off x="6100861" y="756945"/>
            <a:ext cx="6079204" cy="4043656"/>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8" name="Title Placeholder 8">
            <a:extLst>
              <a:ext uri="{FF2B5EF4-FFF2-40B4-BE49-F238E27FC236}">
                <a16:creationId xmlns:a16="http://schemas.microsoft.com/office/drawing/2014/main" id="{BCBD1D7E-D9A5-4D64-8177-09177ED56E52}"/>
              </a:ext>
            </a:extLst>
          </p:cNvPr>
          <p:cNvSpPr>
            <a:spLocks noGrp="1"/>
          </p:cNvSpPr>
          <p:nvPr>
            <p:ph type="title"/>
          </p:nvPr>
        </p:nvSpPr>
        <p:spPr>
          <a:xfrm>
            <a:off x="0" y="20678"/>
            <a:ext cx="12180065" cy="665122"/>
          </a:xfrm>
          <a:prstGeom prst="rect">
            <a:avLst/>
          </a:prstGeom>
        </p:spPr>
        <p:txBody>
          <a:bodyPr vert="horz" anchor="ctr">
            <a:normAutofit/>
            <a:scene3d>
              <a:camera prst="orthographicFront"/>
              <a:lightRig rig="soft" dir="t"/>
            </a:scene3d>
            <a:sp3d prstMaterial="softEdge">
              <a:bevelT w="25400" h="25400"/>
            </a:sp3d>
          </a:bodyPr>
          <a:lstStyle/>
          <a:p>
            <a:r>
              <a:rPr kumimoji="0"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b="1"/>
            </a:lvl1pPr>
          </a:lstStyle>
          <a:p>
            <a:fld id="{E3E267E3-D4FD-48C5-BB18-67E28728C1D6}" type="slidenum">
              <a:rPr lang="en-US" smtClean="0"/>
              <a:pPr/>
              <a:t>‹#›</a:t>
            </a:fld>
            <a:endParaRPr lang="en-US" dirty="0"/>
          </a:p>
        </p:txBody>
      </p:sp>
      <p:sp>
        <p:nvSpPr>
          <p:cNvPr id="5" name="Title Placeholder 8">
            <a:extLst>
              <a:ext uri="{FF2B5EF4-FFF2-40B4-BE49-F238E27FC236}">
                <a16:creationId xmlns:a16="http://schemas.microsoft.com/office/drawing/2014/main" id="{7EE874AA-B0C4-49F3-889E-5946BA1F3B65}"/>
              </a:ext>
            </a:extLst>
          </p:cNvPr>
          <p:cNvSpPr>
            <a:spLocks noGrp="1"/>
          </p:cNvSpPr>
          <p:nvPr>
            <p:ph type="title"/>
          </p:nvPr>
        </p:nvSpPr>
        <p:spPr>
          <a:xfrm>
            <a:off x="0" y="20678"/>
            <a:ext cx="12180065" cy="665122"/>
          </a:xfrm>
          <a:prstGeom prst="rect">
            <a:avLst/>
          </a:prstGeom>
        </p:spPr>
        <p:txBody>
          <a:bodyPr vert="horz" anchor="ctr">
            <a:normAutofit/>
            <a:scene3d>
              <a:camera prst="orthographicFront"/>
              <a:lightRig rig="soft" dir="t"/>
            </a:scene3d>
            <a:sp3d prstMaterial="softEdge">
              <a:bevelT w="25400" h="25400"/>
            </a:sp3d>
          </a:bodyPr>
          <a:lstStyle/>
          <a:p>
            <a:r>
              <a:rPr kumimoji="0" lang="en-US" dirty="0"/>
              <a:t>Click to edit Master title style</a:t>
            </a:r>
          </a:p>
        </p:txBody>
      </p:sp>
      <p:sp>
        <p:nvSpPr>
          <p:cNvPr id="8" name="Text Placeholder 29">
            <a:extLst>
              <a:ext uri="{FF2B5EF4-FFF2-40B4-BE49-F238E27FC236}">
                <a16:creationId xmlns:a16="http://schemas.microsoft.com/office/drawing/2014/main" id="{B25A7487-8245-4FE5-9D8A-736AFAFE6B76}"/>
              </a:ext>
            </a:extLst>
          </p:cNvPr>
          <p:cNvSpPr>
            <a:spLocks noGrp="1"/>
          </p:cNvSpPr>
          <p:nvPr>
            <p:ph idx="1"/>
          </p:nvPr>
        </p:nvSpPr>
        <p:spPr>
          <a:xfrm>
            <a:off x="6100861" y="756945"/>
            <a:ext cx="6079204" cy="3967456"/>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slide" Target="../slides/slide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 name="Text Placeholder 29"/>
          <p:cNvSpPr>
            <a:spLocks noGrp="1"/>
          </p:cNvSpPr>
          <p:nvPr>
            <p:ph type="body" idx="1"/>
          </p:nvPr>
        </p:nvSpPr>
        <p:spPr>
          <a:xfrm>
            <a:off x="6100861" y="756945"/>
            <a:ext cx="6079204" cy="402366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8" name="Slide Number Placeholder 17"/>
          <p:cNvSpPr>
            <a:spLocks noGrp="1"/>
          </p:cNvSpPr>
          <p:nvPr>
            <p:ph type="sldNum" sz="quarter" idx="4"/>
          </p:nvPr>
        </p:nvSpPr>
        <p:spPr>
          <a:xfrm>
            <a:off x="11193376" y="5027859"/>
            <a:ext cx="739776" cy="365125"/>
          </a:xfrm>
          <a:prstGeom prst="rect">
            <a:avLst/>
          </a:prstGeom>
        </p:spPr>
        <p:txBody>
          <a:bodyPr vert="horz" anchor="b"/>
          <a:lstStyle>
            <a:lvl1pPr algn="r" eaLnBrk="1" latinLnBrk="0" hangingPunct="1">
              <a:defRPr kumimoji="0" sz="1800" b="1">
                <a:solidFill>
                  <a:srgbClr val="2B5A93"/>
                </a:solidFill>
                <a:latin typeface="Arial" pitchFamily="34" charset="0"/>
                <a:cs typeface="Arial" pitchFamily="34" charset="0"/>
              </a:defRPr>
            </a:lvl1pPr>
            <a:extLst/>
          </a:lstStyle>
          <a:p>
            <a:fld id="{B9BF25BA-61E3-4396-B9F1-AC135820E118}" type="slidenum">
              <a:rPr lang="en-US" smtClean="0"/>
              <a:pPr/>
              <a:t>‹#›</a:t>
            </a:fld>
            <a:endParaRPr lang="en-US" dirty="0"/>
          </a:p>
        </p:txBody>
      </p:sp>
      <p:sp>
        <p:nvSpPr>
          <p:cNvPr id="11" name="Title Placeholder 8">
            <a:extLst>
              <a:ext uri="{FF2B5EF4-FFF2-40B4-BE49-F238E27FC236}">
                <a16:creationId xmlns:a16="http://schemas.microsoft.com/office/drawing/2014/main" id="{56468AE9-391A-45EC-96A3-8D4FA3BC9FC4}"/>
              </a:ext>
            </a:extLst>
          </p:cNvPr>
          <p:cNvSpPr>
            <a:spLocks noGrp="1"/>
          </p:cNvSpPr>
          <p:nvPr>
            <p:ph type="title"/>
          </p:nvPr>
        </p:nvSpPr>
        <p:spPr>
          <a:xfrm>
            <a:off x="0" y="20678"/>
            <a:ext cx="12180065" cy="665122"/>
          </a:xfrm>
          <a:prstGeom prst="rect">
            <a:avLst/>
          </a:prstGeom>
        </p:spPr>
        <p:txBody>
          <a:bodyPr vert="horz" anchor="ctr">
            <a:normAutofit/>
            <a:scene3d>
              <a:camera prst="orthographicFront"/>
              <a:lightRig rig="soft" dir="t"/>
            </a:scene3d>
            <a:sp3d prstMaterial="softEdge">
              <a:bevelT w="25400" h="25400"/>
            </a:sp3d>
          </a:bodyPr>
          <a:lstStyle/>
          <a:p>
            <a:r>
              <a:rPr kumimoji="0" lang="en-US" dirty="0"/>
              <a:t>Click to edit Master title style</a:t>
            </a:r>
          </a:p>
        </p:txBody>
      </p:sp>
      <p:sp>
        <p:nvSpPr>
          <p:cNvPr id="2" name="TextBox 1">
            <a:hlinkClick r:id="rId4" action="ppaction://hlinksldjump"/>
            <a:extLst>
              <a:ext uri="{FF2B5EF4-FFF2-40B4-BE49-F238E27FC236}">
                <a16:creationId xmlns:a16="http://schemas.microsoft.com/office/drawing/2014/main" id="{7AAB6FD8-2909-4823-8DFA-3C10583C5670}"/>
              </a:ext>
            </a:extLst>
          </p:cNvPr>
          <p:cNvSpPr txBox="1"/>
          <p:nvPr userDrawn="1"/>
        </p:nvSpPr>
        <p:spPr>
          <a:xfrm>
            <a:off x="8221125" y="4936050"/>
            <a:ext cx="1371600" cy="546550"/>
          </a:xfrm>
          <a:prstGeom prst="rect">
            <a:avLst/>
          </a:prstGeom>
          <a:gradFill rotWithShape="1">
            <a:gsLst>
              <a:gs pos="0">
                <a:srgbClr val="9FCC3B">
                  <a:satMod val="103000"/>
                  <a:lumMod val="102000"/>
                  <a:tint val="94000"/>
                </a:srgbClr>
              </a:gs>
              <a:gs pos="50000">
                <a:srgbClr val="9FCC3B">
                  <a:satMod val="110000"/>
                  <a:lumMod val="100000"/>
                  <a:shade val="100000"/>
                </a:srgbClr>
              </a:gs>
              <a:gs pos="100000">
                <a:srgbClr val="9FCC3B">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defPPr>
              <a:defRPr lang="en-US"/>
            </a:defPPr>
            <a:lvl1pPr marR="0" lvl="0" indent="0" algn="ctr" defTabSz="457200" fontAlgn="auto">
              <a:lnSpc>
                <a:spcPct val="100000"/>
              </a:lnSpc>
              <a:spcBef>
                <a:spcPts val="0"/>
              </a:spcBef>
              <a:spcAft>
                <a:spcPts val="0"/>
              </a:spcAft>
              <a:buClrTx/>
              <a:buSzTx/>
              <a:buFontTx/>
              <a:buNone/>
              <a:tabLst/>
              <a:defRPr kumimoji="0" sz="2000" i="0" u="none" strike="noStrike" kern="0" cap="none" spc="0" normalizeH="0" baseline="0">
                <a:ln>
                  <a:noFill/>
                </a:ln>
                <a:solidFill>
                  <a:srgbClr val="113C66"/>
                </a:solidFill>
                <a:effectLst/>
                <a:uLnTx/>
                <a:uFillTx/>
                <a:latin typeface="Segoe UI" panose="020B0502040204020203" pitchFamily="34" charset="0"/>
                <a:cs typeface="Segoe UI" panose="020B0502040204020203" pitchFamily="34" charset="0"/>
              </a:defRPr>
            </a:lvl1pPr>
          </a:lstStyle>
          <a:p>
            <a:pPr lvl="0"/>
            <a:r>
              <a:rPr lang="en-US" b="1" dirty="0"/>
              <a:t>Menu</a:t>
            </a:r>
          </a:p>
        </p:txBody>
      </p:sp>
      <p:pic>
        <p:nvPicPr>
          <p:cNvPr id="4" name="Picture 3">
            <a:extLst>
              <a:ext uri="{FF2B5EF4-FFF2-40B4-BE49-F238E27FC236}">
                <a16:creationId xmlns:a16="http://schemas.microsoft.com/office/drawing/2014/main" id="{05252747-098A-4D70-A958-69BB730E4DF7}"/>
              </a:ext>
            </a:extLst>
          </p:cNvPr>
          <p:cNvPicPr>
            <a:picLocks noChangeAspect="1"/>
          </p:cNvPicPr>
          <p:nvPr userDrawn="1"/>
        </p:nvPicPr>
        <p:blipFill>
          <a:blip r:embed="rId5"/>
          <a:stretch>
            <a:fillRect/>
          </a:stretch>
        </p:blipFill>
        <p:spPr>
          <a:xfrm>
            <a:off x="21657" y="5593630"/>
            <a:ext cx="12158408" cy="1243692"/>
          </a:xfrm>
          <a:prstGeom prst="rect">
            <a:avLst/>
          </a:prstGeom>
        </p:spPr>
      </p:pic>
      <p:sp>
        <p:nvSpPr>
          <p:cNvPr id="10" name="Rectangle: Rounded Corners 9">
            <a:extLst>
              <a:ext uri="{FF2B5EF4-FFF2-40B4-BE49-F238E27FC236}">
                <a16:creationId xmlns:a16="http://schemas.microsoft.com/office/drawing/2014/main" id="{40AEB144-0A1B-4949-B258-AFC9F278E4D0}"/>
              </a:ext>
            </a:extLst>
          </p:cNvPr>
          <p:cNvSpPr/>
          <p:nvPr userDrawn="1"/>
        </p:nvSpPr>
        <p:spPr>
          <a:xfrm>
            <a:off x="6493050" y="4931738"/>
            <a:ext cx="1491308" cy="550862"/>
          </a:xfrm>
          <a:prstGeom prst="roundRect">
            <a:avLst/>
          </a:prstGeom>
          <a:gradFill rotWithShape="1">
            <a:gsLst>
              <a:gs pos="0">
                <a:srgbClr val="9FCC3B">
                  <a:satMod val="103000"/>
                  <a:lumMod val="102000"/>
                  <a:tint val="94000"/>
                </a:srgbClr>
              </a:gs>
              <a:gs pos="50000">
                <a:srgbClr val="9FCC3B">
                  <a:satMod val="110000"/>
                  <a:lumMod val="100000"/>
                  <a:shade val="100000"/>
                </a:srgbClr>
              </a:gs>
              <a:gs pos="100000">
                <a:srgbClr val="9FCC3B">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113C66"/>
                </a:solidFill>
                <a:effectLst/>
                <a:uLnTx/>
                <a:uFillTx/>
                <a:latin typeface="Segoe UI" panose="020B0502040204020203" pitchFamily="34" charset="0"/>
                <a:ea typeface="+mn-ea"/>
                <a:cs typeface="Segoe UI" panose="020B0502040204020203" pitchFamily="34" charset="0"/>
              </a:rPr>
              <a:t>Begin</a:t>
            </a:r>
          </a:p>
        </p:txBody>
      </p:sp>
      <p:sp>
        <p:nvSpPr>
          <p:cNvPr id="12" name="Rectangle: Rounded Corners 11">
            <a:extLst>
              <a:ext uri="{FF2B5EF4-FFF2-40B4-BE49-F238E27FC236}">
                <a16:creationId xmlns:a16="http://schemas.microsoft.com/office/drawing/2014/main" id="{D82AB670-C985-4652-A1F6-27CF91B7A3BB}"/>
              </a:ext>
            </a:extLst>
          </p:cNvPr>
          <p:cNvSpPr/>
          <p:nvPr userDrawn="1"/>
        </p:nvSpPr>
        <p:spPr>
          <a:xfrm>
            <a:off x="9829491" y="4931738"/>
            <a:ext cx="1604066" cy="550862"/>
          </a:xfrm>
          <a:prstGeom prst="roundRect">
            <a:avLst/>
          </a:prstGeom>
          <a:solidFill>
            <a:srgbClr val="FBA04D"/>
          </a:solidFill>
          <a:ln>
            <a:noFill/>
          </a:ln>
          <a:effectLst>
            <a:outerShdw blurRad="57150" dist="19050" dir="5400000" algn="ctr" rotWithShape="0">
              <a:srgbClr val="000000">
                <a:alpha val="63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113C66"/>
                </a:solidFill>
                <a:effectLst/>
                <a:uLnTx/>
                <a:uFillTx/>
                <a:latin typeface="Segoe UI" panose="020B0502040204020203" pitchFamily="34" charset="0"/>
                <a:ea typeface="+mn-ea"/>
                <a:cs typeface="Segoe UI" panose="020B0502040204020203" pitchFamily="34" charset="0"/>
              </a:rPr>
              <a:t>Exit Course</a:t>
            </a:r>
          </a:p>
        </p:txBody>
      </p:sp>
    </p:spTree>
  </p:cSld>
  <p:clrMap bg1="lt1" tx1="dk1" bg2="lt2" tx2="dk2" accent1="accent1" accent2="accent2" accent3="accent3" accent4="accent4" accent5="accent5" accent6="accent6" hlink="hlink" folHlink="folHlink"/>
  <p:sldLayoutIdLst>
    <p:sldLayoutId id="2147483676" r:id="rId1"/>
    <p:sldLayoutId id="2147483686"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rtl="0" eaLnBrk="1" latinLnBrk="0" hangingPunct="1">
        <a:spcBef>
          <a:spcPct val="0"/>
        </a:spcBef>
        <a:buNone/>
        <a:defRPr kumimoji="0" sz="3600" b="0" kern="1200">
          <a:solidFill>
            <a:srgbClr val="113C66"/>
          </a:solidFill>
          <a:effectLst/>
          <a:latin typeface="Segoe UI" panose="020B0502040204020203" pitchFamily="34" charset="0"/>
          <a:ea typeface="+mj-ea"/>
          <a:cs typeface="Segoe UI" panose="020B0502040204020203" pitchFamily="34" charset="0"/>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b="0" kern="1200">
          <a:solidFill>
            <a:srgbClr val="113C66"/>
          </a:solidFill>
          <a:latin typeface="Segoe UI" panose="020B0502040204020203" pitchFamily="34" charset="0"/>
          <a:ea typeface="+mn-ea"/>
          <a:cs typeface="Segoe UI" panose="020B0502040204020203" pitchFamily="34" charset="0"/>
        </a:defRPr>
      </a:lvl1pPr>
      <a:lvl2pPr marL="621792" indent="-228600" algn="l" rtl="0" eaLnBrk="1" latinLnBrk="0" hangingPunct="1">
        <a:spcBef>
          <a:spcPts val="324"/>
        </a:spcBef>
        <a:buClr>
          <a:schemeClr val="accent1"/>
        </a:buClr>
        <a:buFont typeface="Verdana"/>
        <a:buChar char="◦"/>
        <a:defRPr kumimoji="0" sz="2300" b="0" kern="1200">
          <a:solidFill>
            <a:srgbClr val="113C66"/>
          </a:solidFill>
          <a:latin typeface="Segoe UI" panose="020B0502040204020203" pitchFamily="34" charset="0"/>
          <a:ea typeface="+mn-ea"/>
          <a:cs typeface="Segoe UI" panose="020B0502040204020203" pitchFamily="34" charset="0"/>
        </a:defRPr>
      </a:lvl2pPr>
      <a:lvl3pPr marL="859536" indent="-228600" algn="l" rtl="0" eaLnBrk="1" latinLnBrk="0" hangingPunct="1">
        <a:spcBef>
          <a:spcPts val="350"/>
        </a:spcBef>
        <a:buClr>
          <a:schemeClr val="accent2"/>
        </a:buClr>
        <a:buSzPct val="100000"/>
        <a:buFont typeface="Wingdings 2"/>
        <a:buChar char=""/>
        <a:defRPr kumimoji="0" sz="2100" b="0" kern="1200">
          <a:solidFill>
            <a:srgbClr val="113C66"/>
          </a:solidFill>
          <a:latin typeface="Segoe UI" panose="020B0502040204020203" pitchFamily="34" charset="0"/>
          <a:ea typeface="+mn-ea"/>
          <a:cs typeface="Segoe UI" panose="020B0502040204020203" pitchFamily="34" charset="0"/>
        </a:defRPr>
      </a:lvl3pPr>
      <a:lvl4pPr marL="1143000" indent="-228600" algn="l" rtl="0" eaLnBrk="1" latinLnBrk="0" hangingPunct="1">
        <a:spcBef>
          <a:spcPts val="350"/>
        </a:spcBef>
        <a:buClr>
          <a:schemeClr val="accent2"/>
        </a:buClr>
        <a:buFont typeface="Wingdings 2"/>
        <a:buChar char=""/>
        <a:defRPr kumimoji="0" sz="1900" b="0" kern="1200">
          <a:solidFill>
            <a:srgbClr val="113C66"/>
          </a:solidFill>
          <a:latin typeface="Segoe UI" panose="020B0502040204020203" pitchFamily="34" charset="0"/>
          <a:ea typeface="+mn-ea"/>
          <a:cs typeface="Segoe UI" panose="020B0502040204020203" pitchFamily="34" charset="0"/>
        </a:defRPr>
      </a:lvl4pPr>
      <a:lvl5pPr marL="1371600" indent="-228600" algn="l" rtl="0" eaLnBrk="1" latinLnBrk="0" hangingPunct="1">
        <a:spcBef>
          <a:spcPts val="350"/>
        </a:spcBef>
        <a:buClr>
          <a:schemeClr val="accent2"/>
        </a:buClr>
        <a:buFont typeface="Wingdings 2"/>
        <a:buChar char=""/>
        <a:defRPr kumimoji="0" sz="1800" b="0" kern="1200">
          <a:solidFill>
            <a:srgbClr val="113C66"/>
          </a:solidFill>
          <a:latin typeface="Segoe UI" panose="020B0502040204020203" pitchFamily="34" charset="0"/>
          <a:ea typeface="+mn-ea"/>
          <a:cs typeface="Segoe UI" panose="020B0502040204020203"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1.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63.jpeg"/><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69.jpeg"/><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82.jpeg"/><Relationship Id="rId4" Type="http://schemas.openxmlformats.org/officeDocument/2006/relationships/image" Target="../media/image81.jpeg"/></Relationships>
</file>

<file path=ppt/slides/_rels/slide6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microsoft.com/office/2007/relationships/hdphoto" Target="../media/hdphoto6.wdp"/></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microsoft.com/office/2007/relationships/hdphoto" Target="../media/hdphoto7.wdp"/></Relationships>
</file>

<file path=ppt/slides/_rels/slide6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90.jpeg"/><Relationship Id="rId4" Type="http://schemas.openxmlformats.org/officeDocument/2006/relationships/image" Target="../media/image89.jpeg"/></Relationships>
</file>

<file path=ppt/slides/_rels/slide6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92.JPG"/></Relationships>
</file>

<file path=ppt/slides/_rels/slide6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95.jpeg"/></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99.png"/></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microsoft.com/office/2007/relationships/hdphoto" Target="../media/hdphoto9.wdp"/></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8.xml"/><Relationship Id="rId18" Type="http://schemas.openxmlformats.org/officeDocument/2006/relationships/slide" Target="slide32.xml"/><Relationship Id="rId26" Type="http://schemas.openxmlformats.org/officeDocument/2006/relationships/slide" Target="slide43.xml"/><Relationship Id="rId39" Type="http://schemas.openxmlformats.org/officeDocument/2006/relationships/slide" Target="slide74.xml"/><Relationship Id="rId3" Type="http://schemas.openxmlformats.org/officeDocument/2006/relationships/slide" Target="slide1.xml"/><Relationship Id="rId21" Type="http://schemas.openxmlformats.org/officeDocument/2006/relationships/slide" Target="slide35.xml"/><Relationship Id="rId34" Type="http://schemas.openxmlformats.org/officeDocument/2006/relationships/slide" Target="slide69.xml"/><Relationship Id="rId7" Type="http://schemas.openxmlformats.org/officeDocument/2006/relationships/slide" Target="slide8.xml"/><Relationship Id="rId12" Type="http://schemas.openxmlformats.org/officeDocument/2006/relationships/slide" Target="slide16.xml"/><Relationship Id="rId17" Type="http://schemas.openxmlformats.org/officeDocument/2006/relationships/slide" Target="slide30.xml"/><Relationship Id="rId25" Type="http://schemas.openxmlformats.org/officeDocument/2006/relationships/slide" Target="slide42.xml"/><Relationship Id="rId33" Type="http://schemas.openxmlformats.org/officeDocument/2006/relationships/slide" Target="slide67.xml"/><Relationship Id="rId38" Type="http://schemas.openxmlformats.org/officeDocument/2006/relationships/slide" Target="slide73.xml"/><Relationship Id="rId2" Type="http://schemas.openxmlformats.org/officeDocument/2006/relationships/notesSlide" Target="../notesSlides/notesSlide78.xml"/><Relationship Id="rId16" Type="http://schemas.openxmlformats.org/officeDocument/2006/relationships/slide" Target="slide26.xml"/><Relationship Id="rId20" Type="http://schemas.openxmlformats.org/officeDocument/2006/relationships/slide" Target="slide34.xml"/><Relationship Id="rId29" Type="http://schemas.openxmlformats.org/officeDocument/2006/relationships/slide" Target="slide56.xml"/><Relationship Id="rId41" Type="http://schemas.openxmlformats.org/officeDocument/2006/relationships/slide" Target="slide76.xml"/><Relationship Id="rId1" Type="http://schemas.openxmlformats.org/officeDocument/2006/relationships/slideLayout" Target="../slideLayouts/slideLayout2.xml"/><Relationship Id="rId6" Type="http://schemas.openxmlformats.org/officeDocument/2006/relationships/slide" Target="slide6.xml"/><Relationship Id="rId11" Type="http://schemas.openxmlformats.org/officeDocument/2006/relationships/slide" Target="slide13.xml"/><Relationship Id="rId24" Type="http://schemas.openxmlformats.org/officeDocument/2006/relationships/slide" Target="slide41.xml"/><Relationship Id="rId32" Type="http://schemas.openxmlformats.org/officeDocument/2006/relationships/slide" Target="slide64.xml"/><Relationship Id="rId37" Type="http://schemas.openxmlformats.org/officeDocument/2006/relationships/slide" Target="slide72.xml"/><Relationship Id="rId40" Type="http://schemas.openxmlformats.org/officeDocument/2006/relationships/slide" Target="slide75.xml"/><Relationship Id="rId5" Type="http://schemas.openxmlformats.org/officeDocument/2006/relationships/slide" Target="slide5.xml"/><Relationship Id="rId15" Type="http://schemas.openxmlformats.org/officeDocument/2006/relationships/slide" Target="slide25.xml"/><Relationship Id="rId23" Type="http://schemas.openxmlformats.org/officeDocument/2006/relationships/slide" Target="slide40.xml"/><Relationship Id="rId28" Type="http://schemas.openxmlformats.org/officeDocument/2006/relationships/slide" Target="slide54.xml"/><Relationship Id="rId36" Type="http://schemas.openxmlformats.org/officeDocument/2006/relationships/slide" Target="slide71.xml"/><Relationship Id="rId10" Type="http://schemas.openxmlformats.org/officeDocument/2006/relationships/slide" Target="slide12.xml"/><Relationship Id="rId19" Type="http://schemas.openxmlformats.org/officeDocument/2006/relationships/slide" Target="slide33.xml"/><Relationship Id="rId31" Type="http://schemas.openxmlformats.org/officeDocument/2006/relationships/slide" Target="slide61.xml"/><Relationship Id="rId4" Type="http://schemas.openxmlformats.org/officeDocument/2006/relationships/slide" Target="slide2.xml"/><Relationship Id="rId9" Type="http://schemas.openxmlformats.org/officeDocument/2006/relationships/slide" Target="slide11.xml"/><Relationship Id="rId14" Type="http://schemas.openxmlformats.org/officeDocument/2006/relationships/slide" Target="slide21.xml"/><Relationship Id="rId22" Type="http://schemas.openxmlformats.org/officeDocument/2006/relationships/slide" Target="slide37.xml"/><Relationship Id="rId27" Type="http://schemas.openxmlformats.org/officeDocument/2006/relationships/slide" Target="slide45.xml"/><Relationship Id="rId30" Type="http://schemas.openxmlformats.org/officeDocument/2006/relationships/slide" Target="slide58.xml"/><Relationship Id="rId35" Type="http://schemas.openxmlformats.org/officeDocument/2006/relationships/slide" Target="slide70.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4206" y="1685176"/>
            <a:ext cx="6993731" cy="1165410"/>
          </a:xfrm>
        </p:spPr>
        <p:txBody>
          <a:bodyPr>
            <a:noAutofit/>
          </a:bodyPr>
          <a:lstStyle/>
          <a:p>
            <a:pPr algn="l"/>
            <a:r>
              <a:rPr lang="en-US" b="1" dirty="0"/>
              <a:t>Ergonomics at </a:t>
            </a:r>
            <a:br>
              <a:rPr lang="en-US" b="1" dirty="0"/>
            </a:br>
            <a:r>
              <a:rPr lang="en-US" b="1" dirty="0"/>
              <a:t>Hennepin County Library</a:t>
            </a:r>
            <a:endParaRPr lang="en-US" sz="1800" b="1" i="1" dirty="0"/>
          </a:p>
        </p:txBody>
      </p:sp>
      <p:pic>
        <p:nvPicPr>
          <p:cNvPr id="3" name="Picture 2">
            <a:extLst>
              <a:ext uri="{FF2B5EF4-FFF2-40B4-BE49-F238E27FC236}">
                <a16:creationId xmlns:a16="http://schemas.microsoft.com/office/drawing/2014/main" id="{6FDE1D15-3F55-42CD-A782-356DF550880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1668" t="12368" r="3753" b="28253"/>
          <a:stretch/>
        </p:blipFill>
        <p:spPr>
          <a:xfrm>
            <a:off x="533400" y="709248"/>
            <a:ext cx="4284918" cy="3016815"/>
          </a:xfrm>
          <a:prstGeom prst="rect">
            <a:avLst/>
          </a:prstGeom>
          <a:ln>
            <a:solidFill>
              <a:srgbClr val="0156A7"/>
            </a:solidFill>
          </a:ln>
        </p:spPr>
      </p:pic>
      <p:sp>
        <p:nvSpPr>
          <p:cNvPr id="5" name="Rectangle 4">
            <a:extLst>
              <a:ext uri="{FF2B5EF4-FFF2-40B4-BE49-F238E27FC236}">
                <a16:creationId xmlns:a16="http://schemas.microsoft.com/office/drawing/2014/main" id="{D2E0B72E-4C4D-4CD9-B624-F69F7A66ED37}"/>
              </a:ext>
            </a:extLst>
          </p:cNvPr>
          <p:cNvSpPr/>
          <p:nvPr/>
        </p:nvSpPr>
        <p:spPr>
          <a:xfrm>
            <a:off x="5100088" y="558842"/>
            <a:ext cx="7067849" cy="1015663"/>
          </a:xfrm>
          <a:prstGeom prst="rect">
            <a:avLst/>
          </a:prstGeom>
        </p:spPr>
        <p:txBody>
          <a:bodyPr wrap="square">
            <a:spAutoFit/>
          </a:bodyPr>
          <a:lstStyle/>
          <a:p>
            <a:r>
              <a:rPr lang="en-US" sz="6000" dirty="0">
                <a:solidFill>
                  <a:srgbClr val="113C66"/>
                </a:solidFill>
                <a:latin typeface="Segoe UI" panose="020B0502040204020203" pitchFamily="34" charset="0"/>
                <a:ea typeface="+mj-ea"/>
                <a:cs typeface="Segoe UI" panose="020B0502040204020203" pitchFamily="34" charset="0"/>
              </a:rPr>
              <a:t>Hennepin County </a:t>
            </a:r>
            <a:endParaRPr lang="en-US" sz="1600" dirty="0"/>
          </a:p>
        </p:txBody>
      </p:sp>
      <p:sp>
        <p:nvSpPr>
          <p:cNvPr id="9" name="Rectangle 8">
            <a:extLst>
              <a:ext uri="{FF2B5EF4-FFF2-40B4-BE49-F238E27FC236}">
                <a16:creationId xmlns:a16="http://schemas.microsoft.com/office/drawing/2014/main" id="{B3B50061-A0D0-4032-A02E-C7B0DA679DCA}"/>
              </a:ext>
            </a:extLst>
          </p:cNvPr>
          <p:cNvSpPr/>
          <p:nvPr/>
        </p:nvSpPr>
        <p:spPr>
          <a:xfrm>
            <a:off x="5174205" y="3106010"/>
            <a:ext cx="6993731" cy="120032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kern="0" dirty="0">
                <a:solidFill>
                  <a:srgbClr val="FF0000"/>
                </a:solidFill>
                <a:latin typeface="Segoe UI" panose="020B0502040204020203" pitchFamily="34" charset="0"/>
                <a:ea typeface="+mj-ea"/>
                <a:cs typeface="Segoe UI" panose="020B0502040204020203" pitchFamily="34" charset="0"/>
              </a:rPr>
              <a:t>Training created in partnership with </a:t>
            </a:r>
            <a:endParaRPr kumimoji="0" lang="en-US" sz="2400" i="0" u="none" strike="noStrike" kern="0" cap="none" spc="0" normalizeH="0" baseline="0" noProof="0" dirty="0">
              <a:ln>
                <a:noFill/>
              </a:ln>
              <a:solidFill>
                <a:srgbClr val="FF0000"/>
              </a:solidFill>
              <a:effectLst/>
              <a:uLnTx/>
              <a:uFillTx/>
              <a:latin typeface="Segoe UI" panose="020B0502040204020203" pitchFamily="34" charset="0"/>
              <a:ea typeface="+mj-ea"/>
              <a:cs typeface="Segoe UI" panose="020B050204020402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FF0000"/>
                </a:solidFill>
                <a:effectLst/>
                <a:uLnTx/>
                <a:uFillTx/>
                <a:latin typeface="Segoe UI" panose="020B0502040204020203" pitchFamily="34" charset="0"/>
                <a:ea typeface="+mj-ea"/>
                <a:cs typeface="Segoe UI" panose="020B0502040204020203" pitchFamily="34" charset="0"/>
              </a:rPr>
              <a:t>Hennepin County Libraries, Workplace Safety </a:t>
            </a:r>
          </a:p>
          <a:p>
            <a:pPr marL="0" marR="0" lvl="0" indent="0" defTabSz="914400" eaLnBrk="1" fontAlgn="auto" latinLnBrk="0" hangingPunct="1">
              <a:lnSpc>
                <a:spcPct val="100000"/>
              </a:lnSpc>
              <a:spcBef>
                <a:spcPts val="0"/>
              </a:spcBef>
              <a:spcAft>
                <a:spcPts val="0"/>
              </a:spcAft>
              <a:buClrTx/>
              <a:buSzTx/>
              <a:buFontTx/>
              <a:buNone/>
              <a:tabLst/>
              <a:defRPr/>
            </a:pPr>
            <a:r>
              <a:rPr lang="en-US" sz="2400" kern="0" dirty="0">
                <a:solidFill>
                  <a:srgbClr val="FF0000"/>
                </a:solidFill>
                <a:latin typeface="Segoe UI" panose="020B0502040204020203" pitchFamily="34" charset="0"/>
                <a:ea typeface="+mj-ea"/>
                <a:cs typeface="Segoe UI" panose="020B0502040204020203" pitchFamily="34" charset="0"/>
              </a:rPr>
              <a:t>a</a:t>
            </a:r>
            <a:r>
              <a:rPr kumimoji="0" lang="en-US" sz="2400" i="0" u="none" strike="noStrike" kern="0" cap="none" spc="0" normalizeH="0" baseline="0" noProof="0" dirty="0" err="1">
                <a:ln>
                  <a:noFill/>
                </a:ln>
                <a:solidFill>
                  <a:srgbClr val="FF0000"/>
                </a:solidFill>
                <a:effectLst/>
                <a:uLnTx/>
                <a:uFillTx/>
                <a:latin typeface="Segoe UI" panose="020B0502040204020203" pitchFamily="34" charset="0"/>
                <a:ea typeface="+mj-ea"/>
                <a:cs typeface="Segoe UI" panose="020B0502040204020203" pitchFamily="34" charset="0"/>
              </a:rPr>
              <a:t>nd</a:t>
            </a:r>
            <a:r>
              <a:rPr kumimoji="0" lang="en-US" sz="2400" i="0" u="none" strike="noStrike" kern="0" cap="none" spc="0" normalizeH="0" baseline="0" noProof="0" dirty="0">
                <a:ln>
                  <a:noFill/>
                </a:ln>
                <a:solidFill>
                  <a:srgbClr val="FF0000"/>
                </a:solidFill>
                <a:effectLst/>
                <a:uLnTx/>
                <a:uFillTx/>
                <a:latin typeface="Segoe UI" panose="020B0502040204020203" pitchFamily="34" charset="0"/>
                <a:ea typeface="+mj-ea"/>
                <a:cs typeface="Segoe UI" panose="020B0502040204020203" pitchFamily="34" charset="0"/>
              </a:rPr>
              <a:t> ErgoSystems Consulting</a:t>
            </a:r>
            <a:endParaRPr kumimoji="0" lang="en-US" sz="2400" i="0" u="none" strike="noStrike" kern="0" cap="none" spc="0" normalizeH="0" baseline="0" noProof="0" dirty="0">
              <a:ln>
                <a:noFill/>
              </a:ln>
              <a:solidFill>
                <a:srgbClr val="FF0000"/>
              </a:solidFill>
              <a:effectLst/>
              <a:uLnTx/>
              <a:uFillTx/>
            </a:endParaRPr>
          </a:p>
        </p:txBody>
      </p:sp>
      <p:pic>
        <p:nvPicPr>
          <p:cNvPr id="8" name="Picture 7">
            <a:extLst>
              <a:ext uri="{FF2B5EF4-FFF2-40B4-BE49-F238E27FC236}">
                <a16:creationId xmlns:a16="http://schemas.microsoft.com/office/drawing/2014/main" id="{A1415FB4-57F0-49D1-998C-E62C43A37B56}"/>
              </a:ext>
            </a:extLst>
          </p:cNvPr>
          <p:cNvPicPr/>
          <p:nvPr/>
        </p:nvPicPr>
        <p:blipFill rotWithShape="1">
          <a:blip r:embed="rId5" cstate="print">
            <a:extLst>
              <a:ext uri="{28A0092B-C50C-407E-A947-70E740481C1C}">
                <a14:useLocalDpi xmlns:a14="http://schemas.microsoft.com/office/drawing/2010/main" val="0"/>
              </a:ext>
            </a:extLst>
          </a:blip>
          <a:srcRect t="31824" b="35594"/>
          <a:stretch/>
        </p:blipFill>
        <p:spPr bwMode="auto">
          <a:xfrm>
            <a:off x="533400" y="3604848"/>
            <a:ext cx="4284918" cy="1600200"/>
          </a:xfrm>
          <a:prstGeom prst="rect">
            <a:avLst/>
          </a:prstGeom>
          <a:noFill/>
          <a:ln>
            <a:solidFill>
              <a:srgbClr val="0156A7"/>
            </a:solid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105400" y="838200"/>
            <a:ext cx="7074665" cy="4038599"/>
          </a:xfrm>
        </p:spPr>
        <p:txBody>
          <a:bodyPr>
            <a:normAutofit fontScale="85000" lnSpcReduction="20000"/>
          </a:bodyPr>
          <a:lstStyle/>
          <a:p>
            <a:r>
              <a:rPr lang="en-US" dirty="0"/>
              <a:t>Activities:</a:t>
            </a:r>
          </a:p>
          <a:p>
            <a:pPr lvl="1"/>
            <a:r>
              <a:rPr lang="en-US" dirty="0"/>
              <a:t>Manual handling of library materials</a:t>
            </a:r>
          </a:p>
          <a:p>
            <a:pPr lvl="1"/>
            <a:r>
              <a:rPr lang="en-US" dirty="0"/>
              <a:t>Loading/unloading blue delivery tubs</a:t>
            </a:r>
          </a:p>
          <a:p>
            <a:pPr lvl="1"/>
            <a:r>
              <a:rPr lang="en-US" dirty="0"/>
              <a:t>Pushing book trucks</a:t>
            </a:r>
          </a:p>
          <a:p>
            <a:pPr lvl="1"/>
            <a:r>
              <a:rPr lang="en-US" dirty="0"/>
              <a:t>Use of Lift stiks</a:t>
            </a:r>
          </a:p>
          <a:p>
            <a:pPr lvl="1"/>
            <a:r>
              <a:rPr lang="en-US" dirty="0"/>
              <a:t>AMH system use</a:t>
            </a:r>
          </a:p>
          <a:p>
            <a:pPr lvl="1"/>
            <a:r>
              <a:rPr lang="en-US" dirty="0"/>
              <a:t>Specific shelving techniques</a:t>
            </a:r>
          </a:p>
          <a:p>
            <a:r>
              <a:rPr lang="en-US" dirty="0"/>
              <a:t>Personal health and wellness</a:t>
            </a:r>
          </a:p>
          <a:p>
            <a:r>
              <a:rPr lang="en-US" dirty="0"/>
              <a:t>Physical fitness</a:t>
            </a:r>
          </a:p>
          <a:p>
            <a:r>
              <a:rPr lang="en-US" dirty="0"/>
              <a:t>Stretching routine:</a:t>
            </a:r>
          </a:p>
          <a:p>
            <a:pPr lvl="1"/>
            <a:r>
              <a:rPr lang="en-US" dirty="0"/>
              <a:t>Promote blood flow and joint health</a:t>
            </a:r>
          </a:p>
          <a:p>
            <a:r>
              <a:rPr lang="en-US" dirty="0"/>
              <a:t>Understanding how to . . .</a:t>
            </a:r>
          </a:p>
          <a:p>
            <a:pPr marL="109728" indent="0">
              <a:buNone/>
            </a:pPr>
            <a:r>
              <a:rPr lang="en-US" dirty="0"/>
              <a:t>    </a:t>
            </a:r>
            <a:r>
              <a:rPr lang="en-US" sz="3000" dirty="0"/>
              <a:t>“Work Smarter; Not Harder!”</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10</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Work Smarter; Not Harder!</a:t>
            </a:r>
          </a:p>
        </p:txBody>
      </p:sp>
      <p:pic>
        <p:nvPicPr>
          <p:cNvPr id="6" name="Picture 5">
            <a:extLst>
              <a:ext uri="{FF2B5EF4-FFF2-40B4-BE49-F238E27FC236}">
                <a16:creationId xmlns:a16="http://schemas.microsoft.com/office/drawing/2014/main" id="{63CCBFA2-B1F0-4453-9DA7-090095F197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32" t="3922" r="12867"/>
          <a:stretch/>
        </p:blipFill>
        <p:spPr>
          <a:xfrm>
            <a:off x="381000" y="990599"/>
            <a:ext cx="4700337" cy="3387007"/>
          </a:xfrm>
          <a:prstGeom prst="rect">
            <a:avLst/>
          </a:prstGeom>
          <a:ln>
            <a:noFill/>
          </a:ln>
          <a:effectLst/>
        </p:spPr>
      </p:pic>
    </p:spTree>
    <p:extLst>
      <p:ext uri="{BB962C8B-B14F-4D97-AF65-F5344CB8AC3E}">
        <p14:creationId xmlns:p14="http://schemas.microsoft.com/office/powerpoint/2010/main" val="185493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4596063" y="816463"/>
            <a:ext cx="7584002" cy="3907937"/>
          </a:xfrm>
        </p:spPr>
        <p:txBody>
          <a:bodyPr>
            <a:normAutofit/>
          </a:bodyPr>
          <a:lstStyle/>
          <a:p>
            <a:r>
              <a:rPr lang="en-US" dirty="0"/>
              <a:t>Designing workstations and using tools and work techniques that help us:</a:t>
            </a:r>
          </a:p>
          <a:p>
            <a:pPr lvl="1"/>
            <a:r>
              <a:rPr lang="en-US" dirty="0"/>
              <a:t>“Work smarter . . . not harder”</a:t>
            </a:r>
          </a:p>
          <a:p>
            <a:pPr marL="109728" indent="0">
              <a:buNone/>
            </a:pPr>
            <a:r>
              <a:rPr lang="en-US" dirty="0"/>
              <a:t>Incredible capabilities:</a:t>
            </a:r>
          </a:p>
          <a:p>
            <a:pPr lvl="1"/>
            <a:r>
              <a:rPr lang="en-US" dirty="0"/>
              <a:t>Physically strong</a:t>
            </a:r>
          </a:p>
          <a:p>
            <a:pPr lvl="1"/>
            <a:r>
              <a:rPr lang="en-US" dirty="0"/>
              <a:t>Handle heavy loads</a:t>
            </a:r>
          </a:p>
          <a:p>
            <a:pPr lvl="1"/>
            <a:r>
              <a:rPr lang="en-US" dirty="0"/>
              <a:t>Very precise physical movements</a:t>
            </a:r>
          </a:p>
          <a:p>
            <a:r>
              <a:rPr lang="en-US" dirty="0"/>
              <a:t>But how we use our physical capabilities:</a:t>
            </a:r>
          </a:p>
          <a:p>
            <a:pPr lvl="1"/>
            <a:r>
              <a:rPr lang="en-US" dirty="0"/>
              <a:t>Huge difference in how body responds</a:t>
            </a:r>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11</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What is Ergonomics?</a:t>
            </a:r>
          </a:p>
        </p:txBody>
      </p:sp>
      <p:pic>
        <p:nvPicPr>
          <p:cNvPr id="6" name="Picture 5">
            <a:extLst>
              <a:ext uri="{FF2B5EF4-FFF2-40B4-BE49-F238E27FC236}">
                <a16:creationId xmlns:a16="http://schemas.microsoft.com/office/drawing/2014/main" id="{BCE6DE1D-FBCA-413B-9D66-2CAC5AC0CEAB}"/>
              </a:ext>
            </a:extLst>
          </p:cNvPr>
          <p:cNvPicPr>
            <a:picLocks noChangeAspect="1"/>
          </p:cNvPicPr>
          <p:nvPr/>
        </p:nvPicPr>
        <p:blipFill rotWithShape="1">
          <a:blip r:embed="rId3">
            <a:extLst>
              <a:ext uri="{28A0092B-C50C-407E-A947-70E740481C1C}">
                <a14:useLocalDpi xmlns:a14="http://schemas.microsoft.com/office/drawing/2010/main" val="0"/>
              </a:ext>
            </a:extLst>
          </a:blip>
          <a:srcRect l="17500" t="3333" r="35000"/>
          <a:stretch/>
        </p:blipFill>
        <p:spPr>
          <a:xfrm>
            <a:off x="457200" y="990600"/>
            <a:ext cx="3846932" cy="4403725"/>
          </a:xfrm>
          <a:prstGeom prst="rect">
            <a:avLst/>
          </a:prstGeom>
          <a:ln>
            <a:noFill/>
          </a:ln>
          <a:effectLst/>
        </p:spPr>
      </p:pic>
    </p:spTree>
    <p:extLst>
      <p:ext uri="{BB962C8B-B14F-4D97-AF65-F5344CB8AC3E}">
        <p14:creationId xmlns:p14="http://schemas.microsoft.com/office/powerpoint/2010/main" val="24688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6172199" y="990600"/>
            <a:ext cx="6007865" cy="4525963"/>
          </a:xfrm>
        </p:spPr>
        <p:txBody>
          <a:bodyPr>
            <a:normAutofit/>
          </a:bodyPr>
          <a:lstStyle/>
          <a:p>
            <a:r>
              <a:rPr lang="en-US" sz="2800" dirty="0"/>
              <a:t>Define set of ergonomics principles</a:t>
            </a:r>
          </a:p>
          <a:p>
            <a:r>
              <a:rPr lang="en-US" sz="2800" dirty="0"/>
              <a:t>Ensure work processes are most effective possible </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12</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Ergonomics Principles</a:t>
            </a:r>
          </a:p>
        </p:txBody>
      </p:sp>
      <p:graphicFrame>
        <p:nvGraphicFramePr>
          <p:cNvPr id="9" name="Diagram 8">
            <a:extLst>
              <a:ext uri="{FF2B5EF4-FFF2-40B4-BE49-F238E27FC236}">
                <a16:creationId xmlns:a16="http://schemas.microsoft.com/office/drawing/2014/main" id="{DA1EE8BD-F30D-4A4A-A6B8-8085CF0B32BA}"/>
              </a:ext>
            </a:extLst>
          </p:cNvPr>
          <p:cNvGraphicFramePr/>
          <p:nvPr>
            <p:extLst>
              <p:ext uri="{D42A27DB-BD31-4B8C-83A1-F6EECF244321}">
                <p14:modId xmlns:p14="http://schemas.microsoft.com/office/powerpoint/2010/main" val="2466080484"/>
              </p:ext>
            </p:extLst>
          </p:nvPr>
        </p:nvGraphicFramePr>
        <p:xfrm>
          <a:off x="403394" y="1046748"/>
          <a:ext cx="5536196" cy="4144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124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6172201" y="990600"/>
            <a:ext cx="5410199" cy="3426231"/>
          </a:xfrm>
        </p:spPr>
        <p:txBody>
          <a:bodyPr>
            <a:normAutofit fontScale="92500" lnSpcReduction="10000"/>
          </a:bodyPr>
          <a:lstStyle/>
          <a:p>
            <a:r>
              <a:rPr lang="en-US" sz="2800" dirty="0"/>
              <a:t>Stand upright on feet:</a:t>
            </a:r>
          </a:p>
          <a:p>
            <a:pPr lvl="1"/>
            <a:r>
              <a:rPr lang="en-US" sz="2400" dirty="0"/>
              <a:t>Spine and pelvis provides foundation for our body</a:t>
            </a:r>
          </a:p>
          <a:p>
            <a:r>
              <a:rPr lang="en-US" sz="2800" dirty="0"/>
              <a:t>Neutral position:</a:t>
            </a:r>
          </a:p>
          <a:p>
            <a:pPr lvl="1"/>
            <a:r>
              <a:rPr lang="en-US" sz="2400" dirty="0"/>
              <a:t>Spinal column</a:t>
            </a:r>
          </a:p>
          <a:p>
            <a:pPr lvl="1"/>
            <a:r>
              <a:rPr lang="en-US" sz="2400" dirty="0"/>
              <a:t>S-shape configuration</a:t>
            </a:r>
          </a:p>
          <a:p>
            <a:r>
              <a:rPr lang="en-US" sz="2800" dirty="0"/>
              <a:t>Why</a:t>
            </a:r>
            <a:r>
              <a:rPr lang="en-US" sz="3200" dirty="0"/>
              <a:t> </a:t>
            </a:r>
            <a:r>
              <a:rPr lang="en-US" sz="2800" dirty="0"/>
              <a:t>S-shape? </a:t>
            </a:r>
          </a:p>
          <a:p>
            <a:pPr lvl="1"/>
            <a:r>
              <a:rPr lang="en-US" sz="2400" dirty="0"/>
              <a:t>S-shape allows spine to act like a spring</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13</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Neutral Position - Spine</a:t>
            </a:r>
          </a:p>
        </p:txBody>
      </p:sp>
      <p:pic>
        <p:nvPicPr>
          <p:cNvPr id="5" name="Picture 4">
            <a:extLst>
              <a:ext uri="{FF2B5EF4-FFF2-40B4-BE49-F238E27FC236}">
                <a16:creationId xmlns:a16="http://schemas.microsoft.com/office/drawing/2014/main" id="{5998E79B-7E64-45C6-BEB5-EB1166BE4BBA}"/>
              </a:ext>
            </a:extLst>
          </p:cNvPr>
          <p:cNvPicPr>
            <a:picLocks noChangeAspect="1"/>
          </p:cNvPicPr>
          <p:nvPr/>
        </p:nvPicPr>
        <p:blipFill>
          <a:blip r:embed="rId3"/>
          <a:stretch>
            <a:fillRect/>
          </a:stretch>
        </p:blipFill>
        <p:spPr>
          <a:xfrm flipH="1">
            <a:off x="250824" y="838200"/>
            <a:ext cx="1536192" cy="4267200"/>
          </a:xfrm>
          <a:prstGeom prst="rect">
            <a:avLst/>
          </a:prstGeom>
        </p:spPr>
      </p:pic>
      <p:pic>
        <p:nvPicPr>
          <p:cNvPr id="6" name="Picture 5">
            <a:extLst>
              <a:ext uri="{FF2B5EF4-FFF2-40B4-BE49-F238E27FC236}">
                <a16:creationId xmlns:a16="http://schemas.microsoft.com/office/drawing/2014/main" id="{087473E5-C5AB-4103-B919-69702766CD2E}"/>
              </a:ext>
            </a:extLst>
          </p:cNvPr>
          <p:cNvPicPr>
            <a:picLocks noChangeAspect="1"/>
          </p:cNvPicPr>
          <p:nvPr/>
        </p:nvPicPr>
        <p:blipFill>
          <a:blip r:embed="rId4"/>
          <a:stretch>
            <a:fillRect/>
          </a:stretch>
        </p:blipFill>
        <p:spPr>
          <a:xfrm>
            <a:off x="1763395" y="746124"/>
            <a:ext cx="4504617" cy="4648201"/>
          </a:xfrm>
          <a:prstGeom prst="rect">
            <a:avLst/>
          </a:prstGeom>
          <a:effectLst/>
        </p:spPr>
      </p:pic>
    </p:spTree>
    <p:extLst>
      <p:ext uri="{BB962C8B-B14F-4D97-AF65-F5344CB8AC3E}">
        <p14:creationId xmlns:p14="http://schemas.microsoft.com/office/powerpoint/2010/main" val="287521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035168" y="959331"/>
            <a:ext cx="6959228" cy="3688869"/>
          </a:xfrm>
        </p:spPr>
        <p:txBody>
          <a:bodyPr>
            <a:normAutofit fontScale="92500"/>
          </a:bodyPr>
          <a:lstStyle/>
          <a:p>
            <a:r>
              <a:rPr lang="en-US" dirty="0"/>
              <a:t>Every joint has neutral position</a:t>
            </a:r>
          </a:p>
          <a:p>
            <a:pPr lvl="1"/>
            <a:r>
              <a:rPr lang="en-US" dirty="0"/>
              <a:t>“Mid-range of joint position”</a:t>
            </a:r>
          </a:p>
          <a:p>
            <a:r>
              <a:rPr lang="en-US" dirty="0"/>
              <a:t>Think about elbow:</a:t>
            </a:r>
          </a:p>
          <a:p>
            <a:pPr lvl="1"/>
            <a:r>
              <a:rPr lang="en-US" dirty="0"/>
              <a:t>What position of elbow is most functional?</a:t>
            </a:r>
          </a:p>
          <a:p>
            <a:pPr lvl="1"/>
            <a:r>
              <a:rPr lang="en-US" dirty="0"/>
              <a:t>With elbow straight or bent all the way?</a:t>
            </a:r>
          </a:p>
          <a:p>
            <a:pPr lvl="1"/>
            <a:r>
              <a:rPr lang="en-US" dirty="0"/>
              <a:t>Elbow most functional at about 90 degrees of bend</a:t>
            </a:r>
          </a:p>
          <a:p>
            <a:pPr lvl="1"/>
            <a:r>
              <a:rPr lang="en-US" dirty="0"/>
              <a:t>Greatest strength</a:t>
            </a:r>
          </a:p>
          <a:p>
            <a:pPr lvl="1"/>
            <a:r>
              <a:rPr lang="en-US" dirty="0"/>
              <a:t>Protects joint and surrounding soft tissues</a:t>
            </a:r>
          </a:p>
          <a:p>
            <a:r>
              <a:rPr lang="en-US" dirty="0"/>
              <a:t>Every joint has “mid-range of joint position”</a:t>
            </a:r>
          </a:p>
          <a:p>
            <a:pPr lvl="1"/>
            <a:endParaRPr lang="en-US" dirty="0"/>
          </a:p>
          <a:p>
            <a:pPr lvl="1"/>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a:xfrm>
            <a:off x="11530263" y="5029200"/>
            <a:ext cx="488196" cy="322523"/>
          </a:xfrm>
        </p:spPr>
        <p:txBody>
          <a:bodyPr/>
          <a:lstStyle/>
          <a:p>
            <a:fld id="{E3E267E3-D4FD-48C5-BB18-67E28728C1D6}" type="slidenum">
              <a:rPr lang="en-US" smtClean="0"/>
              <a:t>14</a:t>
            </a:fld>
            <a:endParaRPr lang="en-US" dirty="0"/>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Neutral Position - Joints</a:t>
            </a:r>
          </a:p>
        </p:txBody>
      </p:sp>
      <p:pic>
        <p:nvPicPr>
          <p:cNvPr id="7" name="Picture 6">
            <a:extLst>
              <a:ext uri="{FF2B5EF4-FFF2-40B4-BE49-F238E27FC236}">
                <a16:creationId xmlns:a16="http://schemas.microsoft.com/office/drawing/2014/main" id="{D64A72A7-43AB-4A73-970B-4F47EA356297}"/>
              </a:ext>
            </a:extLst>
          </p:cNvPr>
          <p:cNvPicPr>
            <a:picLocks noChangeAspect="1"/>
          </p:cNvPicPr>
          <p:nvPr/>
        </p:nvPicPr>
        <p:blipFill rotWithShape="1">
          <a:blip r:embed="rId3">
            <a:extLst>
              <a:ext uri="{28A0092B-C50C-407E-A947-70E740481C1C}">
                <a14:useLocalDpi xmlns:a14="http://schemas.microsoft.com/office/drawing/2010/main" val="0"/>
              </a:ext>
            </a:extLst>
          </a:blip>
          <a:srcRect l="18309" r="30354"/>
          <a:stretch/>
        </p:blipFill>
        <p:spPr>
          <a:xfrm>
            <a:off x="229312" y="869469"/>
            <a:ext cx="1510893" cy="4280862"/>
          </a:xfrm>
          <a:prstGeom prst="rect">
            <a:avLst/>
          </a:prstGeom>
        </p:spPr>
      </p:pic>
      <p:pic>
        <p:nvPicPr>
          <p:cNvPr id="9" name="Picture 8">
            <a:extLst>
              <a:ext uri="{FF2B5EF4-FFF2-40B4-BE49-F238E27FC236}">
                <a16:creationId xmlns:a16="http://schemas.microsoft.com/office/drawing/2014/main" id="{ABFA2F2B-DBC0-4F19-95E0-DA05A6C78082}"/>
              </a:ext>
            </a:extLst>
          </p:cNvPr>
          <p:cNvPicPr>
            <a:picLocks noChangeAspect="1"/>
          </p:cNvPicPr>
          <p:nvPr/>
        </p:nvPicPr>
        <p:blipFill rotWithShape="1">
          <a:blip r:embed="rId4">
            <a:extLst>
              <a:ext uri="{28A0092B-C50C-407E-A947-70E740481C1C}">
                <a14:useLocalDpi xmlns:a14="http://schemas.microsoft.com/office/drawing/2010/main" val="0"/>
              </a:ext>
            </a:extLst>
          </a:blip>
          <a:srcRect l="17273" r="31389"/>
          <a:stretch/>
        </p:blipFill>
        <p:spPr>
          <a:xfrm>
            <a:off x="1730054" y="909599"/>
            <a:ext cx="1510893" cy="4280862"/>
          </a:xfrm>
          <a:prstGeom prst="rect">
            <a:avLst/>
          </a:prstGeom>
        </p:spPr>
      </p:pic>
      <p:pic>
        <p:nvPicPr>
          <p:cNvPr id="13" name="Picture 12">
            <a:extLst>
              <a:ext uri="{FF2B5EF4-FFF2-40B4-BE49-F238E27FC236}">
                <a16:creationId xmlns:a16="http://schemas.microsoft.com/office/drawing/2014/main" id="{A70D2742-13AC-43D7-AA19-CA82D66B5653}"/>
              </a:ext>
            </a:extLst>
          </p:cNvPr>
          <p:cNvPicPr>
            <a:picLocks noChangeAspect="1"/>
          </p:cNvPicPr>
          <p:nvPr/>
        </p:nvPicPr>
        <p:blipFill rotWithShape="1">
          <a:blip r:embed="rId5">
            <a:extLst>
              <a:ext uri="{28A0092B-C50C-407E-A947-70E740481C1C}">
                <a14:useLocalDpi xmlns:a14="http://schemas.microsoft.com/office/drawing/2010/main" val="0"/>
              </a:ext>
            </a:extLst>
          </a:blip>
          <a:srcRect l="19455" r="23818"/>
          <a:stretch/>
        </p:blipFill>
        <p:spPr>
          <a:xfrm>
            <a:off x="3365633" y="930035"/>
            <a:ext cx="1669535" cy="4280862"/>
          </a:xfrm>
          <a:prstGeom prst="rect">
            <a:avLst/>
          </a:prstGeom>
        </p:spPr>
      </p:pic>
    </p:spTree>
    <p:extLst>
      <p:ext uri="{BB962C8B-B14F-4D97-AF65-F5344CB8AC3E}">
        <p14:creationId xmlns:p14="http://schemas.microsoft.com/office/powerpoint/2010/main" val="394932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4953000" y="990600"/>
            <a:ext cx="6988176" cy="3810000"/>
          </a:xfrm>
        </p:spPr>
        <p:txBody>
          <a:bodyPr>
            <a:normAutofit fontScale="92500" lnSpcReduction="10000"/>
          </a:bodyPr>
          <a:lstStyle/>
          <a:p>
            <a:r>
              <a:rPr lang="en-US" dirty="0"/>
              <a:t>Can’t spend all of time in absolute neutral position</a:t>
            </a:r>
          </a:p>
          <a:p>
            <a:r>
              <a:rPr lang="en-US" dirty="0"/>
              <a:t>Closer to “mid-range of joint position”, the better</a:t>
            </a:r>
          </a:p>
          <a:p>
            <a:r>
              <a:rPr lang="en-US" dirty="0"/>
              <a:t>Next time out-of-neutral position:</a:t>
            </a:r>
          </a:p>
          <a:p>
            <a:pPr lvl="1"/>
            <a:r>
              <a:rPr lang="en-US" dirty="0"/>
              <a:t>Identify why out of neutral?</a:t>
            </a:r>
          </a:p>
          <a:p>
            <a:pPr lvl="1"/>
            <a:r>
              <a:rPr lang="en-US" dirty="0"/>
              <a:t>Options to improve position</a:t>
            </a:r>
          </a:p>
          <a:p>
            <a:r>
              <a:rPr lang="en-US" dirty="0"/>
              <a:t>Spend 15% more time in neutral</a:t>
            </a:r>
          </a:p>
          <a:p>
            <a:r>
              <a:rPr lang="en-US" dirty="0"/>
              <a:t>Adjust worksurface height:</a:t>
            </a:r>
          </a:p>
          <a:p>
            <a:pPr lvl="1"/>
            <a:r>
              <a:rPr lang="en-US" dirty="0"/>
              <a:t>Using Neutral Position principle to your advantage!</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15</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Spend More Time in Neutral!</a:t>
            </a:r>
          </a:p>
        </p:txBody>
      </p:sp>
      <p:pic>
        <p:nvPicPr>
          <p:cNvPr id="6" name="Picture 5">
            <a:extLst>
              <a:ext uri="{FF2B5EF4-FFF2-40B4-BE49-F238E27FC236}">
                <a16:creationId xmlns:a16="http://schemas.microsoft.com/office/drawing/2014/main" id="{2CA17AD9-B476-4919-9285-7B359919F27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32501" t="21111" r="36249"/>
          <a:stretch/>
        </p:blipFill>
        <p:spPr>
          <a:xfrm>
            <a:off x="2534142" y="1066800"/>
            <a:ext cx="2114058" cy="3001963"/>
          </a:xfrm>
          <a:prstGeom prst="rect">
            <a:avLst/>
          </a:prstGeom>
          <a:ln>
            <a:noFill/>
          </a:ln>
          <a:effectLst/>
        </p:spPr>
      </p:pic>
      <p:pic>
        <p:nvPicPr>
          <p:cNvPr id="8" name="Picture 7">
            <a:extLst>
              <a:ext uri="{FF2B5EF4-FFF2-40B4-BE49-F238E27FC236}">
                <a16:creationId xmlns:a16="http://schemas.microsoft.com/office/drawing/2014/main" id="{5043A7F9-04C8-423F-B21B-530509767A7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30000" t="10441" r="35000"/>
          <a:stretch/>
        </p:blipFill>
        <p:spPr>
          <a:xfrm>
            <a:off x="238468" y="1066799"/>
            <a:ext cx="2085632" cy="3001963"/>
          </a:xfrm>
          <a:prstGeom prst="rect">
            <a:avLst/>
          </a:prstGeom>
          <a:ln>
            <a:noFill/>
          </a:ln>
          <a:effectLst/>
        </p:spPr>
      </p:pic>
    </p:spTree>
    <p:extLst>
      <p:ext uri="{BB962C8B-B14F-4D97-AF65-F5344CB8AC3E}">
        <p14:creationId xmlns:p14="http://schemas.microsoft.com/office/powerpoint/2010/main" val="4092041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4800599" y="958516"/>
            <a:ext cx="7379465" cy="4525963"/>
          </a:xfrm>
        </p:spPr>
        <p:txBody>
          <a:bodyPr>
            <a:normAutofit/>
          </a:bodyPr>
          <a:lstStyle/>
          <a:p>
            <a:r>
              <a:rPr lang="en-US" sz="2800" dirty="0"/>
              <a:t>How far away from body need to reach</a:t>
            </a:r>
          </a:p>
          <a:p>
            <a:r>
              <a:rPr lang="en-US" sz="2800" dirty="0"/>
              <a:t>How long hold 10# load at arm’s length?</a:t>
            </a:r>
          </a:p>
          <a:p>
            <a:pPr lvl="1"/>
            <a:r>
              <a:rPr lang="en-US" sz="2400" dirty="0"/>
              <a:t>Gets heavy quickly</a:t>
            </a:r>
          </a:p>
          <a:p>
            <a:pPr lvl="1"/>
            <a:r>
              <a:rPr lang="en-US" sz="2400" dirty="0"/>
              <a:t>Hold as close to body as possible</a:t>
            </a:r>
          </a:p>
          <a:p>
            <a:r>
              <a:rPr lang="en-US" sz="2800" dirty="0"/>
              <a:t>Specific operating range:</a:t>
            </a:r>
          </a:p>
          <a:p>
            <a:pPr lvl="1"/>
            <a:r>
              <a:rPr lang="en-US" sz="2400" dirty="0"/>
              <a:t>Determined by arm’s length</a:t>
            </a:r>
          </a:p>
          <a:p>
            <a:pPr lvl="1"/>
            <a:r>
              <a:rPr lang="en-US" sz="2400" dirty="0"/>
              <a:t>Sphere from hip to shoulder level</a:t>
            </a:r>
          </a:p>
          <a:p>
            <a:pPr lvl="1"/>
            <a:r>
              <a:rPr lang="en-US" sz="2400" dirty="0"/>
              <a:t>Within arm’s reach to front and side</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a:xfrm>
            <a:off x="11277600" y="5029200"/>
            <a:ext cx="739776" cy="365125"/>
          </a:xfrm>
        </p:spPr>
        <p:txBody>
          <a:bodyPr/>
          <a:lstStyle/>
          <a:p>
            <a:fld id="{E3E267E3-D4FD-48C5-BB18-67E28728C1D6}" type="slidenum">
              <a:rPr lang="en-US" smtClean="0"/>
              <a:t>16</a:t>
            </a:fld>
            <a:endParaRPr lang="en-US" dirty="0"/>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Reach Zone</a:t>
            </a:r>
          </a:p>
        </p:txBody>
      </p:sp>
      <p:pic>
        <p:nvPicPr>
          <p:cNvPr id="8" name="Picture 7">
            <a:extLst>
              <a:ext uri="{FF2B5EF4-FFF2-40B4-BE49-F238E27FC236}">
                <a16:creationId xmlns:a16="http://schemas.microsoft.com/office/drawing/2014/main" id="{9D155E0D-0C07-4FFF-BF7B-BF112FE92EDF}"/>
              </a:ext>
            </a:extLst>
          </p:cNvPr>
          <p:cNvPicPr>
            <a:picLocks noChangeAspect="1"/>
          </p:cNvPicPr>
          <p:nvPr/>
        </p:nvPicPr>
        <p:blipFill rotWithShape="1">
          <a:blip r:embed="rId3">
            <a:extLst>
              <a:ext uri="{28A0092B-C50C-407E-A947-70E740481C1C}">
                <a14:useLocalDpi xmlns:a14="http://schemas.microsoft.com/office/drawing/2010/main" val="0"/>
              </a:ext>
            </a:extLst>
          </a:blip>
          <a:srcRect b="10260"/>
          <a:stretch/>
        </p:blipFill>
        <p:spPr>
          <a:xfrm>
            <a:off x="514654" y="3044219"/>
            <a:ext cx="4147320" cy="2067669"/>
          </a:xfrm>
          <a:prstGeom prst="rect">
            <a:avLst/>
          </a:prstGeom>
        </p:spPr>
      </p:pic>
      <p:pic>
        <p:nvPicPr>
          <p:cNvPr id="10" name="Picture 9">
            <a:extLst>
              <a:ext uri="{FF2B5EF4-FFF2-40B4-BE49-F238E27FC236}">
                <a16:creationId xmlns:a16="http://schemas.microsoft.com/office/drawing/2014/main" id="{FC4A9569-B4A9-4C00-934D-87CF38FCEC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80079" y="500866"/>
            <a:ext cx="2488891" cy="2197522"/>
          </a:xfrm>
          <a:prstGeom prst="rect">
            <a:avLst/>
          </a:prstGeom>
        </p:spPr>
      </p:pic>
      <p:pic>
        <p:nvPicPr>
          <p:cNvPr id="12" name="Picture 11">
            <a:extLst>
              <a:ext uri="{FF2B5EF4-FFF2-40B4-BE49-F238E27FC236}">
                <a16:creationId xmlns:a16="http://schemas.microsoft.com/office/drawing/2014/main" id="{B727A3C0-9338-4177-95D5-E2C52A95E4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98" t="-8175" r="1298" b="16389"/>
          <a:stretch/>
        </p:blipFill>
        <p:spPr>
          <a:xfrm flipH="1">
            <a:off x="2868970" y="170373"/>
            <a:ext cx="1793003" cy="2528016"/>
          </a:xfrm>
          <a:prstGeom prst="rect">
            <a:avLst/>
          </a:prstGeom>
        </p:spPr>
      </p:pic>
    </p:spTree>
    <p:extLst>
      <p:ext uri="{BB962C8B-B14F-4D97-AF65-F5344CB8AC3E}">
        <p14:creationId xmlns:p14="http://schemas.microsoft.com/office/powerpoint/2010/main" val="79847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714999" y="876299"/>
            <a:ext cx="6477001" cy="3771901"/>
          </a:xfrm>
        </p:spPr>
        <p:txBody>
          <a:bodyPr>
            <a:normAutofit fontScale="92500" lnSpcReduction="10000"/>
          </a:bodyPr>
          <a:lstStyle/>
          <a:p>
            <a:r>
              <a:rPr lang="en-US" dirty="0"/>
              <a:t>Never reach outside reach zone?</a:t>
            </a:r>
          </a:p>
          <a:p>
            <a:pPr lvl="1"/>
            <a:r>
              <a:rPr lang="en-US" dirty="0"/>
              <a:t>Answer is NO!</a:t>
            </a:r>
          </a:p>
          <a:p>
            <a:r>
              <a:rPr lang="en-US" dirty="0"/>
              <a:t>Find yourself reaching:</a:t>
            </a:r>
          </a:p>
          <a:p>
            <a:pPr lvl="1"/>
            <a:r>
              <a:rPr lang="en-US" dirty="0"/>
              <a:t>Way outside reach zone</a:t>
            </a:r>
          </a:p>
          <a:p>
            <a:pPr lvl="1"/>
            <a:r>
              <a:rPr lang="en-US" dirty="0"/>
              <a:t>With heavy load</a:t>
            </a:r>
          </a:p>
          <a:p>
            <a:pPr lvl="1"/>
            <a:r>
              <a:rPr lang="en-US" dirty="0"/>
              <a:t>In awkward position</a:t>
            </a:r>
          </a:p>
          <a:p>
            <a:r>
              <a:rPr lang="en-US" dirty="0"/>
              <a:t>Decrease reach distance</a:t>
            </a:r>
          </a:p>
          <a:p>
            <a:r>
              <a:rPr lang="en-US" dirty="0"/>
              <a:t>Work within Reach Zone:</a:t>
            </a:r>
          </a:p>
          <a:p>
            <a:pPr lvl="1"/>
            <a:r>
              <a:rPr lang="en-US" dirty="0"/>
              <a:t>Top and middle shelves</a:t>
            </a:r>
          </a:p>
          <a:p>
            <a:pPr lvl="1"/>
            <a:r>
              <a:rPr lang="en-US" dirty="0"/>
              <a:t>Rather than bottom shelf</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17</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Work in Your Reach Zone!</a:t>
            </a:r>
          </a:p>
        </p:txBody>
      </p:sp>
      <p:pic>
        <p:nvPicPr>
          <p:cNvPr id="8" name="Picture 7">
            <a:extLst>
              <a:ext uri="{FF2B5EF4-FFF2-40B4-BE49-F238E27FC236}">
                <a16:creationId xmlns:a16="http://schemas.microsoft.com/office/drawing/2014/main" id="{821B79C1-E9DC-4E07-9FA3-82A1E6AA252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8808" t="18484" r="28692" b="6667"/>
          <a:stretch/>
        </p:blipFill>
        <p:spPr>
          <a:xfrm>
            <a:off x="762000" y="933449"/>
            <a:ext cx="4560914" cy="3657600"/>
          </a:xfrm>
          <a:prstGeom prst="rect">
            <a:avLst/>
          </a:prstGeom>
          <a:effectLst/>
        </p:spPr>
      </p:pic>
    </p:spTree>
    <p:extLst>
      <p:ext uri="{BB962C8B-B14F-4D97-AF65-F5344CB8AC3E}">
        <p14:creationId xmlns:p14="http://schemas.microsoft.com/office/powerpoint/2010/main" val="146171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652503" y="990600"/>
            <a:ext cx="5568950" cy="3745664"/>
          </a:xfrm>
        </p:spPr>
        <p:txBody>
          <a:bodyPr>
            <a:normAutofit/>
          </a:bodyPr>
          <a:lstStyle/>
          <a:p>
            <a:r>
              <a:rPr lang="en-US" sz="2800" dirty="0"/>
              <a:t>If you have to lift or move something</a:t>
            </a:r>
          </a:p>
          <a:p>
            <a:r>
              <a:rPr lang="en-US" sz="2800" dirty="0"/>
              <a:t>Is Neutral Position best position?</a:t>
            </a:r>
          </a:p>
          <a:p>
            <a:r>
              <a:rPr lang="en-US" sz="2800" dirty="0"/>
              <a:t>As it turns out – it’s not!</a:t>
            </a:r>
          </a:p>
          <a:p>
            <a:r>
              <a:rPr lang="en-US" sz="2800" dirty="0"/>
              <a:t>From body’s perspective Power Position is better!</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18</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Power Position</a:t>
            </a:r>
          </a:p>
        </p:txBody>
      </p:sp>
      <p:pic>
        <p:nvPicPr>
          <p:cNvPr id="17" name="Picture 16">
            <a:extLst>
              <a:ext uri="{FF2B5EF4-FFF2-40B4-BE49-F238E27FC236}">
                <a16:creationId xmlns:a16="http://schemas.microsoft.com/office/drawing/2014/main" id="{566D78F9-1777-4369-8111-778030850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1009" y="696263"/>
            <a:ext cx="3048000" cy="4477836"/>
          </a:xfrm>
          <a:prstGeom prst="rect">
            <a:avLst/>
          </a:prstGeom>
        </p:spPr>
      </p:pic>
      <p:pic>
        <p:nvPicPr>
          <p:cNvPr id="18" name="Picture 17">
            <a:extLst>
              <a:ext uri="{FF2B5EF4-FFF2-40B4-BE49-F238E27FC236}">
                <a16:creationId xmlns:a16="http://schemas.microsoft.com/office/drawing/2014/main" id="{02AE19B9-C8AF-4539-B244-E09BD34532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3340" y="1771807"/>
            <a:ext cx="2161611" cy="2183250"/>
          </a:xfrm>
          <a:prstGeom prst="rect">
            <a:avLst/>
          </a:prstGeom>
        </p:spPr>
      </p:pic>
    </p:spTree>
    <p:extLst>
      <p:ext uri="{BB962C8B-B14F-4D97-AF65-F5344CB8AC3E}">
        <p14:creationId xmlns:p14="http://schemas.microsoft.com/office/powerpoint/2010/main" val="216607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410199" y="1065998"/>
            <a:ext cx="5486401" cy="3771901"/>
          </a:xfrm>
        </p:spPr>
        <p:txBody>
          <a:bodyPr>
            <a:normAutofit/>
          </a:bodyPr>
          <a:lstStyle/>
          <a:p>
            <a:pPr marL="109728" indent="0">
              <a:buNone/>
            </a:pPr>
            <a:r>
              <a:rPr lang="en-US" sz="3200" dirty="0"/>
              <a:t>Power Position:</a:t>
            </a:r>
          </a:p>
          <a:p>
            <a:pPr lvl="1"/>
            <a:r>
              <a:rPr lang="en-US" sz="2800" dirty="0"/>
              <a:t>Feet shoulder width or slightly wider</a:t>
            </a:r>
          </a:p>
          <a:p>
            <a:pPr lvl="1"/>
            <a:r>
              <a:rPr lang="en-US" sz="2800" dirty="0"/>
              <a:t>Good footing </a:t>
            </a:r>
          </a:p>
          <a:p>
            <a:pPr lvl="1"/>
            <a:r>
              <a:rPr lang="en-US" sz="2800" dirty="0"/>
              <a:t>Spine in neutral position</a:t>
            </a:r>
          </a:p>
          <a:p>
            <a:pPr lvl="1"/>
            <a:r>
              <a:rPr lang="en-US" sz="2800" dirty="0"/>
              <a:t>Hips/knees bent slightly</a:t>
            </a:r>
          </a:p>
          <a:p>
            <a:pPr lvl="1"/>
            <a:r>
              <a:rPr lang="en-US" sz="2800" dirty="0"/>
              <a:t>Head/shoulders upright</a:t>
            </a:r>
          </a:p>
          <a:p>
            <a:pPr lvl="1"/>
            <a:endParaRPr lang="en-US" sz="2800" dirty="0"/>
          </a:p>
          <a:p>
            <a:pPr lvl="1"/>
            <a:endParaRPr lang="en-US" sz="2800" dirty="0"/>
          </a:p>
          <a:p>
            <a:pPr lvl="1"/>
            <a:endParaRPr lang="en-US" sz="2800" dirty="0"/>
          </a:p>
          <a:p>
            <a:endParaRPr lang="en-US" sz="3200"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19</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Power Position </a:t>
            </a:r>
          </a:p>
        </p:txBody>
      </p:sp>
      <p:pic>
        <p:nvPicPr>
          <p:cNvPr id="8" name="Picture 7">
            <a:extLst>
              <a:ext uri="{FF2B5EF4-FFF2-40B4-BE49-F238E27FC236}">
                <a16:creationId xmlns:a16="http://schemas.microsoft.com/office/drawing/2014/main" id="{73901A05-672A-4260-AC83-ABC5F8B0B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3" y="505639"/>
            <a:ext cx="2747995" cy="4663440"/>
          </a:xfrm>
          <a:prstGeom prst="rect">
            <a:avLst/>
          </a:prstGeom>
        </p:spPr>
      </p:pic>
      <p:pic>
        <p:nvPicPr>
          <p:cNvPr id="10" name="Picture 9">
            <a:extLst>
              <a:ext uri="{FF2B5EF4-FFF2-40B4-BE49-F238E27FC236}">
                <a16:creationId xmlns:a16="http://schemas.microsoft.com/office/drawing/2014/main" id="{323E05D9-89E5-4A9F-AFAE-87780C4936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0481" y="678180"/>
            <a:ext cx="2752915" cy="4663440"/>
          </a:xfrm>
          <a:prstGeom prst="rect">
            <a:avLst/>
          </a:prstGeom>
        </p:spPr>
      </p:pic>
    </p:spTree>
    <p:extLst>
      <p:ext uri="{BB962C8B-B14F-4D97-AF65-F5344CB8AC3E}">
        <p14:creationId xmlns:p14="http://schemas.microsoft.com/office/powerpoint/2010/main" val="394193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4724400" y="903231"/>
            <a:ext cx="7455664" cy="4863905"/>
          </a:xfrm>
        </p:spPr>
        <p:txBody>
          <a:bodyPr>
            <a:normAutofit/>
          </a:bodyPr>
          <a:lstStyle/>
          <a:p>
            <a:r>
              <a:rPr lang="en-US" dirty="0"/>
              <a:t>Benjamin Franklin:</a:t>
            </a:r>
          </a:p>
          <a:p>
            <a:pPr lvl="1"/>
            <a:r>
              <a:rPr lang="en-US" dirty="0"/>
              <a:t>Donated collection of books</a:t>
            </a:r>
          </a:p>
          <a:p>
            <a:pPr lvl="1"/>
            <a:r>
              <a:rPr lang="en-US" dirty="0"/>
              <a:t>Massachusetts town</a:t>
            </a:r>
          </a:p>
          <a:p>
            <a:pPr lvl="1"/>
            <a:r>
              <a:rPr lang="en-US" dirty="0"/>
              <a:t>Named itself ‘Franklin’ </a:t>
            </a:r>
          </a:p>
          <a:p>
            <a:r>
              <a:rPr lang="en-US" dirty="0"/>
              <a:t>Franklin determined that "</a:t>
            </a:r>
            <a:r>
              <a:rPr lang="en-US" i="1" dirty="0"/>
              <a:t>sense</a:t>
            </a:r>
            <a:r>
              <a:rPr lang="en-US" dirty="0"/>
              <a:t>" was more important than "</a:t>
            </a:r>
            <a:r>
              <a:rPr lang="en-US" i="1" dirty="0"/>
              <a:t>sound</a:t>
            </a:r>
            <a:r>
              <a:rPr lang="en-US" dirty="0"/>
              <a:t>" </a:t>
            </a:r>
          </a:p>
          <a:p>
            <a:r>
              <a:rPr lang="en-US" sz="2400" dirty="0"/>
              <a:t>Residents voted donated books be freely available for town members</a:t>
            </a:r>
          </a:p>
          <a:p>
            <a:r>
              <a:rPr lang="en-US" sz="2400" dirty="0"/>
              <a:t>Nation's first public library was created</a:t>
            </a:r>
            <a:endParaRPr lang="en-US" dirty="0"/>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2</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The First Public Library</a:t>
            </a:r>
          </a:p>
        </p:txBody>
      </p:sp>
      <p:sp>
        <p:nvSpPr>
          <p:cNvPr id="10" name="TextBox 9">
            <a:extLst>
              <a:ext uri="{FF2B5EF4-FFF2-40B4-BE49-F238E27FC236}">
                <a16:creationId xmlns:a16="http://schemas.microsoft.com/office/drawing/2014/main" id="{034EB818-3992-4FDC-91D3-D8A2340CE999}"/>
              </a:ext>
            </a:extLst>
          </p:cNvPr>
          <p:cNvSpPr txBox="1"/>
          <p:nvPr/>
        </p:nvSpPr>
        <p:spPr>
          <a:xfrm>
            <a:off x="1436073" y="1544471"/>
            <a:ext cx="2133600" cy="369332"/>
          </a:xfrm>
          <a:prstGeom prst="rect">
            <a:avLst/>
          </a:prstGeom>
          <a:noFill/>
        </p:spPr>
        <p:txBody>
          <a:bodyPr wrap="square" rtlCol="0">
            <a:spAutoFit/>
          </a:bodyPr>
          <a:lstStyle/>
          <a:p>
            <a:pPr algn="ctr"/>
            <a:r>
              <a:rPr lang="en-US" dirty="0">
                <a:solidFill>
                  <a:schemeClr val="bg1"/>
                </a:solidFill>
                <a:latin typeface="Segoe UI" panose="020B0502040204020203" pitchFamily="34" charset="0"/>
                <a:cs typeface="Segoe UI" panose="020B0502040204020203" pitchFamily="34" charset="0"/>
              </a:rPr>
              <a:t>Benjamin Franklin</a:t>
            </a:r>
          </a:p>
        </p:txBody>
      </p:sp>
      <p:pic>
        <p:nvPicPr>
          <p:cNvPr id="11" name="Picture 10">
            <a:extLst>
              <a:ext uri="{FF2B5EF4-FFF2-40B4-BE49-F238E27FC236}">
                <a16:creationId xmlns:a16="http://schemas.microsoft.com/office/drawing/2014/main" id="{6F191884-C72C-4A03-A7D1-C56E3EDFA4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324" y="990600"/>
            <a:ext cx="3451098" cy="4267200"/>
          </a:xfrm>
          <a:prstGeom prst="rect">
            <a:avLst/>
          </a:prstGeom>
        </p:spPr>
      </p:pic>
    </p:spTree>
    <p:extLst>
      <p:ext uri="{BB962C8B-B14F-4D97-AF65-F5344CB8AC3E}">
        <p14:creationId xmlns:p14="http://schemas.microsoft.com/office/powerpoint/2010/main" val="354511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157777" y="805080"/>
            <a:ext cx="7034222" cy="3970081"/>
          </a:xfrm>
        </p:spPr>
        <p:txBody>
          <a:bodyPr>
            <a:normAutofit fontScale="92500" lnSpcReduction="20000"/>
          </a:bodyPr>
          <a:lstStyle/>
          <a:p>
            <a:r>
              <a:rPr lang="en-US" dirty="0"/>
              <a:t>In sports as a “ready” position</a:t>
            </a:r>
          </a:p>
          <a:p>
            <a:r>
              <a:rPr lang="en-US" dirty="0"/>
              <a:t>Power Position in many ways:</a:t>
            </a:r>
          </a:p>
          <a:p>
            <a:pPr lvl="1"/>
            <a:r>
              <a:rPr lang="en-US" dirty="0"/>
              <a:t>Lifting materials </a:t>
            </a:r>
          </a:p>
          <a:p>
            <a:pPr lvl="1"/>
            <a:r>
              <a:rPr lang="en-US" dirty="0"/>
              <a:t>Maneuvering book truck</a:t>
            </a:r>
          </a:p>
          <a:p>
            <a:pPr lvl="1"/>
            <a:r>
              <a:rPr lang="en-US" dirty="0"/>
              <a:t>Using tools/equipment </a:t>
            </a:r>
          </a:p>
          <a:p>
            <a:pPr lvl="1"/>
            <a:r>
              <a:rPr lang="en-US" dirty="0"/>
              <a:t>Setting up work area</a:t>
            </a:r>
          </a:p>
          <a:p>
            <a:r>
              <a:rPr lang="en-US" dirty="0"/>
              <a:t>Get drink at water fountain! </a:t>
            </a:r>
          </a:p>
          <a:p>
            <a:pPr lvl="1"/>
            <a:r>
              <a:rPr lang="en-US" dirty="0"/>
              <a:t>Rather than just bending over at waist with knees straight</a:t>
            </a:r>
          </a:p>
          <a:p>
            <a:pPr lvl="1"/>
            <a:r>
              <a:rPr lang="en-US" dirty="0"/>
              <a:t>Use Power Position. </a:t>
            </a:r>
          </a:p>
          <a:p>
            <a:pPr lvl="1"/>
            <a:r>
              <a:rPr lang="en-US" dirty="0"/>
              <a:t>Give it a try!</a:t>
            </a:r>
          </a:p>
          <a:p>
            <a:r>
              <a:rPr lang="en-US" dirty="0"/>
              <a:t>Tips and Techniques</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20</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Use the Power Position!</a:t>
            </a:r>
          </a:p>
        </p:txBody>
      </p:sp>
      <p:pic>
        <p:nvPicPr>
          <p:cNvPr id="6" name="Picture 5">
            <a:extLst>
              <a:ext uri="{FF2B5EF4-FFF2-40B4-BE49-F238E27FC236}">
                <a16:creationId xmlns:a16="http://schemas.microsoft.com/office/drawing/2014/main" id="{DE75FA48-3032-4C2F-AFCB-A65E1C25FD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608" r="30846"/>
          <a:stretch/>
        </p:blipFill>
        <p:spPr>
          <a:xfrm>
            <a:off x="390732" y="1113932"/>
            <a:ext cx="2123868" cy="3561343"/>
          </a:xfrm>
          <a:prstGeom prst="rect">
            <a:avLst/>
          </a:prstGeom>
        </p:spPr>
      </p:pic>
      <p:pic>
        <p:nvPicPr>
          <p:cNvPr id="15" name="Picture 14">
            <a:extLst>
              <a:ext uri="{FF2B5EF4-FFF2-40B4-BE49-F238E27FC236}">
                <a16:creationId xmlns:a16="http://schemas.microsoft.com/office/drawing/2014/main" id="{7122C60A-F541-49D3-8A41-5D818D99C9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125" t="15647" r="33750"/>
          <a:stretch/>
        </p:blipFill>
        <p:spPr>
          <a:xfrm>
            <a:off x="2819400" y="1091340"/>
            <a:ext cx="2123868" cy="3583080"/>
          </a:xfrm>
          <a:prstGeom prst="rect">
            <a:avLst/>
          </a:prstGeom>
        </p:spPr>
      </p:pic>
    </p:spTree>
    <p:extLst>
      <p:ext uri="{BB962C8B-B14F-4D97-AF65-F5344CB8AC3E}">
        <p14:creationId xmlns:p14="http://schemas.microsoft.com/office/powerpoint/2010/main" val="316665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045353" y="986589"/>
            <a:ext cx="7134712" cy="3810000"/>
          </a:xfrm>
        </p:spPr>
        <p:txBody>
          <a:bodyPr>
            <a:normAutofit/>
          </a:bodyPr>
          <a:lstStyle/>
          <a:p>
            <a:r>
              <a:rPr lang="en-US" dirty="0"/>
              <a:t>Using word “Control” and not “Eliminate”</a:t>
            </a:r>
          </a:p>
          <a:p>
            <a:r>
              <a:rPr lang="en-US" dirty="0"/>
              <a:t>Physical fatigue is a normal occurrence:</a:t>
            </a:r>
          </a:p>
          <a:p>
            <a:pPr lvl="1"/>
            <a:r>
              <a:rPr lang="en-US" dirty="0"/>
              <a:t>Not possible to eliminate fatigue</a:t>
            </a:r>
          </a:p>
          <a:p>
            <a:r>
              <a:rPr lang="en-US" dirty="0"/>
              <a:t>For overall health and wellness, recover from fatigue through appropriate:</a:t>
            </a:r>
          </a:p>
          <a:p>
            <a:pPr lvl="1"/>
            <a:r>
              <a:rPr lang="en-US" dirty="0"/>
              <a:t>Rest</a:t>
            </a:r>
          </a:p>
          <a:p>
            <a:pPr lvl="1"/>
            <a:r>
              <a:rPr lang="en-US" dirty="0"/>
              <a:t>Hydration</a:t>
            </a:r>
          </a:p>
          <a:p>
            <a:pPr lvl="1"/>
            <a:r>
              <a:rPr lang="en-US" dirty="0"/>
              <a:t>Nutrition</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21</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Fatigue Control</a:t>
            </a:r>
          </a:p>
        </p:txBody>
      </p:sp>
      <p:pic>
        <p:nvPicPr>
          <p:cNvPr id="6" name="Picture 5">
            <a:extLst>
              <a:ext uri="{FF2B5EF4-FFF2-40B4-BE49-F238E27FC236}">
                <a16:creationId xmlns:a16="http://schemas.microsoft.com/office/drawing/2014/main" id="{9C1DD6F7-A419-433C-998C-94CF5C918A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2207"/>
          <a:stretch/>
        </p:blipFill>
        <p:spPr>
          <a:xfrm>
            <a:off x="381000" y="1022684"/>
            <a:ext cx="4664353" cy="3372686"/>
          </a:xfrm>
          <a:prstGeom prst="rect">
            <a:avLst/>
          </a:prstGeom>
          <a:ln>
            <a:noFill/>
          </a:ln>
          <a:effectLst/>
        </p:spPr>
      </p:pic>
    </p:spTree>
    <p:extLst>
      <p:ext uri="{BB962C8B-B14F-4D97-AF65-F5344CB8AC3E}">
        <p14:creationId xmlns:p14="http://schemas.microsoft.com/office/powerpoint/2010/main" val="378131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715000" y="952500"/>
            <a:ext cx="6226176" cy="4953000"/>
          </a:xfrm>
        </p:spPr>
        <p:txBody>
          <a:bodyPr>
            <a:normAutofit/>
          </a:bodyPr>
          <a:lstStyle/>
          <a:p>
            <a:r>
              <a:rPr lang="en-US" dirty="0"/>
              <a:t>How do you recognize fatigue? </a:t>
            </a:r>
          </a:p>
          <a:p>
            <a:pPr lvl="1"/>
            <a:r>
              <a:rPr lang="en-US" dirty="0"/>
              <a:t>Physical and/or repetitive tasks result in muscle tiredness</a:t>
            </a:r>
          </a:p>
          <a:p>
            <a:pPr lvl="1"/>
            <a:r>
              <a:rPr lang="en-US" dirty="0"/>
              <a:t>Decrease in general physical strength and coordination</a:t>
            </a:r>
          </a:p>
          <a:p>
            <a:pPr lvl="1"/>
            <a:r>
              <a:rPr lang="en-US" dirty="0"/>
              <a:t>More prone to making mistakes</a:t>
            </a:r>
          </a:p>
          <a:p>
            <a:r>
              <a:rPr lang="en-US" dirty="0"/>
              <a:t>May be more likely to experience injuries</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22</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Recognize Fatigue?</a:t>
            </a:r>
          </a:p>
        </p:txBody>
      </p:sp>
      <p:sp>
        <p:nvSpPr>
          <p:cNvPr id="8" name="Action Button: Help 7">
            <a:hlinkClick r:id="" action="ppaction://noaction" highlightClick="1"/>
            <a:extLst>
              <a:ext uri="{FF2B5EF4-FFF2-40B4-BE49-F238E27FC236}">
                <a16:creationId xmlns:a16="http://schemas.microsoft.com/office/drawing/2014/main" id="{46879348-C3DB-4968-9030-943B47D8BD0A}"/>
              </a:ext>
            </a:extLst>
          </p:cNvPr>
          <p:cNvSpPr/>
          <p:nvPr/>
        </p:nvSpPr>
        <p:spPr>
          <a:xfrm>
            <a:off x="838200" y="1002632"/>
            <a:ext cx="4419600" cy="3352800"/>
          </a:xfrm>
          <a:prstGeom prst="actionButtonHelp">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087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181599" y="838200"/>
            <a:ext cx="6998465" cy="4038600"/>
          </a:xfrm>
        </p:spPr>
        <p:txBody>
          <a:bodyPr>
            <a:normAutofit fontScale="92500" lnSpcReduction="10000"/>
          </a:bodyPr>
          <a:lstStyle/>
          <a:p>
            <a:r>
              <a:rPr lang="en-US" dirty="0"/>
              <a:t>Job rotation</a:t>
            </a:r>
          </a:p>
          <a:p>
            <a:pPr lvl="1"/>
            <a:r>
              <a:rPr lang="en-US" dirty="0"/>
              <a:t>Break larger task into smaller tasks.</a:t>
            </a:r>
          </a:p>
          <a:p>
            <a:r>
              <a:rPr lang="en-US" dirty="0"/>
              <a:t>Recovery breaks:</a:t>
            </a:r>
          </a:p>
          <a:p>
            <a:pPr lvl="1"/>
            <a:r>
              <a:rPr lang="en-US" dirty="0"/>
              <a:t>Replenish energy supplies/fluid intake</a:t>
            </a:r>
          </a:p>
          <a:p>
            <a:pPr lvl="1"/>
            <a:r>
              <a:rPr lang="en-US" dirty="0"/>
              <a:t>Do not skip breaks and lunch</a:t>
            </a:r>
          </a:p>
          <a:p>
            <a:r>
              <a:rPr lang="en-US" dirty="0"/>
              <a:t>Stretch:</a:t>
            </a:r>
          </a:p>
          <a:p>
            <a:pPr lvl="1"/>
            <a:r>
              <a:rPr lang="en-US" dirty="0"/>
              <a:t>Blood circulation/joint lubrication</a:t>
            </a:r>
          </a:p>
          <a:p>
            <a:r>
              <a:rPr lang="en-US" dirty="0"/>
              <a:t>Physical Fitness, Health and Wellness and Stretching sections</a:t>
            </a:r>
          </a:p>
          <a:p>
            <a:r>
              <a:rPr lang="en-US" dirty="0"/>
              <a:t>Consciously work to identify and control fatigue</a:t>
            </a:r>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23</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Ways to Control Fatigue</a:t>
            </a:r>
          </a:p>
        </p:txBody>
      </p:sp>
      <p:pic>
        <p:nvPicPr>
          <p:cNvPr id="7" name="Picture 6">
            <a:extLst>
              <a:ext uri="{FF2B5EF4-FFF2-40B4-BE49-F238E27FC236}">
                <a16:creationId xmlns:a16="http://schemas.microsoft.com/office/drawing/2014/main" id="{6EBADD94-7B16-4BAD-88EE-11F6F7D5AA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996462"/>
            <a:ext cx="3657600" cy="2057400"/>
          </a:xfrm>
          <a:prstGeom prst="rect">
            <a:avLst/>
          </a:prstGeom>
        </p:spPr>
      </p:pic>
      <p:pic>
        <p:nvPicPr>
          <p:cNvPr id="9" name="Picture 8">
            <a:extLst>
              <a:ext uri="{FF2B5EF4-FFF2-40B4-BE49-F238E27FC236}">
                <a16:creationId xmlns:a16="http://schemas.microsoft.com/office/drawing/2014/main" id="{665A1F38-B87F-4958-B20F-B4295CE40A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76" r="6289"/>
          <a:stretch/>
        </p:blipFill>
        <p:spPr>
          <a:xfrm>
            <a:off x="533400" y="3295222"/>
            <a:ext cx="3657600" cy="1869279"/>
          </a:xfrm>
          <a:prstGeom prst="rect">
            <a:avLst/>
          </a:prstGeom>
        </p:spPr>
      </p:pic>
    </p:spTree>
    <p:extLst>
      <p:ext uri="{BB962C8B-B14F-4D97-AF65-F5344CB8AC3E}">
        <p14:creationId xmlns:p14="http://schemas.microsoft.com/office/powerpoint/2010/main" val="111064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1676400" y="1020762"/>
            <a:ext cx="8534400" cy="4495800"/>
          </a:xfrm>
        </p:spPr>
        <p:txBody>
          <a:bodyPr>
            <a:normAutofit/>
          </a:bodyPr>
          <a:lstStyle/>
          <a:p>
            <a:pPr marL="109728" indent="0" algn="ctr">
              <a:buNone/>
            </a:pPr>
            <a:r>
              <a:rPr lang="en-US" sz="4800" dirty="0"/>
              <a:t>If you are experiencing extreme or unusual symptoms please access appropriate medical treatment</a:t>
            </a:r>
          </a:p>
          <a:p>
            <a:endParaRPr lang="en-US" sz="4800"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24</a:t>
            </a:fld>
            <a:endParaRPr lang="en-US"/>
          </a:p>
        </p:txBody>
      </p:sp>
    </p:spTree>
    <p:extLst>
      <p:ext uri="{BB962C8B-B14F-4D97-AF65-F5344CB8AC3E}">
        <p14:creationId xmlns:p14="http://schemas.microsoft.com/office/powerpoint/2010/main" val="1363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105399" y="990600"/>
            <a:ext cx="7074665" cy="3838074"/>
          </a:xfrm>
        </p:spPr>
        <p:txBody>
          <a:bodyPr>
            <a:normAutofit/>
          </a:bodyPr>
          <a:lstStyle/>
          <a:p>
            <a:r>
              <a:rPr lang="en-US" dirty="0"/>
              <a:t>“Working Smarter; not Harder”</a:t>
            </a:r>
          </a:p>
          <a:p>
            <a:r>
              <a:rPr lang="en-US" dirty="0"/>
              <a:t>Ergonomics principles:</a:t>
            </a:r>
          </a:p>
          <a:p>
            <a:pPr lvl="1"/>
            <a:r>
              <a:rPr lang="en-US" dirty="0"/>
              <a:t>Neutral Position</a:t>
            </a:r>
          </a:p>
          <a:p>
            <a:pPr lvl="1"/>
            <a:r>
              <a:rPr lang="en-US" dirty="0"/>
              <a:t>Reach Zone</a:t>
            </a:r>
          </a:p>
          <a:p>
            <a:pPr lvl="1"/>
            <a:r>
              <a:rPr lang="en-US" dirty="0"/>
              <a:t>Power Position</a:t>
            </a:r>
          </a:p>
          <a:p>
            <a:pPr lvl="1"/>
            <a:r>
              <a:rPr lang="en-US" dirty="0"/>
              <a:t>Fatigue Control</a:t>
            </a:r>
          </a:p>
          <a:p>
            <a:r>
              <a:rPr lang="en-US" dirty="0"/>
              <a:t>Help guide safe and effective work</a:t>
            </a:r>
          </a:p>
          <a:p>
            <a:r>
              <a:rPr lang="en-US" dirty="0"/>
              <a:t>Check out Tips and Techniques Section</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25</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Use Ergonomics Principles</a:t>
            </a:r>
          </a:p>
        </p:txBody>
      </p:sp>
      <p:pic>
        <p:nvPicPr>
          <p:cNvPr id="6" name="Picture 5">
            <a:extLst>
              <a:ext uri="{FF2B5EF4-FFF2-40B4-BE49-F238E27FC236}">
                <a16:creationId xmlns:a16="http://schemas.microsoft.com/office/drawing/2014/main" id="{FAE79CEE-538E-48D9-A3FE-E2AFC4C725D4}"/>
              </a:ext>
            </a:extLst>
          </p:cNvPr>
          <p:cNvPicPr>
            <a:picLocks noChangeAspect="1"/>
          </p:cNvPicPr>
          <p:nvPr/>
        </p:nvPicPr>
        <p:blipFill rotWithShape="1">
          <a:blip r:embed="rId3">
            <a:extLst>
              <a:ext uri="{28A0092B-C50C-407E-A947-70E740481C1C}">
                <a14:useLocalDpi xmlns:a14="http://schemas.microsoft.com/office/drawing/2010/main" val="0"/>
              </a:ext>
            </a:extLst>
          </a:blip>
          <a:srcRect l="28750" t="14445" r="14375"/>
          <a:stretch/>
        </p:blipFill>
        <p:spPr>
          <a:xfrm>
            <a:off x="569494" y="990600"/>
            <a:ext cx="4535905" cy="3838074"/>
          </a:xfrm>
          <a:prstGeom prst="rect">
            <a:avLst/>
          </a:prstGeom>
          <a:ln>
            <a:noFill/>
          </a:ln>
          <a:effectLst/>
        </p:spPr>
      </p:pic>
    </p:spTree>
    <p:extLst>
      <p:ext uri="{BB962C8B-B14F-4D97-AF65-F5344CB8AC3E}">
        <p14:creationId xmlns:p14="http://schemas.microsoft.com/office/powerpoint/2010/main" val="149678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7" name="Rectangle 3"/>
          <p:cNvSpPr>
            <a:spLocks noGrp="1" noChangeArrowheads="1"/>
          </p:cNvSpPr>
          <p:nvPr>
            <p:ph type="body" idx="4294967295"/>
          </p:nvPr>
        </p:nvSpPr>
        <p:spPr>
          <a:xfrm>
            <a:off x="4419602" y="1010653"/>
            <a:ext cx="7467600" cy="3637547"/>
          </a:xfrm>
        </p:spPr>
        <p:txBody>
          <a:bodyPr>
            <a:normAutofit/>
          </a:bodyPr>
          <a:lstStyle/>
          <a:p>
            <a:pPr>
              <a:defRPr/>
            </a:pPr>
            <a:r>
              <a:rPr lang="en-US" sz="2800" dirty="0">
                <a:latin typeface="Arial" panose="020B0604020202020204" pitchFamily="34" charset="0"/>
              </a:rPr>
              <a:t>Importance of warming up and stretching:</a:t>
            </a:r>
          </a:p>
          <a:p>
            <a:pPr lvl="1">
              <a:defRPr/>
            </a:pPr>
            <a:r>
              <a:rPr lang="en-US" sz="2000" dirty="0">
                <a:latin typeface="Arial" panose="020B0604020202020204" pitchFamily="34" charset="0"/>
              </a:rPr>
              <a:t>Minimizes likelihood of injury</a:t>
            </a:r>
          </a:p>
          <a:p>
            <a:pPr lvl="1">
              <a:defRPr/>
            </a:pPr>
            <a:r>
              <a:rPr lang="en-US" sz="2000" dirty="0">
                <a:latin typeface="Arial" panose="020B0604020202020204" pitchFamily="34" charset="0"/>
              </a:rPr>
              <a:t>Enhances performance </a:t>
            </a:r>
          </a:p>
          <a:p>
            <a:pPr>
              <a:defRPr/>
            </a:pPr>
            <a:r>
              <a:rPr lang="en-US" sz="2800" dirty="0">
                <a:latin typeface="Arial" panose="020B0604020202020204" pitchFamily="34" charset="0"/>
              </a:rPr>
              <a:t>Doing specifically to warm up and stretch as part of job?</a:t>
            </a:r>
          </a:p>
          <a:p>
            <a:pPr>
              <a:defRPr/>
            </a:pPr>
            <a:r>
              <a:rPr lang="en-US" sz="2800" dirty="0">
                <a:latin typeface="Arial" panose="020B0604020202020204" pitchFamily="34" charset="0"/>
              </a:rPr>
              <a:t>If the answer is  . . . Nothing</a:t>
            </a:r>
          </a:p>
          <a:p>
            <a:pPr lvl="1">
              <a:defRPr/>
            </a:pPr>
            <a:r>
              <a:rPr lang="en-US" sz="2400" dirty="0">
                <a:latin typeface="Arial" panose="020B0604020202020204" pitchFamily="34" charset="0"/>
              </a:rPr>
              <a:t>Increase risk of musculoskeletal disorder</a:t>
            </a:r>
          </a:p>
          <a:p>
            <a:pPr lvl="1">
              <a:defRPr/>
            </a:pPr>
            <a:r>
              <a:rPr lang="en-US" sz="2400" dirty="0">
                <a:latin typeface="Arial" panose="020B0604020202020204" pitchFamily="34" charset="0"/>
              </a:rPr>
              <a:t>Limit job performance</a:t>
            </a:r>
          </a:p>
        </p:txBody>
      </p:sp>
      <p:sp>
        <p:nvSpPr>
          <p:cNvPr id="8" name="Title 3">
            <a:extLst>
              <a:ext uri="{FF2B5EF4-FFF2-40B4-BE49-F238E27FC236}">
                <a16:creationId xmlns:a16="http://schemas.microsoft.com/office/drawing/2014/main" id="{330D68D7-36A0-409D-9FC1-731C06853DB0}"/>
              </a:ext>
            </a:extLst>
          </p:cNvPr>
          <p:cNvSpPr>
            <a:spLocks noGrp="1"/>
          </p:cNvSpPr>
          <p:nvPr>
            <p:ph type="title"/>
          </p:nvPr>
        </p:nvSpPr>
        <p:spPr>
          <a:xfrm>
            <a:off x="0" y="20638"/>
            <a:ext cx="12179300" cy="969962"/>
          </a:xfrm>
        </p:spPr>
        <p:txBody>
          <a:bodyPr/>
          <a:lstStyle/>
          <a:p>
            <a:r>
              <a:rPr lang="en-US" dirty="0"/>
              <a:t>Stretching and Warm-up</a:t>
            </a:r>
          </a:p>
        </p:txBody>
      </p:sp>
      <p:pic>
        <p:nvPicPr>
          <p:cNvPr id="4" name="Picture 3">
            <a:extLst>
              <a:ext uri="{FF2B5EF4-FFF2-40B4-BE49-F238E27FC236}">
                <a16:creationId xmlns:a16="http://schemas.microsoft.com/office/drawing/2014/main" id="{C19BE59A-536B-471C-9541-9BFBD1917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975484"/>
            <a:ext cx="4741904" cy="3360188"/>
          </a:xfrm>
          <a:prstGeom prst="rect">
            <a:avLst/>
          </a:prstGeom>
        </p:spPr>
      </p:pic>
    </p:spTree>
    <p:extLst>
      <p:ext uri="{BB962C8B-B14F-4D97-AF65-F5344CB8AC3E}">
        <p14:creationId xmlns:p14="http://schemas.microsoft.com/office/powerpoint/2010/main" val="332536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7" name="Rectangle 3"/>
          <p:cNvSpPr>
            <a:spLocks noGrp="1" noChangeArrowheads="1"/>
          </p:cNvSpPr>
          <p:nvPr>
            <p:ph type="body" idx="4294967295"/>
          </p:nvPr>
        </p:nvSpPr>
        <p:spPr>
          <a:xfrm>
            <a:off x="4495800" y="1030705"/>
            <a:ext cx="6215234" cy="3693696"/>
          </a:xfrm>
        </p:spPr>
        <p:txBody>
          <a:bodyPr>
            <a:normAutofit/>
          </a:bodyPr>
          <a:lstStyle/>
          <a:p>
            <a:pPr>
              <a:defRPr/>
            </a:pPr>
            <a:r>
              <a:rPr lang="en-US" sz="2800" dirty="0">
                <a:latin typeface="Arial" panose="020B0604020202020204" pitchFamily="34" charset="0"/>
              </a:rPr>
              <a:t>Stretching not only primes body:</a:t>
            </a:r>
          </a:p>
          <a:p>
            <a:pPr lvl="1">
              <a:defRPr/>
            </a:pPr>
            <a:r>
              <a:rPr lang="en-US" sz="2400" dirty="0">
                <a:latin typeface="Arial" panose="020B0604020202020204" pitchFamily="34" charset="0"/>
              </a:rPr>
              <a:t>Increases blood flow</a:t>
            </a:r>
          </a:p>
          <a:p>
            <a:pPr lvl="1">
              <a:defRPr/>
            </a:pPr>
            <a:r>
              <a:rPr lang="en-US" sz="2400" dirty="0">
                <a:latin typeface="Arial" panose="020B0604020202020204" pitchFamily="34" charset="0"/>
              </a:rPr>
              <a:t>Loosens joints </a:t>
            </a:r>
          </a:p>
          <a:p>
            <a:pPr lvl="1">
              <a:defRPr/>
            </a:pPr>
            <a:r>
              <a:rPr lang="en-US" sz="2400" dirty="0">
                <a:latin typeface="Arial" panose="020B0604020202020204" pitchFamily="34" charset="0"/>
              </a:rPr>
              <a:t>Improves alertness levels</a:t>
            </a:r>
          </a:p>
          <a:p>
            <a:pPr>
              <a:defRPr/>
            </a:pPr>
            <a:r>
              <a:rPr lang="en-US" sz="2800" dirty="0">
                <a:latin typeface="Arial" panose="020B0604020202020204" pitchFamily="34" charset="0"/>
              </a:rPr>
              <a:t> </a:t>
            </a:r>
            <a:r>
              <a:rPr lang="en-US" sz="3200" dirty="0">
                <a:latin typeface="Arial" panose="020B0604020202020204" pitchFamily="34" charset="0"/>
              </a:rPr>
              <a:t>All of this just from stretching!</a:t>
            </a:r>
          </a:p>
        </p:txBody>
      </p:sp>
      <p:sp>
        <p:nvSpPr>
          <p:cNvPr id="8" name="Title 3">
            <a:extLst>
              <a:ext uri="{FF2B5EF4-FFF2-40B4-BE49-F238E27FC236}">
                <a16:creationId xmlns:a16="http://schemas.microsoft.com/office/drawing/2014/main" id="{0FB5C856-CF52-4AE5-9439-3B8849739E55}"/>
              </a:ext>
            </a:extLst>
          </p:cNvPr>
          <p:cNvSpPr>
            <a:spLocks noGrp="1"/>
          </p:cNvSpPr>
          <p:nvPr>
            <p:ph type="title"/>
          </p:nvPr>
        </p:nvSpPr>
        <p:spPr>
          <a:xfrm>
            <a:off x="0" y="20638"/>
            <a:ext cx="12179300" cy="969962"/>
          </a:xfrm>
        </p:spPr>
        <p:txBody>
          <a:bodyPr/>
          <a:lstStyle/>
          <a:p>
            <a:r>
              <a:rPr lang="en-US" dirty="0"/>
              <a:t>Benefits - Stretching and Warm-up</a:t>
            </a:r>
          </a:p>
        </p:txBody>
      </p:sp>
      <p:pic>
        <p:nvPicPr>
          <p:cNvPr id="6" name="Picture 5">
            <a:extLst>
              <a:ext uri="{FF2B5EF4-FFF2-40B4-BE49-F238E27FC236}">
                <a16:creationId xmlns:a16="http://schemas.microsoft.com/office/drawing/2014/main" id="{69B9D8D9-97EC-4D75-A9BA-A9B3F403A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85799" y="667696"/>
            <a:ext cx="1981771" cy="4742504"/>
          </a:xfrm>
          <a:prstGeom prst="rect">
            <a:avLst/>
          </a:prstGeom>
        </p:spPr>
      </p:pic>
    </p:spTree>
    <p:extLst>
      <p:ext uri="{BB962C8B-B14F-4D97-AF65-F5344CB8AC3E}">
        <p14:creationId xmlns:p14="http://schemas.microsoft.com/office/powerpoint/2010/main" val="89746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7" name="Rectangle 3"/>
          <p:cNvSpPr>
            <a:spLocks noGrp="1" noChangeArrowheads="1"/>
          </p:cNvSpPr>
          <p:nvPr>
            <p:ph type="body" idx="4294967295"/>
          </p:nvPr>
        </p:nvSpPr>
        <p:spPr>
          <a:xfrm>
            <a:off x="4093802" y="870085"/>
            <a:ext cx="7793397" cy="3931217"/>
          </a:xfrm>
        </p:spPr>
        <p:txBody>
          <a:bodyPr>
            <a:normAutofit/>
          </a:bodyPr>
          <a:lstStyle/>
          <a:p>
            <a:pPr>
              <a:defRPr/>
            </a:pPr>
            <a:r>
              <a:rPr lang="en-US" sz="2800" dirty="0">
                <a:latin typeface="Arial" panose="020B0604020202020204" pitchFamily="34" charset="0"/>
              </a:rPr>
              <a:t>Follow specific medical restrictions</a:t>
            </a:r>
          </a:p>
          <a:p>
            <a:pPr>
              <a:defRPr/>
            </a:pPr>
            <a:r>
              <a:rPr lang="en-US" sz="2800" dirty="0">
                <a:latin typeface="Arial" panose="020B0604020202020204" pitchFamily="34" charset="0"/>
              </a:rPr>
              <a:t>Stop stretch if experience any numbness or tingling</a:t>
            </a:r>
          </a:p>
          <a:p>
            <a:pPr>
              <a:defRPr/>
            </a:pPr>
            <a:r>
              <a:rPr lang="en-US" sz="2800" dirty="0">
                <a:latin typeface="Arial" panose="020B0604020202020204" pitchFamily="34" charset="0"/>
              </a:rPr>
              <a:t>Always start stretch from neutral position</a:t>
            </a:r>
          </a:p>
          <a:p>
            <a:pPr>
              <a:defRPr/>
            </a:pPr>
            <a:r>
              <a:rPr lang="en-US" sz="2800" dirty="0">
                <a:latin typeface="Arial" panose="020B0604020202020204" pitchFamily="34" charset="0"/>
              </a:rPr>
              <a:t>Don't hold breath</a:t>
            </a:r>
          </a:p>
          <a:p>
            <a:pPr lvl="1">
              <a:defRPr/>
            </a:pPr>
            <a:r>
              <a:rPr lang="en-US" sz="2400" dirty="0">
                <a:latin typeface="Arial" panose="020B0604020202020204" pitchFamily="34" charset="0"/>
              </a:rPr>
              <a:t>Breathe in with stretch and out with relaxation</a:t>
            </a:r>
          </a:p>
          <a:p>
            <a:pPr>
              <a:defRPr/>
            </a:pPr>
            <a:r>
              <a:rPr lang="en-US" sz="2800" dirty="0">
                <a:latin typeface="Arial" panose="020B0604020202020204" pitchFamily="34" charset="0"/>
              </a:rPr>
              <a:t>Use slow controlled movement</a:t>
            </a:r>
          </a:p>
          <a:p>
            <a:pPr>
              <a:defRPr/>
            </a:pPr>
            <a:r>
              <a:rPr lang="en-US" sz="2800" dirty="0">
                <a:latin typeface="Arial" panose="020B0604020202020204" pitchFamily="34" charset="0"/>
              </a:rPr>
              <a:t>Push stretch only as far as comfortable</a:t>
            </a:r>
          </a:p>
        </p:txBody>
      </p:sp>
      <p:sp>
        <p:nvSpPr>
          <p:cNvPr id="8" name="Title 3">
            <a:extLst>
              <a:ext uri="{FF2B5EF4-FFF2-40B4-BE49-F238E27FC236}">
                <a16:creationId xmlns:a16="http://schemas.microsoft.com/office/drawing/2014/main" id="{A80071C7-E118-4C72-8674-450A7CD21943}"/>
              </a:ext>
            </a:extLst>
          </p:cNvPr>
          <p:cNvSpPr>
            <a:spLocks noGrp="1"/>
          </p:cNvSpPr>
          <p:nvPr>
            <p:ph type="title"/>
          </p:nvPr>
        </p:nvSpPr>
        <p:spPr>
          <a:xfrm>
            <a:off x="0" y="20638"/>
            <a:ext cx="12179300" cy="969962"/>
          </a:xfrm>
        </p:spPr>
        <p:txBody>
          <a:bodyPr/>
          <a:lstStyle/>
          <a:p>
            <a:r>
              <a:rPr lang="en-US" dirty="0"/>
              <a:t>Guidelines - Stretching and Warm-up</a:t>
            </a:r>
          </a:p>
        </p:txBody>
      </p:sp>
      <p:pic>
        <p:nvPicPr>
          <p:cNvPr id="5" name="Picture 4">
            <a:extLst>
              <a:ext uri="{FF2B5EF4-FFF2-40B4-BE49-F238E27FC236}">
                <a16:creationId xmlns:a16="http://schemas.microsoft.com/office/drawing/2014/main" id="{804CA28D-7578-43FB-B3BB-612925F3E0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10806" y="909238"/>
            <a:ext cx="1295793" cy="4676332"/>
          </a:xfrm>
          <a:prstGeom prst="rect">
            <a:avLst/>
          </a:prstGeom>
        </p:spPr>
      </p:pic>
    </p:spTree>
    <p:extLst>
      <p:ext uri="{BB962C8B-B14F-4D97-AF65-F5344CB8AC3E}">
        <p14:creationId xmlns:p14="http://schemas.microsoft.com/office/powerpoint/2010/main" val="24469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663576" y="1361794"/>
            <a:ext cx="11049000" cy="4525963"/>
          </a:xfrm>
        </p:spPr>
        <p:txBody>
          <a:bodyPr/>
          <a:lstStyle/>
          <a:p>
            <a:pPr algn="ctr"/>
            <a:r>
              <a:rPr lang="en-US" dirty="0"/>
              <a:t>Insert stretches.</a:t>
            </a:r>
          </a:p>
          <a:p>
            <a:pPr algn="ctr"/>
            <a:r>
              <a:rPr lang="en-US" dirty="0"/>
              <a:t> Reference additional resources found on the Workplace Safety Ergonomics Solution Center site  </a:t>
            </a:r>
          </a:p>
          <a:p>
            <a:pPr algn="ctr"/>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29</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Stretches</a:t>
            </a:r>
          </a:p>
        </p:txBody>
      </p:sp>
    </p:spTree>
    <p:extLst>
      <p:ext uri="{BB962C8B-B14F-4D97-AF65-F5344CB8AC3E}">
        <p14:creationId xmlns:p14="http://schemas.microsoft.com/office/powerpoint/2010/main" val="398369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C553BF4-85CB-4A3B-A2E7-0DE322AFBD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190" y="3382480"/>
            <a:ext cx="3124201" cy="1809229"/>
          </a:xfrm>
          <a:prstGeom prst="rect">
            <a:avLst/>
          </a:prstGeom>
          <a:ln>
            <a:noFill/>
          </a:ln>
          <a:effectLst/>
        </p:spPr>
      </p:pic>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4724400" y="954505"/>
            <a:ext cx="7455664" cy="3951607"/>
          </a:xfrm>
        </p:spPr>
        <p:txBody>
          <a:bodyPr>
            <a:normAutofit/>
          </a:bodyPr>
          <a:lstStyle/>
          <a:p>
            <a:r>
              <a:rPr lang="en-US" sz="2800" dirty="0">
                <a:solidFill>
                  <a:schemeClr val="tx1"/>
                </a:solidFill>
              </a:rPr>
              <a:t>Andrew Carnegie:</a:t>
            </a:r>
          </a:p>
          <a:p>
            <a:pPr lvl="1"/>
            <a:r>
              <a:rPr lang="en-US" sz="2400" i="1" dirty="0">
                <a:solidFill>
                  <a:schemeClr val="tx1"/>
                </a:solidFill>
              </a:rPr>
              <a:t>"bring books and information to all people”</a:t>
            </a:r>
          </a:p>
          <a:p>
            <a:r>
              <a:rPr lang="en-US" sz="2800" dirty="0">
                <a:solidFill>
                  <a:schemeClr val="tx1"/>
                </a:solidFill>
              </a:rPr>
              <a:t>Between 1883 and 1929:</a:t>
            </a:r>
          </a:p>
          <a:p>
            <a:pPr lvl="1"/>
            <a:r>
              <a:rPr lang="en-US" sz="2400" dirty="0">
                <a:solidFill>
                  <a:schemeClr val="tx1"/>
                </a:solidFill>
              </a:rPr>
              <a:t>1689 Carnegie libraries built in U.S.</a:t>
            </a:r>
          </a:p>
          <a:p>
            <a:r>
              <a:rPr lang="en-US" sz="2800" dirty="0">
                <a:solidFill>
                  <a:schemeClr val="tx1"/>
                </a:solidFill>
              </a:rPr>
              <a:t>Including Hennepin County Libraries:</a:t>
            </a:r>
          </a:p>
          <a:p>
            <a:pPr lvl="1"/>
            <a:r>
              <a:rPr lang="en-US" sz="2400" dirty="0">
                <a:solidFill>
                  <a:schemeClr val="tx1"/>
                </a:solidFill>
              </a:rPr>
              <a:t>Franklin</a:t>
            </a:r>
          </a:p>
          <a:p>
            <a:pPr lvl="1"/>
            <a:r>
              <a:rPr lang="en-US" sz="2400" dirty="0">
                <a:solidFill>
                  <a:schemeClr val="tx1"/>
                </a:solidFill>
              </a:rPr>
              <a:t>Hosmer</a:t>
            </a:r>
          </a:p>
          <a:p>
            <a:pPr lvl="1"/>
            <a:r>
              <a:rPr lang="en-US" sz="2400" dirty="0">
                <a:solidFill>
                  <a:schemeClr val="tx1"/>
                </a:solidFill>
              </a:rPr>
              <a:t>Sumner</a:t>
            </a:r>
            <a:endParaRPr lang="en-US" dirty="0"/>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E267E3-D4FD-48C5-BB18-67E28728C1D6}" type="slidenum">
              <a:rPr kumimoji="0" lang="en-US" sz="1800" b="0" i="0" u="none" strike="noStrike" kern="1200" cap="none" spc="0" normalizeH="0" baseline="0" noProof="0" smtClean="0">
                <a:ln>
                  <a:noFill/>
                </a:ln>
                <a:solidFill>
                  <a:srgbClr val="2B5A93"/>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srgbClr val="2B5A93"/>
              </a:solidFill>
              <a:effectLst/>
              <a:uLnTx/>
              <a:uFillTx/>
              <a:latin typeface="Arial" pitchFamily="34" charset="0"/>
              <a:ea typeface="+mn-ea"/>
              <a:cs typeface="Arial" pitchFamily="34" charset="0"/>
            </a:endParaRPr>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Carnegie Libraries</a:t>
            </a:r>
          </a:p>
        </p:txBody>
      </p:sp>
      <p:pic>
        <p:nvPicPr>
          <p:cNvPr id="6" name="Picture 5">
            <a:extLst>
              <a:ext uri="{FF2B5EF4-FFF2-40B4-BE49-F238E27FC236}">
                <a16:creationId xmlns:a16="http://schemas.microsoft.com/office/drawing/2014/main" id="{1C7CB1F7-D94B-4BDF-8E2E-CD807E47E0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190" y="596181"/>
            <a:ext cx="3124200" cy="1553413"/>
          </a:xfrm>
          <a:prstGeom prst="rect">
            <a:avLst/>
          </a:prstGeom>
          <a:ln>
            <a:noFill/>
          </a:ln>
          <a:effectLst/>
        </p:spPr>
      </p:pic>
      <p:pic>
        <p:nvPicPr>
          <p:cNvPr id="8" name="Picture 7">
            <a:extLst>
              <a:ext uri="{FF2B5EF4-FFF2-40B4-BE49-F238E27FC236}">
                <a16:creationId xmlns:a16="http://schemas.microsoft.com/office/drawing/2014/main" id="{193C986B-9B5F-4EE2-B482-9D92FCC633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7800" y="1925604"/>
            <a:ext cx="3124200" cy="1733360"/>
          </a:xfrm>
          <a:prstGeom prst="rect">
            <a:avLst/>
          </a:prstGeom>
          <a:ln>
            <a:noFill/>
          </a:ln>
          <a:effectLst/>
        </p:spPr>
      </p:pic>
    </p:spTree>
    <p:extLst>
      <p:ext uri="{BB962C8B-B14F-4D97-AF65-F5344CB8AC3E}">
        <p14:creationId xmlns:p14="http://schemas.microsoft.com/office/powerpoint/2010/main" val="166255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4679412" y="947903"/>
            <a:ext cx="7445376" cy="4000500"/>
          </a:xfrm>
        </p:spPr>
        <p:txBody>
          <a:bodyPr>
            <a:normAutofit/>
          </a:bodyPr>
          <a:lstStyle/>
          <a:p>
            <a:r>
              <a:rPr lang="en-US" dirty="0"/>
              <a:t>Job provide well-rounded, well-balanced physical fitness program?</a:t>
            </a:r>
          </a:p>
          <a:p>
            <a:pPr lvl="1"/>
            <a:r>
              <a:rPr lang="en-US" dirty="0"/>
              <a:t>More than likely answer is NO</a:t>
            </a:r>
          </a:p>
          <a:p>
            <a:r>
              <a:rPr lang="en-US" dirty="0"/>
              <a:t>Physical fitness is combination of:</a:t>
            </a:r>
          </a:p>
          <a:p>
            <a:pPr lvl="1"/>
            <a:r>
              <a:rPr lang="en-US" dirty="0"/>
              <a:t>Strength</a:t>
            </a:r>
          </a:p>
          <a:p>
            <a:pPr lvl="1"/>
            <a:r>
              <a:rPr lang="en-US" dirty="0"/>
              <a:t>Flexibility </a:t>
            </a:r>
          </a:p>
          <a:p>
            <a:pPr lvl="1"/>
            <a:r>
              <a:rPr lang="en-US" dirty="0"/>
              <a:t>Aerobic endurance</a:t>
            </a:r>
          </a:p>
          <a:p>
            <a:r>
              <a:rPr lang="en-US" dirty="0"/>
              <a:t>Better meet job demands</a:t>
            </a:r>
          </a:p>
          <a:p>
            <a:pPr lvl="1"/>
            <a:r>
              <a:rPr lang="en-US" dirty="0"/>
              <a:t>Exercise at home or a fitness center</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30</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Physical Fitness</a:t>
            </a:r>
          </a:p>
        </p:txBody>
      </p:sp>
      <p:pic>
        <p:nvPicPr>
          <p:cNvPr id="7" name="Picture 6">
            <a:extLst>
              <a:ext uri="{FF2B5EF4-FFF2-40B4-BE49-F238E27FC236}">
                <a16:creationId xmlns:a16="http://schemas.microsoft.com/office/drawing/2014/main" id="{58D730F3-50A4-422B-85AC-CEFA13EEA9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1" r="38932"/>
          <a:stretch/>
        </p:blipFill>
        <p:spPr>
          <a:xfrm>
            <a:off x="398930" y="1130525"/>
            <a:ext cx="3928445" cy="3607614"/>
          </a:xfrm>
          <a:prstGeom prst="rect">
            <a:avLst/>
          </a:prstGeom>
        </p:spPr>
      </p:pic>
    </p:spTree>
    <p:extLst>
      <p:ext uri="{BB962C8B-B14F-4D97-AF65-F5344CB8AC3E}">
        <p14:creationId xmlns:p14="http://schemas.microsoft.com/office/powerpoint/2010/main" val="296155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1600200" y="994611"/>
            <a:ext cx="8915400" cy="3729789"/>
          </a:xfrm>
        </p:spPr>
        <p:txBody>
          <a:bodyPr>
            <a:normAutofit lnSpcReduction="10000"/>
          </a:bodyPr>
          <a:lstStyle/>
          <a:p>
            <a:pPr marL="109728" indent="0" algn="ctr">
              <a:buNone/>
            </a:pPr>
            <a:r>
              <a:rPr lang="en-US" b="1" dirty="0"/>
              <a:t>If you have any health concerns about starting a physical fitness program you should always consult with your health care professional before starting.</a:t>
            </a:r>
          </a:p>
          <a:p>
            <a:pPr marL="109728" indent="0" algn="ctr">
              <a:buNone/>
            </a:pPr>
            <a:r>
              <a:rPr lang="en-US" b="1" dirty="0"/>
              <a:t>In this training, we aren’t able to provide specific details for you to start a physical fitness program. </a:t>
            </a:r>
          </a:p>
          <a:p>
            <a:pPr marL="109728" indent="0" algn="ctr">
              <a:buNone/>
            </a:pPr>
            <a:r>
              <a:rPr lang="en-US" b="1" dirty="0"/>
              <a:t>If you need additional assistance please tap into available resources.</a:t>
            </a:r>
          </a:p>
          <a:p>
            <a:pPr marL="109728" indent="0" algn="ctr">
              <a:buNone/>
            </a:pPr>
            <a:r>
              <a:rPr lang="en-US" b="1" dirty="0"/>
              <a:t>Hennepin County HealthWorks sponsors fitness center discounts and a number of onsite classes.</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31</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Health Concerns?</a:t>
            </a:r>
          </a:p>
        </p:txBody>
      </p:sp>
    </p:spTree>
    <p:extLst>
      <p:ext uri="{BB962C8B-B14F-4D97-AF65-F5344CB8AC3E}">
        <p14:creationId xmlns:p14="http://schemas.microsoft.com/office/powerpoint/2010/main" val="235448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4660231" y="990600"/>
            <a:ext cx="6541170" cy="3733800"/>
          </a:xfrm>
        </p:spPr>
        <p:txBody>
          <a:bodyPr>
            <a:normAutofit fontScale="92500" lnSpcReduction="20000"/>
          </a:bodyPr>
          <a:lstStyle/>
          <a:p>
            <a:r>
              <a:rPr lang="en-US" dirty="0"/>
              <a:t>Health and Wellness factors:</a:t>
            </a:r>
          </a:p>
          <a:p>
            <a:pPr lvl="1"/>
            <a:r>
              <a:rPr lang="en-US" dirty="0"/>
              <a:t>Adequate diet and nutrition</a:t>
            </a:r>
          </a:p>
          <a:p>
            <a:pPr lvl="1"/>
            <a:r>
              <a:rPr lang="en-US" dirty="0"/>
              <a:t>Body weight control</a:t>
            </a:r>
          </a:p>
          <a:p>
            <a:pPr lvl="1"/>
            <a:r>
              <a:rPr lang="en-US" dirty="0"/>
              <a:t>Stress management</a:t>
            </a:r>
          </a:p>
          <a:p>
            <a:pPr lvl="1"/>
            <a:r>
              <a:rPr lang="en-US" dirty="0"/>
              <a:t>Smoking cessation</a:t>
            </a:r>
          </a:p>
          <a:p>
            <a:pPr lvl="1"/>
            <a:r>
              <a:rPr lang="en-US" dirty="0"/>
              <a:t>Blood pressure control</a:t>
            </a:r>
          </a:p>
          <a:p>
            <a:pPr lvl="1"/>
            <a:r>
              <a:rPr lang="en-US" dirty="0"/>
              <a:t>Adequate rest from sleep</a:t>
            </a:r>
          </a:p>
          <a:p>
            <a:pPr lvl="1"/>
            <a:r>
              <a:rPr lang="en-US" dirty="0"/>
              <a:t>Fluid intake to avoid getting dehydrated</a:t>
            </a:r>
          </a:p>
          <a:p>
            <a:pPr marL="365760" lvl="1" indent="-256032">
              <a:spcBef>
                <a:spcPts val="400"/>
              </a:spcBef>
              <a:buSzPct val="68000"/>
              <a:buFont typeface="Wingdings 3"/>
              <a:buChar char=""/>
            </a:pPr>
            <a:r>
              <a:rPr lang="en-US" sz="2700" dirty="0"/>
              <a:t>Personal health and wellness:</a:t>
            </a:r>
          </a:p>
          <a:p>
            <a:pPr marL="603504" lvl="2" indent="-256032">
              <a:spcBef>
                <a:spcPts val="400"/>
              </a:spcBef>
              <a:buSzPct val="68000"/>
              <a:buFont typeface="Wingdings 3"/>
              <a:buChar char=""/>
            </a:pPr>
            <a:r>
              <a:rPr lang="en-US" sz="2500" dirty="0"/>
              <a:t>Part of overall strategy for healthy and safe place to work</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32</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Health and Wellness</a:t>
            </a:r>
          </a:p>
        </p:txBody>
      </p:sp>
      <p:pic>
        <p:nvPicPr>
          <p:cNvPr id="7" name="Picture 6">
            <a:extLst>
              <a:ext uri="{FF2B5EF4-FFF2-40B4-BE49-F238E27FC236}">
                <a16:creationId xmlns:a16="http://schemas.microsoft.com/office/drawing/2014/main" id="{094F76CB-52FD-43C4-9C39-D23215BF48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73" r="26250"/>
          <a:stretch/>
        </p:blipFill>
        <p:spPr>
          <a:xfrm>
            <a:off x="762000" y="1094723"/>
            <a:ext cx="3784193" cy="3525553"/>
          </a:xfrm>
          <a:prstGeom prst="rect">
            <a:avLst/>
          </a:prstGeom>
        </p:spPr>
      </p:pic>
    </p:spTree>
    <p:extLst>
      <p:ext uri="{BB962C8B-B14F-4D97-AF65-F5344CB8AC3E}">
        <p14:creationId xmlns:p14="http://schemas.microsoft.com/office/powerpoint/2010/main" val="370560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309953" y="990600"/>
            <a:ext cx="5887436" cy="4825218"/>
          </a:xfrm>
        </p:spPr>
        <p:txBody>
          <a:bodyPr>
            <a:normAutofit/>
          </a:bodyPr>
          <a:lstStyle/>
          <a:p>
            <a:r>
              <a:rPr lang="en-US" dirty="0"/>
              <a:t>Manual material handling:</a:t>
            </a:r>
          </a:p>
          <a:p>
            <a:pPr lvl="1"/>
            <a:r>
              <a:rPr lang="en-US" dirty="0"/>
              <a:t>Lifting</a:t>
            </a:r>
          </a:p>
          <a:p>
            <a:pPr lvl="1"/>
            <a:r>
              <a:rPr lang="en-US" dirty="0"/>
              <a:t>Pushing</a:t>
            </a:r>
          </a:p>
          <a:p>
            <a:pPr lvl="1"/>
            <a:r>
              <a:rPr lang="en-US" dirty="0"/>
              <a:t>Pulling</a:t>
            </a:r>
          </a:p>
          <a:p>
            <a:pPr lvl="1"/>
            <a:r>
              <a:rPr lang="en-US" dirty="0"/>
              <a:t>Carrying </a:t>
            </a:r>
          </a:p>
          <a:p>
            <a:r>
              <a:rPr lang="en-US" dirty="0"/>
              <a:t>What is safest lift you can do?</a:t>
            </a:r>
          </a:p>
          <a:p>
            <a:r>
              <a:rPr lang="en-US" dirty="0"/>
              <a:t>Use equipment available</a:t>
            </a:r>
          </a:p>
          <a:p>
            <a:r>
              <a:rPr lang="en-US" dirty="0"/>
              <a:t>Lift Stik is a valuable tool</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33</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effectLst/>
              </a:rPr>
              <a:t>Safest Lift?</a:t>
            </a:r>
            <a:endParaRPr lang="en-US" dirty="0"/>
          </a:p>
        </p:txBody>
      </p:sp>
      <p:pic>
        <p:nvPicPr>
          <p:cNvPr id="6" name="Picture 5">
            <a:extLst>
              <a:ext uri="{FF2B5EF4-FFF2-40B4-BE49-F238E27FC236}">
                <a16:creationId xmlns:a16="http://schemas.microsoft.com/office/drawing/2014/main" id="{1A4D0ADA-A864-46C4-B329-AB26C81BC1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250" r="17500"/>
          <a:stretch/>
        </p:blipFill>
        <p:spPr>
          <a:xfrm>
            <a:off x="998622" y="990600"/>
            <a:ext cx="3563435" cy="4333908"/>
          </a:xfrm>
          <a:prstGeom prst="rect">
            <a:avLst/>
          </a:prstGeom>
          <a:ln>
            <a:noFill/>
          </a:ln>
          <a:effectLst/>
        </p:spPr>
      </p:pic>
    </p:spTree>
    <p:extLst>
      <p:ext uri="{BB962C8B-B14F-4D97-AF65-F5344CB8AC3E}">
        <p14:creationId xmlns:p14="http://schemas.microsoft.com/office/powerpoint/2010/main" val="133227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4190999" y="838201"/>
            <a:ext cx="7315201" cy="3932404"/>
          </a:xfrm>
        </p:spPr>
        <p:txBody>
          <a:bodyPr>
            <a:normAutofit fontScale="85000" lnSpcReduction="20000"/>
          </a:bodyPr>
          <a:lstStyle/>
          <a:p>
            <a:r>
              <a:rPr lang="en-US" dirty="0"/>
              <a:t>Up front planning:</a:t>
            </a:r>
          </a:p>
          <a:p>
            <a:pPr lvl="1"/>
            <a:r>
              <a:rPr lang="en-US" dirty="0"/>
              <a:t>Minimizes stress and strain</a:t>
            </a:r>
          </a:p>
          <a:p>
            <a:r>
              <a:rPr lang="en-US" dirty="0"/>
              <a:t>Listen to body and respect personal physical performance limit:</a:t>
            </a:r>
          </a:p>
          <a:p>
            <a:pPr lvl="1"/>
            <a:r>
              <a:rPr lang="en-US" dirty="0"/>
              <a:t>Exceed limit, significantly increase risk of injury</a:t>
            </a:r>
          </a:p>
          <a:p>
            <a:pPr lvl="1"/>
            <a:r>
              <a:rPr lang="en-US" dirty="0"/>
              <a:t>Quarter of a second for life-changing injury </a:t>
            </a:r>
          </a:p>
          <a:p>
            <a:r>
              <a:rPr lang="en-US" dirty="0"/>
              <a:t>Teamwork is critical:</a:t>
            </a:r>
          </a:p>
          <a:p>
            <a:pPr lvl="1"/>
            <a:r>
              <a:rPr lang="en-US" dirty="0"/>
              <a:t>Ask co-worker for assistance</a:t>
            </a:r>
          </a:p>
          <a:p>
            <a:pPr lvl="1"/>
            <a:r>
              <a:rPr lang="en-US" dirty="0"/>
              <a:t>If someone could use a hand, offer to assist</a:t>
            </a:r>
          </a:p>
          <a:p>
            <a:r>
              <a:rPr lang="en-US" dirty="0"/>
              <a:t>Know of equipment:</a:t>
            </a:r>
          </a:p>
          <a:p>
            <a:pPr lvl="1"/>
            <a:r>
              <a:rPr lang="en-US" dirty="0"/>
              <a:t>Aid in manual handling activities</a:t>
            </a:r>
          </a:p>
          <a:p>
            <a:pPr lvl="1"/>
            <a:r>
              <a:rPr lang="en-US" dirty="0"/>
              <a:t>Pass along to supervisor</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34</a:t>
            </a:fld>
            <a:endParaRPr lang="en-US" dirty="0"/>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Personal Performance Limit</a:t>
            </a:r>
          </a:p>
        </p:txBody>
      </p:sp>
      <p:pic>
        <p:nvPicPr>
          <p:cNvPr id="8" name="Picture 7">
            <a:extLst>
              <a:ext uri="{FF2B5EF4-FFF2-40B4-BE49-F238E27FC236}">
                <a16:creationId xmlns:a16="http://schemas.microsoft.com/office/drawing/2014/main" id="{16C69E85-98FD-443F-B674-B554CCDC040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45625" t="24445" r="22500" b="7777"/>
          <a:stretch/>
        </p:blipFill>
        <p:spPr>
          <a:xfrm>
            <a:off x="609600" y="838200"/>
            <a:ext cx="3287747" cy="3932404"/>
          </a:xfrm>
          <a:prstGeom prst="rect">
            <a:avLst/>
          </a:prstGeom>
          <a:ln>
            <a:noFill/>
          </a:ln>
          <a:effectLst/>
        </p:spPr>
      </p:pic>
    </p:spTree>
    <p:extLst>
      <p:ext uri="{BB962C8B-B14F-4D97-AF65-F5344CB8AC3E}">
        <p14:creationId xmlns:p14="http://schemas.microsoft.com/office/powerpoint/2010/main" val="338530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5619" name="Rectangle 3"/>
          <p:cNvSpPr>
            <a:spLocks noGrp="1" noChangeArrowheads="1"/>
          </p:cNvSpPr>
          <p:nvPr>
            <p:ph idx="4294967295"/>
          </p:nvPr>
        </p:nvSpPr>
        <p:spPr>
          <a:xfrm>
            <a:off x="3201802" y="1249630"/>
            <a:ext cx="2662552" cy="2883427"/>
          </a:xfrm>
          <a:ln/>
        </p:spPr>
        <p:txBody>
          <a:bodyPr>
            <a:normAutofit/>
          </a:bodyPr>
          <a:lstStyle/>
          <a:p>
            <a:r>
              <a:rPr lang="en-US" sz="2400" dirty="0">
                <a:latin typeface="Arial" panose="020B0604020202020204" pitchFamily="34" charset="0"/>
              </a:rPr>
              <a:t>Back bent, straight leg lifting technique is not good</a:t>
            </a:r>
          </a:p>
          <a:p>
            <a:pPr lvl="1"/>
            <a:r>
              <a:rPr lang="en-US" sz="2000" dirty="0">
                <a:latin typeface="Arial" panose="020B0604020202020204" pitchFamily="34" charset="0"/>
              </a:rPr>
              <a:t>Puts lot of stress into low back</a:t>
            </a:r>
          </a:p>
        </p:txBody>
      </p:sp>
      <p:sp>
        <p:nvSpPr>
          <p:cNvPr id="7" name="Rectangle 2">
            <a:extLst>
              <a:ext uri="{FF2B5EF4-FFF2-40B4-BE49-F238E27FC236}">
                <a16:creationId xmlns:a16="http://schemas.microsoft.com/office/drawing/2014/main" id="{29243225-3895-4B36-8596-20D2D0A59D8C}"/>
              </a:ext>
            </a:extLst>
          </p:cNvPr>
          <p:cNvSpPr>
            <a:spLocks noGrp="1" noChangeArrowheads="1"/>
          </p:cNvSpPr>
          <p:nvPr>
            <p:ph type="title"/>
          </p:nvPr>
        </p:nvSpPr>
        <p:spPr>
          <a:xfrm>
            <a:off x="0" y="152400"/>
            <a:ext cx="12192000" cy="761723"/>
          </a:xfrm>
        </p:spPr>
        <p:txBody>
          <a:bodyPr>
            <a:noAutofit/>
          </a:bodyPr>
          <a:lstStyle/>
          <a:p>
            <a:pPr>
              <a:spcBef>
                <a:spcPts val="600"/>
              </a:spcBef>
            </a:pPr>
            <a:r>
              <a:rPr lang="en-US" sz="4800" dirty="0"/>
              <a:t>Best Lifting Technique?</a:t>
            </a:r>
          </a:p>
        </p:txBody>
      </p:sp>
      <p:sp>
        <p:nvSpPr>
          <p:cNvPr id="2" name="Rectangle 1">
            <a:extLst>
              <a:ext uri="{FF2B5EF4-FFF2-40B4-BE49-F238E27FC236}">
                <a16:creationId xmlns:a16="http://schemas.microsoft.com/office/drawing/2014/main" id="{CD2516E4-5C3D-4EE6-88B2-B3726574363A}"/>
              </a:ext>
            </a:extLst>
          </p:cNvPr>
          <p:cNvSpPr/>
          <p:nvPr/>
        </p:nvSpPr>
        <p:spPr>
          <a:xfrm>
            <a:off x="8888728" y="1182787"/>
            <a:ext cx="2823848" cy="2274982"/>
          </a:xfrm>
          <a:prstGeom prst="rect">
            <a:avLst/>
          </a:prstGeom>
        </p:spPr>
        <p:txBody>
          <a:bodyPr wrap="square">
            <a:spAutoFit/>
          </a:bodyPr>
          <a:lstStyle/>
          <a:p>
            <a:pPr marL="365760" lvl="0" indent="-256032">
              <a:spcBef>
                <a:spcPts val="400"/>
              </a:spcBef>
              <a:buClr>
                <a:srgbClr val="2DA2BF"/>
              </a:buClr>
              <a:buSzPct val="68000"/>
              <a:buFont typeface="Wingdings 3"/>
              <a:buChar char=""/>
            </a:pPr>
            <a:r>
              <a:rPr lang="en-US" sz="2400" dirty="0">
                <a:solidFill>
                  <a:srgbClr val="113C66"/>
                </a:solidFill>
                <a:latin typeface="Arial" panose="020B0604020202020204" pitchFamily="34" charset="0"/>
                <a:cs typeface="Segoe UI" panose="020B0502040204020203" pitchFamily="34" charset="0"/>
              </a:rPr>
              <a:t>Taught to lift with legs  -  not back</a:t>
            </a:r>
          </a:p>
          <a:p>
            <a:pPr marL="621792" lvl="1" indent="-228600">
              <a:spcBef>
                <a:spcPts val="324"/>
              </a:spcBef>
              <a:buClr>
                <a:srgbClr val="2DA2BF"/>
              </a:buClr>
              <a:buFont typeface="Verdana"/>
              <a:buChar char="◦"/>
            </a:pPr>
            <a:r>
              <a:rPr lang="en-US" sz="2000" dirty="0">
                <a:solidFill>
                  <a:srgbClr val="113C66"/>
                </a:solidFill>
                <a:latin typeface="Arial" panose="020B0604020202020204" pitchFamily="34" charset="0"/>
              </a:rPr>
              <a:t>Picture deep squat lift</a:t>
            </a:r>
          </a:p>
          <a:p>
            <a:pPr marL="365760" lvl="0" indent="-256032">
              <a:spcBef>
                <a:spcPts val="400"/>
              </a:spcBef>
              <a:buClr>
                <a:srgbClr val="2DA2BF"/>
              </a:buClr>
              <a:buSzPct val="68000"/>
              <a:buFont typeface="Wingdings 3"/>
              <a:buChar char=""/>
            </a:pPr>
            <a:r>
              <a:rPr lang="en-US" sz="2400" dirty="0">
                <a:solidFill>
                  <a:srgbClr val="113C66"/>
                </a:solidFill>
                <a:latin typeface="Arial" panose="020B0604020202020204" pitchFamily="34" charset="0"/>
              </a:rPr>
              <a:t>Is this best lifting technique?</a:t>
            </a:r>
          </a:p>
        </p:txBody>
      </p:sp>
      <p:sp>
        <p:nvSpPr>
          <p:cNvPr id="10" name="Slide Number Placeholder 2">
            <a:extLst>
              <a:ext uri="{FF2B5EF4-FFF2-40B4-BE49-F238E27FC236}">
                <a16:creationId xmlns:a16="http://schemas.microsoft.com/office/drawing/2014/main" id="{C4602180-4228-4A76-93F9-F959902477E4}"/>
              </a:ext>
            </a:extLst>
          </p:cNvPr>
          <p:cNvSpPr>
            <a:spLocks noGrp="1"/>
          </p:cNvSpPr>
          <p:nvPr>
            <p:ph type="sldNum" sz="quarter" idx="12"/>
          </p:nvPr>
        </p:nvSpPr>
        <p:spPr>
          <a:xfrm>
            <a:off x="11201400" y="5029200"/>
            <a:ext cx="739776" cy="365125"/>
          </a:xfrm>
        </p:spPr>
        <p:txBody>
          <a:bodyPr/>
          <a:lstStyle/>
          <a:p>
            <a:fld id="{E3E267E3-D4FD-48C5-BB18-67E28728C1D6}" type="slidenum">
              <a:rPr lang="en-US" smtClean="0"/>
              <a:t>35</a:t>
            </a:fld>
            <a:endParaRPr lang="en-US" dirty="0"/>
          </a:p>
        </p:txBody>
      </p:sp>
      <p:pic>
        <p:nvPicPr>
          <p:cNvPr id="13" name="Picture 12">
            <a:extLst>
              <a:ext uri="{FF2B5EF4-FFF2-40B4-BE49-F238E27FC236}">
                <a16:creationId xmlns:a16="http://schemas.microsoft.com/office/drawing/2014/main" id="{85A036E8-CD0F-4F3C-82B6-AF8E64205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72622" y="1321867"/>
            <a:ext cx="2888494" cy="2883427"/>
          </a:xfrm>
          <a:prstGeom prst="rect">
            <a:avLst/>
          </a:prstGeom>
        </p:spPr>
      </p:pic>
      <p:pic>
        <p:nvPicPr>
          <p:cNvPr id="8" name="Picture 7">
            <a:extLst>
              <a:ext uri="{FF2B5EF4-FFF2-40B4-BE49-F238E27FC236}">
                <a16:creationId xmlns:a16="http://schemas.microsoft.com/office/drawing/2014/main" id="{3A5127B8-2543-4667-89F7-9C4BB5F4AB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063" y="1640264"/>
            <a:ext cx="2276162" cy="2246631"/>
          </a:xfrm>
          <a:prstGeom prst="rect">
            <a:avLst/>
          </a:prstGeom>
        </p:spPr>
      </p:pic>
      <p:pic>
        <p:nvPicPr>
          <p:cNvPr id="15" name="Picture 14">
            <a:extLst>
              <a:ext uri="{FF2B5EF4-FFF2-40B4-BE49-F238E27FC236}">
                <a16:creationId xmlns:a16="http://schemas.microsoft.com/office/drawing/2014/main" id="{764A00BA-256D-48C7-A044-9754776A9A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813405" y="1038707"/>
            <a:ext cx="2829180" cy="3449743"/>
          </a:xfrm>
          <a:prstGeom prst="rect">
            <a:avLst/>
          </a:prstGeom>
        </p:spPr>
      </p:pic>
    </p:spTree>
    <p:extLst>
      <p:ext uri="{BB962C8B-B14F-4D97-AF65-F5344CB8AC3E}">
        <p14:creationId xmlns:p14="http://schemas.microsoft.com/office/powerpoint/2010/main" val="159412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5619" name="Rectangle 3"/>
          <p:cNvSpPr>
            <a:spLocks noGrp="1" noChangeArrowheads="1"/>
          </p:cNvSpPr>
          <p:nvPr>
            <p:ph idx="4294967295"/>
          </p:nvPr>
        </p:nvSpPr>
        <p:spPr>
          <a:xfrm>
            <a:off x="6988176" y="990600"/>
            <a:ext cx="5191124" cy="3581400"/>
          </a:xfrm>
          <a:ln/>
        </p:spPr>
        <p:txBody>
          <a:bodyPr>
            <a:normAutofit/>
          </a:bodyPr>
          <a:lstStyle/>
          <a:p>
            <a:r>
              <a:rPr lang="en-US" sz="2600" dirty="0">
                <a:latin typeface="Arial" panose="020B0604020202020204" pitchFamily="34" charset="0"/>
              </a:rPr>
              <a:t>Lot of people have hard time using deep squat technique:</a:t>
            </a:r>
          </a:p>
          <a:p>
            <a:pPr lvl="1"/>
            <a:r>
              <a:rPr lang="en-US" sz="2200" dirty="0">
                <a:latin typeface="Arial" panose="020B0604020202020204" pitchFamily="34" charset="0"/>
              </a:rPr>
              <a:t>Leg strength and sound knee joints</a:t>
            </a:r>
          </a:p>
          <a:p>
            <a:pPr lvl="1"/>
            <a:r>
              <a:rPr lang="en-US" sz="2200" dirty="0">
                <a:latin typeface="Arial" panose="020B0604020202020204" pitchFamily="34" charset="0"/>
              </a:rPr>
              <a:t>Quickly uses lot of energy</a:t>
            </a:r>
          </a:p>
          <a:p>
            <a:r>
              <a:rPr lang="en-US" sz="2600" dirty="0">
                <a:latin typeface="Arial" panose="020B0604020202020204" pitchFamily="34" charset="0"/>
              </a:rPr>
              <a:t>Because of these reasons:</a:t>
            </a:r>
          </a:p>
          <a:p>
            <a:pPr lvl="1"/>
            <a:r>
              <a:rPr lang="en-US" sz="2200" dirty="0">
                <a:latin typeface="Arial" panose="020B0604020202020204" pitchFamily="34" charset="0"/>
              </a:rPr>
              <a:t>Use back bent/straight leg technique</a:t>
            </a:r>
          </a:p>
          <a:p>
            <a:pPr lvl="1"/>
            <a:r>
              <a:rPr lang="en-US" sz="2200" dirty="0">
                <a:latin typeface="Arial" panose="020B0604020202020204" pitchFamily="34" charset="0"/>
              </a:rPr>
              <a:t>Increased stress into back and body in general</a:t>
            </a:r>
          </a:p>
        </p:txBody>
      </p:sp>
      <p:sp>
        <p:nvSpPr>
          <p:cNvPr id="11" name="Rectangle 2">
            <a:extLst>
              <a:ext uri="{FF2B5EF4-FFF2-40B4-BE49-F238E27FC236}">
                <a16:creationId xmlns:a16="http://schemas.microsoft.com/office/drawing/2014/main" id="{98175D81-5776-40AB-8850-25D011C70386}"/>
              </a:ext>
            </a:extLst>
          </p:cNvPr>
          <p:cNvSpPr>
            <a:spLocks noGrp="1" noChangeArrowheads="1"/>
          </p:cNvSpPr>
          <p:nvPr>
            <p:ph type="title"/>
          </p:nvPr>
        </p:nvSpPr>
        <p:spPr>
          <a:xfrm>
            <a:off x="0" y="20638"/>
            <a:ext cx="12179300" cy="969962"/>
          </a:xfrm>
        </p:spPr>
        <p:txBody>
          <a:bodyPr>
            <a:noAutofit/>
          </a:bodyPr>
          <a:lstStyle/>
          <a:p>
            <a:pPr>
              <a:spcBef>
                <a:spcPts val="600"/>
              </a:spcBef>
            </a:pPr>
            <a:r>
              <a:rPr lang="en-US" sz="4800" dirty="0"/>
              <a:t>Best Lifting Technique?</a:t>
            </a:r>
          </a:p>
        </p:txBody>
      </p:sp>
      <p:sp>
        <p:nvSpPr>
          <p:cNvPr id="9" name="Slide Number Placeholder 2">
            <a:extLst>
              <a:ext uri="{FF2B5EF4-FFF2-40B4-BE49-F238E27FC236}">
                <a16:creationId xmlns:a16="http://schemas.microsoft.com/office/drawing/2014/main" id="{A8C88499-51B2-4761-A68B-C0B1DD9A0BF9}"/>
              </a:ext>
            </a:extLst>
          </p:cNvPr>
          <p:cNvSpPr>
            <a:spLocks noGrp="1"/>
          </p:cNvSpPr>
          <p:nvPr>
            <p:ph type="sldNum" sz="quarter" idx="12"/>
          </p:nvPr>
        </p:nvSpPr>
        <p:spPr>
          <a:xfrm>
            <a:off x="10972800" y="6324601"/>
            <a:ext cx="739776" cy="365125"/>
          </a:xfrm>
        </p:spPr>
        <p:txBody>
          <a:bodyPr/>
          <a:lstStyle/>
          <a:p>
            <a:fld id="{E3E267E3-D4FD-48C5-BB18-67E28728C1D6}" type="slidenum">
              <a:rPr lang="en-US" smtClean="0"/>
              <a:t>36</a:t>
            </a:fld>
            <a:endParaRPr lang="en-US" dirty="0"/>
          </a:p>
        </p:txBody>
      </p:sp>
      <p:pic>
        <p:nvPicPr>
          <p:cNvPr id="13" name="Picture 12">
            <a:extLst>
              <a:ext uri="{FF2B5EF4-FFF2-40B4-BE49-F238E27FC236}">
                <a16:creationId xmlns:a16="http://schemas.microsoft.com/office/drawing/2014/main" id="{2152FC42-606F-4697-B504-8BB16B7A4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4683" y="1611923"/>
            <a:ext cx="2888494" cy="3109183"/>
          </a:xfrm>
          <a:prstGeom prst="rect">
            <a:avLst/>
          </a:prstGeom>
        </p:spPr>
      </p:pic>
      <p:pic>
        <p:nvPicPr>
          <p:cNvPr id="14" name="Picture 13">
            <a:extLst>
              <a:ext uri="{FF2B5EF4-FFF2-40B4-BE49-F238E27FC236}">
                <a16:creationId xmlns:a16="http://schemas.microsoft.com/office/drawing/2014/main" id="{EABBD321-5926-4031-8CB9-F74D340C1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124" y="2156076"/>
            <a:ext cx="2276162" cy="2246631"/>
          </a:xfrm>
          <a:prstGeom prst="rect">
            <a:avLst/>
          </a:prstGeom>
        </p:spPr>
      </p:pic>
      <p:pic>
        <p:nvPicPr>
          <p:cNvPr id="15" name="Picture 14">
            <a:extLst>
              <a:ext uri="{FF2B5EF4-FFF2-40B4-BE49-F238E27FC236}">
                <a16:creationId xmlns:a16="http://schemas.microsoft.com/office/drawing/2014/main" id="{55251587-84CB-4831-8419-8A8566C1F915}"/>
              </a:ext>
            </a:extLst>
          </p:cNvPr>
          <p:cNvPicPr>
            <a:picLocks noChangeAspect="1"/>
          </p:cNvPicPr>
          <p:nvPr/>
        </p:nvPicPr>
        <p:blipFill rotWithShape="1">
          <a:blip r:embed="rId5">
            <a:extLst>
              <a:ext uri="{28A0092B-C50C-407E-A947-70E740481C1C}">
                <a14:useLocalDpi xmlns:a14="http://schemas.microsoft.com/office/drawing/2010/main" val="0"/>
              </a:ext>
            </a:extLst>
          </a:blip>
          <a:srcRect t="4669" b="4767"/>
          <a:stretch/>
        </p:blipFill>
        <p:spPr>
          <a:xfrm flipH="1">
            <a:off x="3789235" y="1611923"/>
            <a:ext cx="2829180" cy="3124200"/>
          </a:xfrm>
          <a:prstGeom prst="rect">
            <a:avLst/>
          </a:prstGeom>
        </p:spPr>
      </p:pic>
      <p:pic>
        <p:nvPicPr>
          <p:cNvPr id="16" name="Picture 15">
            <a:extLst>
              <a:ext uri="{FF2B5EF4-FFF2-40B4-BE49-F238E27FC236}">
                <a16:creationId xmlns:a16="http://schemas.microsoft.com/office/drawing/2014/main" id="{DF30280C-22B8-415A-AE62-076894542F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5744" y="2156075"/>
            <a:ext cx="2276162" cy="2246631"/>
          </a:xfrm>
          <a:prstGeom prst="rect">
            <a:avLst/>
          </a:prstGeom>
        </p:spPr>
      </p:pic>
    </p:spTree>
    <p:extLst>
      <p:ext uri="{BB962C8B-B14F-4D97-AF65-F5344CB8AC3E}">
        <p14:creationId xmlns:p14="http://schemas.microsoft.com/office/powerpoint/2010/main" val="330885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5619" name="Rectangle 3"/>
          <p:cNvSpPr>
            <a:spLocks noGrp="1" noChangeArrowheads="1"/>
          </p:cNvSpPr>
          <p:nvPr>
            <p:ph idx="4294967295"/>
          </p:nvPr>
        </p:nvSpPr>
        <p:spPr>
          <a:xfrm>
            <a:off x="4567990" y="1066800"/>
            <a:ext cx="7315200" cy="3276600"/>
          </a:xfrm>
          <a:ln/>
        </p:spPr>
        <p:txBody>
          <a:bodyPr>
            <a:normAutofit lnSpcReduction="10000"/>
          </a:bodyPr>
          <a:lstStyle/>
          <a:p>
            <a:r>
              <a:rPr lang="en-US" sz="3200" dirty="0">
                <a:latin typeface="Arial" panose="020B0604020202020204" pitchFamily="34" charset="0"/>
                <a:ea typeface="Times New Roman" panose="02020603050405020304" pitchFamily="18" charset="0"/>
              </a:rPr>
              <a:t>Better technique</a:t>
            </a:r>
          </a:p>
          <a:p>
            <a:pPr lvl="1"/>
            <a:r>
              <a:rPr lang="en-US" sz="2800" dirty="0">
                <a:latin typeface="Arial" panose="020B0604020202020204" pitchFamily="34" charset="0"/>
                <a:ea typeface="Times New Roman" panose="02020603050405020304" pitchFamily="18" charset="0"/>
              </a:rPr>
              <a:t>Used by professional weightlifters</a:t>
            </a:r>
          </a:p>
          <a:p>
            <a:r>
              <a:rPr lang="en-US" sz="3200" dirty="0">
                <a:latin typeface="Arial" panose="020B0604020202020204" pitchFamily="34" charset="0"/>
                <a:ea typeface="Times New Roman" panose="02020603050405020304" pitchFamily="18" charset="0"/>
              </a:rPr>
              <a:t>Power Lift</a:t>
            </a:r>
          </a:p>
          <a:p>
            <a:pPr lvl="1"/>
            <a:r>
              <a:rPr lang="en-US" sz="2800" dirty="0">
                <a:latin typeface="Arial" panose="020B0604020202020204" pitchFamily="34" charset="0"/>
                <a:ea typeface="Times New Roman" panose="02020603050405020304" pitchFamily="18" charset="0"/>
              </a:rPr>
              <a:t>Does not require troublesome deep squat lift</a:t>
            </a:r>
          </a:p>
          <a:p>
            <a:pPr lvl="1"/>
            <a:r>
              <a:rPr lang="en-US" sz="2800" dirty="0">
                <a:latin typeface="Arial" panose="020B0604020202020204" pitchFamily="34" charset="0"/>
                <a:ea typeface="Times New Roman" panose="02020603050405020304" pitchFamily="18" charset="0"/>
              </a:rPr>
              <a:t>But also NOT back bent/straight leg technique</a:t>
            </a:r>
          </a:p>
        </p:txBody>
      </p:sp>
      <p:sp>
        <p:nvSpPr>
          <p:cNvPr id="7" name="Rectangle 2">
            <a:extLst>
              <a:ext uri="{FF2B5EF4-FFF2-40B4-BE49-F238E27FC236}">
                <a16:creationId xmlns:a16="http://schemas.microsoft.com/office/drawing/2014/main" id="{29243225-3895-4B36-8596-20D2D0A59D8C}"/>
              </a:ext>
            </a:extLst>
          </p:cNvPr>
          <p:cNvSpPr>
            <a:spLocks noGrp="1" noChangeArrowheads="1"/>
          </p:cNvSpPr>
          <p:nvPr>
            <p:ph type="title"/>
          </p:nvPr>
        </p:nvSpPr>
        <p:spPr>
          <a:xfrm>
            <a:off x="0" y="0"/>
            <a:ext cx="12192000" cy="838200"/>
          </a:xfrm>
        </p:spPr>
        <p:txBody>
          <a:bodyPr>
            <a:noAutofit/>
          </a:bodyPr>
          <a:lstStyle/>
          <a:p>
            <a:pPr>
              <a:spcBef>
                <a:spcPts val="600"/>
              </a:spcBef>
            </a:pPr>
            <a:r>
              <a:rPr lang="en-US" sz="4800" dirty="0"/>
              <a:t>Power Lift Technique</a:t>
            </a:r>
          </a:p>
        </p:txBody>
      </p:sp>
      <p:sp>
        <p:nvSpPr>
          <p:cNvPr id="6" name="Slide Number Placeholder 2">
            <a:extLst>
              <a:ext uri="{FF2B5EF4-FFF2-40B4-BE49-F238E27FC236}">
                <a16:creationId xmlns:a16="http://schemas.microsoft.com/office/drawing/2014/main" id="{9F7B1C8D-0FD9-444C-AECF-24B0B6F0B6D2}"/>
              </a:ext>
            </a:extLst>
          </p:cNvPr>
          <p:cNvSpPr>
            <a:spLocks noGrp="1"/>
          </p:cNvSpPr>
          <p:nvPr>
            <p:ph type="sldNum" sz="quarter" idx="12"/>
          </p:nvPr>
        </p:nvSpPr>
        <p:spPr>
          <a:xfrm>
            <a:off x="10972800" y="6324601"/>
            <a:ext cx="739776" cy="365125"/>
          </a:xfrm>
        </p:spPr>
        <p:txBody>
          <a:bodyPr/>
          <a:lstStyle/>
          <a:p>
            <a:fld id="{E3E267E3-D4FD-48C5-BB18-67E28728C1D6}" type="slidenum">
              <a:rPr lang="en-US" smtClean="0"/>
              <a:t>37</a:t>
            </a:fld>
            <a:endParaRPr lang="en-US" dirty="0"/>
          </a:p>
        </p:txBody>
      </p:sp>
      <p:pic>
        <p:nvPicPr>
          <p:cNvPr id="4" name="Picture 3">
            <a:extLst>
              <a:ext uri="{FF2B5EF4-FFF2-40B4-BE49-F238E27FC236}">
                <a16:creationId xmlns:a16="http://schemas.microsoft.com/office/drawing/2014/main" id="{439751B3-CEBE-41C7-A6C4-2AD65C6CA7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85800" y="1143000"/>
            <a:ext cx="3559949" cy="4191000"/>
          </a:xfrm>
          <a:prstGeom prst="rect">
            <a:avLst/>
          </a:prstGeom>
        </p:spPr>
      </p:pic>
    </p:spTree>
    <p:extLst>
      <p:ext uri="{BB962C8B-B14F-4D97-AF65-F5344CB8AC3E}">
        <p14:creationId xmlns:p14="http://schemas.microsoft.com/office/powerpoint/2010/main" val="10411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5619" name="Rectangle 3"/>
          <p:cNvSpPr>
            <a:spLocks noGrp="1" noChangeArrowheads="1"/>
          </p:cNvSpPr>
          <p:nvPr>
            <p:ph idx="4294967295"/>
          </p:nvPr>
        </p:nvSpPr>
        <p:spPr>
          <a:xfrm>
            <a:off x="5334000" y="1371600"/>
            <a:ext cx="6172200" cy="4495800"/>
          </a:xfrm>
          <a:ln/>
        </p:spPr>
        <p:txBody>
          <a:bodyPr>
            <a:normAutofit/>
          </a:bodyPr>
          <a:lstStyle/>
          <a:p>
            <a:r>
              <a:rPr lang="en-US" sz="3200" dirty="0">
                <a:latin typeface="Arial" panose="020B0604020202020204" pitchFamily="34" charset="0"/>
                <a:ea typeface="Times New Roman" panose="02020603050405020304" pitchFamily="18" charset="0"/>
              </a:rPr>
              <a:t>Up-front planning:</a:t>
            </a:r>
          </a:p>
          <a:p>
            <a:pPr lvl="1"/>
            <a:r>
              <a:rPr lang="en-US" sz="2800" dirty="0">
                <a:latin typeface="Arial" panose="020B0604020202020204" pitchFamily="34" charset="0"/>
                <a:ea typeface="Times New Roman" panose="02020603050405020304" pitchFamily="18" charset="0"/>
              </a:rPr>
              <a:t>Need to use mechanical equipment?</a:t>
            </a:r>
          </a:p>
          <a:p>
            <a:pPr lvl="1"/>
            <a:r>
              <a:rPr lang="en-US" sz="2800" dirty="0">
                <a:latin typeface="Arial" panose="020B0604020202020204" pitchFamily="34" charset="0"/>
                <a:ea typeface="Times New Roman" panose="02020603050405020304" pitchFamily="18" charset="0"/>
              </a:rPr>
              <a:t>Get someone to help?</a:t>
            </a:r>
          </a:p>
          <a:p>
            <a:pPr lvl="1"/>
            <a:r>
              <a:rPr lang="en-US" sz="2800" dirty="0">
                <a:latin typeface="Arial" panose="020B0604020202020204" pitchFamily="34" charset="0"/>
                <a:ea typeface="Times New Roman" panose="02020603050405020304" pitchFamily="18" charset="0"/>
              </a:rPr>
              <a:t>Thought through where item is going to end up?</a:t>
            </a:r>
          </a:p>
          <a:p>
            <a:pPr lvl="1"/>
            <a:r>
              <a:rPr lang="en-US" sz="2800" dirty="0">
                <a:latin typeface="Arial" panose="020B0604020202020204" pitchFamily="34" charset="0"/>
                <a:ea typeface="Times New Roman" panose="02020603050405020304" pitchFamily="18" charset="0"/>
              </a:rPr>
              <a:t>Anticipated any surprises?</a:t>
            </a:r>
          </a:p>
        </p:txBody>
      </p:sp>
      <p:sp>
        <p:nvSpPr>
          <p:cNvPr id="7" name="Rectangle 2">
            <a:extLst>
              <a:ext uri="{FF2B5EF4-FFF2-40B4-BE49-F238E27FC236}">
                <a16:creationId xmlns:a16="http://schemas.microsoft.com/office/drawing/2014/main" id="{29243225-3895-4B36-8596-20D2D0A59D8C}"/>
              </a:ext>
            </a:extLst>
          </p:cNvPr>
          <p:cNvSpPr>
            <a:spLocks noGrp="1" noChangeArrowheads="1"/>
          </p:cNvSpPr>
          <p:nvPr>
            <p:ph type="title"/>
          </p:nvPr>
        </p:nvSpPr>
        <p:spPr>
          <a:xfrm>
            <a:off x="0" y="0"/>
            <a:ext cx="12192000" cy="1752600"/>
          </a:xfrm>
        </p:spPr>
        <p:txBody>
          <a:bodyPr>
            <a:noAutofit/>
          </a:bodyPr>
          <a:lstStyle/>
          <a:p>
            <a:pPr>
              <a:spcBef>
                <a:spcPts val="600"/>
              </a:spcBef>
            </a:pPr>
            <a:r>
              <a:rPr lang="en-US" sz="4800" dirty="0"/>
              <a:t>Power Lift Technique</a:t>
            </a:r>
          </a:p>
        </p:txBody>
      </p:sp>
      <p:sp>
        <p:nvSpPr>
          <p:cNvPr id="2" name="Action Button: Help 1">
            <a:hlinkClick r:id="" action="ppaction://noaction" highlightClick="1"/>
            <a:extLst>
              <a:ext uri="{FF2B5EF4-FFF2-40B4-BE49-F238E27FC236}">
                <a16:creationId xmlns:a16="http://schemas.microsoft.com/office/drawing/2014/main" id="{013AC385-89AC-4209-BE7B-6DF25A0918DA}"/>
              </a:ext>
            </a:extLst>
          </p:cNvPr>
          <p:cNvSpPr/>
          <p:nvPr/>
        </p:nvSpPr>
        <p:spPr>
          <a:xfrm>
            <a:off x="685800" y="1371600"/>
            <a:ext cx="4419600" cy="3352800"/>
          </a:xfrm>
          <a:prstGeom prst="actionButtonHelp">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2">
            <a:extLst>
              <a:ext uri="{FF2B5EF4-FFF2-40B4-BE49-F238E27FC236}">
                <a16:creationId xmlns:a16="http://schemas.microsoft.com/office/drawing/2014/main" id="{2316112D-8214-44DF-B9ED-4E759FEBEB86}"/>
              </a:ext>
            </a:extLst>
          </p:cNvPr>
          <p:cNvSpPr>
            <a:spLocks noGrp="1"/>
          </p:cNvSpPr>
          <p:nvPr>
            <p:ph type="sldNum" sz="quarter" idx="12"/>
          </p:nvPr>
        </p:nvSpPr>
        <p:spPr>
          <a:xfrm>
            <a:off x="10972800" y="6324601"/>
            <a:ext cx="739776" cy="365125"/>
          </a:xfrm>
        </p:spPr>
        <p:txBody>
          <a:bodyPr/>
          <a:lstStyle/>
          <a:p>
            <a:fld id="{E3E267E3-D4FD-48C5-BB18-67E28728C1D6}" type="slidenum">
              <a:rPr lang="en-US" smtClean="0"/>
              <a:t>38</a:t>
            </a:fld>
            <a:endParaRPr lang="en-US" dirty="0"/>
          </a:p>
        </p:txBody>
      </p:sp>
    </p:spTree>
    <p:extLst>
      <p:ext uri="{BB962C8B-B14F-4D97-AF65-F5344CB8AC3E}">
        <p14:creationId xmlns:p14="http://schemas.microsoft.com/office/powerpoint/2010/main" val="246000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5619" name="Rectangle 3"/>
          <p:cNvSpPr>
            <a:spLocks noGrp="1" noChangeArrowheads="1"/>
          </p:cNvSpPr>
          <p:nvPr>
            <p:ph idx="4294967295"/>
          </p:nvPr>
        </p:nvSpPr>
        <p:spPr>
          <a:xfrm>
            <a:off x="4937902" y="877160"/>
            <a:ext cx="7001435" cy="3999640"/>
          </a:xfrm>
          <a:ln/>
        </p:spPr>
        <p:txBody>
          <a:bodyPr>
            <a:normAutofit lnSpcReduction="10000"/>
          </a:bodyPr>
          <a:lstStyle/>
          <a:p>
            <a:pPr>
              <a:lnSpc>
                <a:spcPct val="110000"/>
              </a:lnSpc>
              <a:spcBef>
                <a:spcPts val="0"/>
              </a:spcBef>
            </a:pPr>
            <a:r>
              <a:rPr lang="en-US" sz="2000" dirty="0">
                <a:latin typeface="Arial" panose="020B0604020202020204" pitchFamily="34" charset="0"/>
                <a:ea typeface="Times New Roman" panose="02020603050405020304" pitchFamily="18" charset="0"/>
              </a:rPr>
              <a:t>Step-by-step:</a:t>
            </a:r>
          </a:p>
          <a:p>
            <a:pPr lvl="1">
              <a:lnSpc>
                <a:spcPct val="110000"/>
              </a:lnSpc>
              <a:spcBef>
                <a:spcPts val="0"/>
              </a:spcBef>
            </a:pPr>
            <a:r>
              <a:rPr lang="en-US" sz="1800" dirty="0">
                <a:latin typeface="Arial" panose="020B0604020202020204" pitchFamily="34" charset="0"/>
                <a:ea typeface="Times New Roman" panose="02020603050405020304" pitchFamily="18" charset="0"/>
              </a:rPr>
              <a:t>Approach object with feet slightly wider than shoulder width</a:t>
            </a:r>
          </a:p>
          <a:p>
            <a:pPr lvl="1">
              <a:lnSpc>
                <a:spcPct val="110000"/>
              </a:lnSpc>
              <a:spcBef>
                <a:spcPts val="0"/>
              </a:spcBef>
            </a:pPr>
            <a:r>
              <a:rPr lang="en-US" sz="1800" dirty="0">
                <a:latin typeface="Arial" panose="020B0604020202020204" pitchFamily="34" charset="0"/>
                <a:ea typeface="Times New Roman" panose="02020603050405020304" pitchFamily="18" charset="0"/>
              </a:rPr>
              <a:t>Good footing</a:t>
            </a:r>
          </a:p>
          <a:p>
            <a:pPr lvl="1">
              <a:lnSpc>
                <a:spcPct val="110000"/>
              </a:lnSpc>
              <a:spcBef>
                <a:spcPts val="0"/>
              </a:spcBef>
            </a:pPr>
            <a:r>
              <a:rPr lang="en-US" sz="1800" dirty="0">
                <a:latin typeface="Arial" panose="020B0604020202020204" pitchFamily="34" charset="0"/>
                <a:ea typeface="Times New Roman" panose="02020603050405020304" pitchFamily="18" charset="0"/>
              </a:rPr>
              <a:t>Bend hips and knees somewhat</a:t>
            </a:r>
          </a:p>
          <a:p>
            <a:pPr lvl="1">
              <a:lnSpc>
                <a:spcPct val="110000"/>
              </a:lnSpc>
              <a:spcBef>
                <a:spcPts val="0"/>
              </a:spcBef>
            </a:pPr>
            <a:r>
              <a:rPr lang="en-US" sz="1800" dirty="0">
                <a:latin typeface="Arial" panose="020B0604020202020204" pitchFamily="34" charset="0"/>
                <a:ea typeface="Times New Roman" panose="02020603050405020304" pitchFamily="18" charset="0"/>
              </a:rPr>
              <a:t>Reach hands to speaker</a:t>
            </a:r>
          </a:p>
          <a:p>
            <a:pPr lvl="1">
              <a:lnSpc>
                <a:spcPct val="110000"/>
              </a:lnSpc>
              <a:spcBef>
                <a:spcPts val="0"/>
              </a:spcBef>
            </a:pPr>
            <a:r>
              <a:rPr lang="en-US" sz="1800" dirty="0">
                <a:latin typeface="Arial" panose="020B0604020202020204" pitchFamily="34" charset="0"/>
                <a:ea typeface="Times New Roman" panose="02020603050405020304" pitchFamily="18" charset="0"/>
              </a:rPr>
              <a:t>Figure out best way to grip object</a:t>
            </a:r>
          </a:p>
          <a:p>
            <a:pPr lvl="1">
              <a:lnSpc>
                <a:spcPct val="110000"/>
              </a:lnSpc>
              <a:spcBef>
                <a:spcPts val="0"/>
              </a:spcBef>
            </a:pPr>
            <a:r>
              <a:rPr lang="en-US" sz="1800" dirty="0">
                <a:latin typeface="Arial" panose="020B0604020202020204" pitchFamily="34" charset="0"/>
                <a:ea typeface="Times New Roman" panose="02020603050405020304" pitchFamily="18" charset="0"/>
              </a:rPr>
              <a:t>Build bridge with elbow on knee</a:t>
            </a:r>
          </a:p>
          <a:p>
            <a:pPr lvl="1">
              <a:lnSpc>
                <a:spcPct val="110000"/>
              </a:lnSpc>
              <a:spcBef>
                <a:spcPts val="0"/>
              </a:spcBef>
            </a:pPr>
            <a:r>
              <a:rPr lang="en-US" sz="1800" dirty="0">
                <a:latin typeface="Arial" panose="020B0604020202020204" pitchFamily="34" charset="0"/>
                <a:ea typeface="Times New Roman" panose="02020603050405020304" pitchFamily="18" charset="0"/>
              </a:rPr>
              <a:t>Tighten up stomach muscles</a:t>
            </a:r>
          </a:p>
          <a:p>
            <a:pPr>
              <a:lnSpc>
                <a:spcPct val="110000"/>
              </a:lnSpc>
              <a:spcBef>
                <a:spcPts val="0"/>
              </a:spcBef>
            </a:pPr>
            <a:r>
              <a:rPr lang="en-US" sz="2000" dirty="0">
                <a:latin typeface="Arial" panose="020B0604020202020204" pitchFamily="34" charset="0"/>
                <a:ea typeface="Times New Roman" panose="02020603050405020304" pitchFamily="18" charset="0"/>
              </a:rPr>
              <a:t>You are now ready to lift! </a:t>
            </a:r>
          </a:p>
          <a:p>
            <a:pPr>
              <a:lnSpc>
                <a:spcPct val="110000"/>
              </a:lnSpc>
              <a:spcBef>
                <a:spcPts val="0"/>
              </a:spcBef>
            </a:pPr>
            <a:r>
              <a:rPr lang="en-US" sz="2000" dirty="0">
                <a:latin typeface="Arial" panose="020B0604020202020204" pitchFamily="34" charset="0"/>
                <a:ea typeface="Times New Roman" panose="02020603050405020304" pitchFamily="18" charset="0"/>
              </a:rPr>
              <a:t>One last critical step. . . at the moment of the exertion . . . LOOK UP</a:t>
            </a:r>
          </a:p>
          <a:p>
            <a:pPr>
              <a:lnSpc>
                <a:spcPct val="110000"/>
              </a:lnSpc>
              <a:spcBef>
                <a:spcPts val="0"/>
              </a:spcBef>
            </a:pPr>
            <a:r>
              <a:rPr lang="en-US" sz="2200" dirty="0">
                <a:latin typeface="Arial" panose="020B0604020202020204" pitchFamily="34" charset="0"/>
                <a:ea typeface="Times New Roman" panose="02020603050405020304" pitchFamily="18" charset="0"/>
              </a:rPr>
              <a:t>Looking up automatically puts you into Power Position</a:t>
            </a:r>
          </a:p>
        </p:txBody>
      </p:sp>
      <p:sp>
        <p:nvSpPr>
          <p:cNvPr id="7" name="Rectangle 2">
            <a:extLst>
              <a:ext uri="{FF2B5EF4-FFF2-40B4-BE49-F238E27FC236}">
                <a16:creationId xmlns:a16="http://schemas.microsoft.com/office/drawing/2014/main" id="{29243225-3895-4B36-8596-20D2D0A59D8C}"/>
              </a:ext>
            </a:extLst>
          </p:cNvPr>
          <p:cNvSpPr>
            <a:spLocks noGrp="1" noChangeArrowheads="1"/>
          </p:cNvSpPr>
          <p:nvPr>
            <p:ph type="title"/>
          </p:nvPr>
        </p:nvSpPr>
        <p:spPr>
          <a:xfrm>
            <a:off x="0" y="163286"/>
            <a:ext cx="12192000" cy="685800"/>
          </a:xfrm>
        </p:spPr>
        <p:txBody>
          <a:bodyPr>
            <a:noAutofit/>
          </a:bodyPr>
          <a:lstStyle/>
          <a:p>
            <a:pPr>
              <a:spcBef>
                <a:spcPts val="600"/>
              </a:spcBef>
            </a:pPr>
            <a:r>
              <a:rPr lang="en-US" sz="4800" dirty="0"/>
              <a:t>Power Lift Technique</a:t>
            </a:r>
          </a:p>
        </p:txBody>
      </p:sp>
      <p:sp>
        <p:nvSpPr>
          <p:cNvPr id="8" name="Slide Number Placeholder 2">
            <a:extLst>
              <a:ext uri="{FF2B5EF4-FFF2-40B4-BE49-F238E27FC236}">
                <a16:creationId xmlns:a16="http://schemas.microsoft.com/office/drawing/2014/main" id="{F2769C8C-06B2-4776-871E-CFB61DBC32F4}"/>
              </a:ext>
            </a:extLst>
          </p:cNvPr>
          <p:cNvSpPr>
            <a:spLocks noGrp="1"/>
          </p:cNvSpPr>
          <p:nvPr>
            <p:ph type="sldNum" sz="quarter" idx="12"/>
          </p:nvPr>
        </p:nvSpPr>
        <p:spPr>
          <a:xfrm>
            <a:off x="11277600" y="5029200"/>
            <a:ext cx="739776" cy="365125"/>
          </a:xfrm>
        </p:spPr>
        <p:txBody>
          <a:bodyPr/>
          <a:lstStyle/>
          <a:p>
            <a:fld id="{E3E267E3-D4FD-48C5-BB18-67E28728C1D6}" type="slidenum">
              <a:rPr lang="en-US" smtClean="0"/>
              <a:t>39</a:t>
            </a:fld>
            <a:endParaRPr lang="en-US" dirty="0"/>
          </a:p>
        </p:txBody>
      </p:sp>
      <p:sp>
        <p:nvSpPr>
          <p:cNvPr id="10" name="Rectangle 9">
            <a:extLst>
              <a:ext uri="{FF2B5EF4-FFF2-40B4-BE49-F238E27FC236}">
                <a16:creationId xmlns:a16="http://schemas.microsoft.com/office/drawing/2014/main" id="{83E14B59-3AFC-4B8B-94E9-BEFCF93D02AE}"/>
              </a:ext>
            </a:extLst>
          </p:cNvPr>
          <p:cNvSpPr/>
          <p:nvPr/>
        </p:nvSpPr>
        <p:spPr>
          <a:xfrm>
            <a:off x="635973" y="955431"/>
            <a:ext cx="3733800" cy="4343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cs typeface="Segoe UI" panose="020B0502040204020203" pitchFamily="34" charset="0"/>
              </a:rPr>
              <a:t>IMAGE PLACEHOLDER</a:t>
            </a:r>
          </a:p>
        </p:txBody>
      </p:sp>
      <p:sp>
        <p:nvSpPr>
          <p:cNvPr id="9" name="TextBox 8">
            <a:extLst>
              <a:ext uri="{FF2B5EF4-FFF2-40B4-BE49-F238E27FC236}">
                <a16:creationId xmlns:a16="http://schemas.microsoft.com/office/drawing/2014/main" id="{E5A2FD67-51D9-4686-866C-D882365CCF6F}"/>
              </a:ext>
            </a:extLst>
          </p:cNvPr>
          <p:cNvSpPr txBox="1"/>
          <p:nvPr/>
        </p:nvSpPr>
        <p:spPr>
          <a:xfrm>
            <a:off x="784293" y="1576754"/>
            <a:ext cx="3437159" cy="369332"/>
          </a:xfrm>
          <a:prstGeom prst="rect">
            <a:avLst/>
          </a:prstGeom>
          <a:noFill/>
        </p:spPr>
        <p:txBody>
          <a:bodyPr wrap="none" rtlCol="0">
            <a:spAutoFit/>
          </a:bodyPr>
          <a:lstStyle/>
          <a:p>
            <a:r>
              <a:rPr lang="en-US" dirty="0"/>
              <a:t>Insert Power Lift Demo Video</a:t>
            </a:r>
          </a:p>
        </p:txBody>
      </p:sp>
    </p:spTree>
    <p:extLst>
      <p:ext uri="{BB962C8B-B14F-4D97-AF65-F5344CB8AC3E}">
        <p14:creationId xmlns:p14="http://schemas.microsoft.com/office/powerpoint/2010/main" val="49542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4801423" y="1018674"/>
            <a:ext cx="6769865" cy="4929982"/>
          </a:xfrm>
        </p:spPr>
        <p:txBody>
          <a:bodyPr>
            <a:normAutofit/>
          </a:bodyPr>
          <a:lstStyle/>
          <a:p>
            <a:r>
              <a:rPr lang="en-US" dirty="0"/>
              <a:t>Libraries became institutions of public value</a:t>
            </a:r>
          </a:p>
          <a:p>
            <a:r>
              <a:rPr lang="en-US" dirty="0"/>
              <a:t>Librarians transformed libraries into cultural centers at heart of towns</a:t>
            </a:r>
          </a:p>
          <a:p>
            <a:r>
              <a:rPr lang="en-US" dirty="0"/>
              <a:t>More and more public libraries  opened with public funding</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4</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Institutions of Public Value</a:t>
            </a:r>
          </a:p>
        </p:txBody>
      </p:sp>
      <p:pic>
        <p:nvPicPr>
          <p:cNvPr id="6" name="Picture 5">
            <a:extLst>
              <a:ext uri="{FF2B5EF4-FFF2-40B4-BE49-F238E27FC236}">
                <a16:creationId xmlns:a16="http://schemas.microsoft.com/office/drawing/2014/main" id="{9D71AE41-D4F5-4B63-8F4A-508F9D208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256" y="1143000"/>
            <a:ext cx="4286250" cy="3429000"/>
          </a:xfrm>
          <a:prstGeom prst="rect">
            <a:avLst/>
          </a:prstGeom>
          <a:ln>
            <a:noFill/>
          </a:ln>
          <a:effectLst/>
        </p:spPr>
      </p:pic>
    </p:spTree>
    <p:extLst>
      <p:ext uri="{BB962C8B-B14F-4D97-AF65-F5344CB8AC3E}">
        <p14:creationId xmlns:p14="http://schemas.microsoft.com/office/powerpoint/2010/main" val="93694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4299D76-CA52-42EA-ABCE-2C7CB0027EC0}"/>
              </a:ext>
            </a:extLst>
          </p:cNvPr>
          <p:cNvPicPr>
            <a:picLocks noChangeAspect="1"/>
          </p:cNvPicPr>
          <p:nvPr/>
        </p:nvPicPr>
        <p:blipFill rotWithShape="1">
          <a:blip r:embed="rId3">
            <a:extLst>
              <a:ext uri="{28A0092B-C50C-407E-A947-70E740481C1C}">
                <a14:useLocalDpi xmlns:a14="http://schemas.microsoft.com/office/drawing/2010/main" val="0"/>
              </a:ext>
            </a:extLst>
          </a:blip>
          <a:srcRect t="9333"/>
          <a:stretch/>
        </p:blipFill>
        <p:spPr>
          <a:xfrm flipH="1">
            <a:off x="3545231" y="1267995"/>
            <a:ext cx="2880392" cy="3003099"/>
          </a:xfrm>
          <a:prstGeom prst="rect">
            <a:avLst/>
          </a:prstGeom>
          <a:ln w="12700">
            <a:solidFill>
              <a:schemeClr val="tx1"/>
            </a:solidFill>
          </a:ln>
        </p:spPr>
      </p:pic>
      <p:pic>
        <p:nvPicPr>
          <p:cNvPr id="6" name="Picture 5">
            <a:extLst>
              <a:ext uri="{FF2B5EF4-FFF2-40B4-BE49-F238E27FC236}">
                <a16:creationId xmlns:a16="http://schemas.microsoft.com/office/drawing/2014/main" id="{B224F1D4-CB2F-4EFA-A2BA-D13333F62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672" y="1289518"/>
            <a:ext cx="3008376" cy="3003099"/>
          </a:xfrm>
          <a:prstGeom prst="rect">
            <a:avLst/>
          </a:prstGeom>
          <a:ln w="12700">
            <a:solidFill>
              <a:schemeClr val="tx1"/>
            </a:solidFill>
          </a:ln>
        </p:spPr>
      </p:pic>
      <p:sp>
        <p:nvSpPr>
          <p:cNvPr id="495619" name="Rectangle 3"/>
          <p:cNvSpPr>
            <a:spLocks noGrp="1" noChangeArrowheads="1"/>
          </p:cNvSpPr>
          <p:nvPr>
            <p:ph idx="4294967295"/>
          </p:nvPr>
        </p:nvSpPr>
        <p:spPr>
          <a:xfrm>
            <a:off x="6703222" y="736900"/>
            <a:ext cx="5488778" cy="3555717"/>
          </a:xfrm>
          <a:ln/>
        </p:spPr>
        <p:txBody>
          <a:bodyPr>
            <a:normAutofit fontScale="92500" lnSpcReduction="20000"/>
          </a:bodyPr>
          <a:lstStyle/>
          <a:p>
            <a:r>
              <a:rPr lang="en-US" sz="3200" dirty="0">
                <a:latin typeface="Arial" panose="020B0604020202020204" pitchFamily="34" charset="0"/>
              </a:rPr>
              <a:t>Look down:</a:t>
            </a:r>
          </a:p>
          <a:p>
            <a:pPr lvl="1"/>
            <a:r>
              <a:rPr lang="en-US" sz="2800" dirty="0">
                <a:latin typeface="Arial" panose="020B0604020202020204" pitchFamily="34" charset="0"/>
              </a:rPr>
              <a:t>Round out back</a:t>
            </a:r>
          </a:p>
          <a:p>
            <a:pPr lvl="1"/>
            <a:r>
              <a:rPr lang="en-US" sz="2800" dirty="0">
                <a:latin typeface="Arial" panose="020B0604020202020204" pitchFamily="34" charset="0"/>
              </a:rPr>
              <a:t>Significant strain  </a:t>
            </a:r>
          </a:p>
          <a:p>
            <a:r>
              <a:rPr lang="en-US" sz="3200" dirty="0">
                <a:latin typeface="Arial" panose="020B0604020202020204" pitchFamily="34" charset="0"/>
              </a:rPr>
              <a:t>Look up:</a:t>
            </a:r>
          </a:p>
          <a:p>
            <a:pPr lvl="1"/>
            <a:r>
              <a:rPr lang="en-US" sz="2800" dirty="0">
                <a:latin typeface="Arial" panose="020B0604020202020204" pitchFamily="34" charset="0"/>
              </a:rPr>
              <a:t>Back in neutral</a:t>
            </a:r>
          </a:p>
          <a:p>
            <a:pPr lvl="1"/>
            <a:r>
              <a:rPr lang="en-US" sz="2800" dirty="0">
                <a:latin typeface="Arial" panose="020B0604020202020204" pitchFamily="34" charset="0"/>
              </a:rPr>
              <a:t>Transfer force of lift to hips and legs</a:t>
            </a:r>
          </a:p>
          <a:p>
            <a:r>
              <a:rPr lang="en-US" sz="3200" dirty="0">
                <a:latin typeface="Arial" panose="020B0604020202020204" pitchFamily="34" charset="0"/>
              </a:rPr>
              <a:t>Use power lift technique to your advantage</a:t>
            </a:r>
          </a:p>
        </p:txBody>
      </p:sp>
      <p:sp>
        <p:nvSpPr>
          <p:cNvPr id="7" name="Rectangle 2">
            <a:extLst>
              <a:ext uri="{FF2B5EF4-FFF2-40B4-BE49-F238E27FC236}">
                <a16:creationId xmlns:a16="http://schemas.microsoft.com/office/drawing/2014/main" id="{29243225-3895-4B36-8596-20D2D0A59D8C}"/>
              </a:ext>
            </a:extLst>
          </p:cNvPr>
          <p:cNvSpPr>
            <a:spLocks noGrp="1" noChangeArrowheads="1"/>
          </p:cNvSpPr>
          <p:nvPr>
            <p:ph type="title"/>
          </p:nvPr>
        </p:nvSpPr>
        <p:spPr>
          <a:xfrm>
            <a:off x="0" y="-19596"/>
            <a:ext cx="12192000" cy="685800"/>
          </a:xfrm>
        </p:spPr>
        <p:txBody>
          <a:bodyPr>
            <a:noAutofit/>
          </a:bodyPr>
          <a:lstStyle/>
          <a:p>
            <a:pPr>
              <a:spcBef>
                <a:spcPts val="600"/>
              </a:spcBef>
            </a:pPr>
            <a:r>
              <a:rPr lang="en-US" sz="4800" dirty="0"/>
              <a:t>Look Up</a:t>
            </a:r>
          </a:p>
        </p:txBody>
      </p:sp>
      <p:sp>
        <p:nvSpPr>
          <p:cNvPr id="10" name="Text Box 4">
            <a:extLst>
              <a:ext uri="{FF2B5EF4-FFF2-40B4-BE49-F238E27FC236}">
                <a16:creationId xmlns:a16="http://schemas.microsoft.com/office/drawing/2014/main" id="{72825C93-815A-4C88-9C32-09D3A00CE525}"/>
              </a:ext>
            </a:extLst>
          </p:cNvPr>
          <p:cNvSpPr txBox="1">
            <a:spLocks noChangeArrowheads="1"/>
          </p:cNvSpPr>
          <p:nvPr/>
        </p:nvSpPr>
        <p:spPr bwMode="auto">
          <a:xfrm>
            <a:off x="229949" y="705391"/>
            <a:ext cx="3014284" cy="570007"/>
          </a:xfrm>
          <a:prstGeom prst="rect">
            <a:avLst/>
          </a:prstGeom>
          <a:solidFill>
            <a:schemeClr val="bg1"/>
          </a:solidFill>
          <a:ln w="9525">
            <a:solidFill>
              <a:srgbClr val="113C66"/>
            </a:solidFill>
            <a:miter lim="800000"/>
            <a:headEnd/>
            <a:tailEnd/>
          </a:ln>
          <a:effectLst/>
        </p:spPr>
        <p:txBody>
          <a:bodyPr wrap="square" lIns="73004" tIns="36502" rIns="73004" bIns="36502">
            <a:spAutoFit/>
          </a:bodyPr>
          <a:lstStyle/>
          <a:p>
            <a:pPr algn="ctr" defTabSz="729854">
              <a:spcBef>
                <a:spcPct val="50000"/>
              </a:spcBef>
            </a:pPr>
            <a:r>
              <a:rPr lang="en-US" sz="3225" b="1" dirty="0">
                <a:solidFill>
                  <a:srgbClr val="FF0000"/>
                </a:solidFill>
                <a:latin typeface="Arial" pitchFamily="34" charset="0"/>
                <a:cs typeface="Arial" pitchFamily="34" charset="0"/>
              </a:rPr>
              <a:t>LOOK DOWN</a:t>
            </a:r>
          </a:p>
        </p:txBody>
      </p:sp>
      <p:sp>
        <p:nvSpPr>
          <p:cNvPr id="11" name="Text Box 5">
            <a:extLst>
              <a:ext uri="{FF2B5EF4-FFF2-40B4-BE49-F238E27FC236}">
                <a16:creationId xmlns:a16="http://schemas.microsoft.com/office/drawing/2014/main" id="{5ADB4759-9884-4FC0-AA3B-BB3B5CFC1E1E}"/>
              </a:ext>
            </a:extLst>
          </p:cNvPr>
          <p:cNvSpPr txBox="1">
            <a:spLocks noChangeArrowheads="1"/>
          </p:cNvSpPr>
          <p:nvPr/>
        </p:nvSpPr>
        <p:spPr bwMode="auto">
          <a:xfrm>
            <a:off x="3532587" y="687923"/>
            <a:ext cx="2881313" cy="570007"/>
          </a:xfrm>
          <a:prstGeom prst="rect">
            <a:avLst/>
          </a:prstGeom>
          <a:solidFill>
            <a:schemeClr val="bg1"/>
          </a:solidFill>
          <a:ln w="9525">
            <a:solidFill>
              <a:srgbClr val="113C66"/>
            </a:solidFill>
            <a:miter lim="800000"/>
            <a:headEnd/>
            <a:tailEnd/>
          </a:ln>
          <a:effectLst/>
        </p:spPr>
        <p:txBody>
          <a:bodyPr wrap="square" lIns="73004" tIns="36502" rIns="73004" bIns="36502">
            <a:spAutoFit/>
          </a:bodyPr>
          <a:lstStyle/>
          <a:p>
            <a:pPr algn="ctr" defTabSz="729854">
              <a:spcBef>
                <a:spcPct val="50000"/>
              </a:spcBef>
            </a:pPr>
            <a:r>
              <a:rPr lang="en-US" sz="3225" b="1" dirty="0">
                <a:solidFill>
                  <a:srgbClr val="00682E"/>
                </a:solidFill>
                <a:latin typeface="Arial" pitchFamily="34" charset="0"/>
                <a:cs typeface="Arial" pitchFamily="34" charset="0"/>
              </a:rPr>
              <a:t>LOOK</a:t>
            </a:r>
            <a:r>
              <a:rPr lang="en-US" sz="3225" dirty="0">
                <a:solidFill>
                  <a:srgbClr val="00682E"/>
                </a:solidFill>
                <a:latin typeface="Impact" pitchFamily="34" charset="0"/>
              </a:rPr>
              <a:t> </a:t>
            </a:r>
            <a:r>
              <a:rPr lang="en-US" sz="3225" b="1" dirty="0">
                <a:solidFill>
                  <a:srgbClr val="00682E"/>
                </a:solidFill>
                <a:latin typeface="Arial" pitchFamily="34" charset="0"/>
                <a:cs typeface="Arial" pitchFamily="34" charset="0"/>
              </a:rPr>
              <a:t>UP</a:t>
            </a:r>
          </a:p>
        </p:txBody>
      </p:sp>
      <p:sp>
        <p:nvSpPr>
          <p:cNvPr id="12" name="Freeform 6">
            <a:extLst>
              <a:ext uri="{FF2B5EF4-FFF2-40B4-BE49-F238E27FC236}">
                <a16:creationId xmlns:a16="http://schemas.microsoft.com/office/drawing/2014/main" id="{FEEDCB05-D753-4D82-BF15-C68718BC5376}"/>
              </a:ext>
            </a:extLst>
          </p:cNvPr>
          <p:cNvSpPr>
            <a:spLocks/>
          </p:cNvSpPr>
          <p:nvPr/>
        </p:nvSpPr>
        <p:spPr bwMode="auto">
          <a:xfrm rot="21146737">
            <a:off x="1340344" y="1669913"/>
            <a:ext cx="1402856" cy="170184"/>
          </a:xfrm>
          <a:custGeom>
            <a:avLst/>
            <a:gdLst/>
            <a:ahLst/>
            <a:cxnLst>
              <a:cxn ang="0">
                <a:pos x="0" y="112"/>
              </a:cxn>
              <a:cxn ang="0">
                <a:pos x="240" y="16"/>
              </a:cxn>
              <a:cxn ang="0">
                <a:pos x="576" y="16"/>
              </a:cxn>
              <a:cxn ang="0">
                <a:pos x="864" y="112"/>
              </a:cxn>
              <a:cxn ang="0">
                <a:pos x="1104" y="256"/>
              </a:cxn>
              <a:cxn ang="0">
                <a:pos x="1200" y="352"/>
              </a:cxn>
            </a:cxnLst>
            <a:rect l="0" t="0" r="r" b="b"/>
            <a:pathLst>
              <a:path w="1200" h="352">
                <a:moveTo>
                  <a:pt x="0" y="112"/>
                </a:moveTo>
                <a:cubicBezTo>
                  <a:pt x="72" y="72"/>
                  <a:pt x="144" y="32"/>
                  <a:pt x="240" y="16"/>
                </a:cubicBezTo>
                <a:cubicBezTo>
                  <a:pt x="336" y="0"/>
                  <a:pt x="472" y="0"/>
                  <a:pt x="576" y="16"/>
                </a:cubicBezTo>
                <a:cubicBezTo>
                  <a:pt x="680" y="32"/>
                  <a:pt x="776" y="72"/>
                  <a:pt x="864" y="112"/>
                </a:cubicBezTo>
                <a:cubicBezTo>
                  <a:pt x="952" y="152"/>
                  <a:pt x="1048" y="216"/>
                  <a:pt x="1104" y="256"/>
                </a:cubicBezTo>
                <a:cubicBezTo>
                  <a:pt x="1160" y="296"/>
                  <a:pt x="1180" y="324"/>
                  <a:pt x="1200" y="352"/>
                </a:cubicBezTo>
              </a:path>
            </a:pathLst>
          </a:custGeom>
          <a:noFill/>
          <a:ln w="76200" cap="flat" cmpd="sng">
            <a:solidFill>
              <a:schemeClr val="bg1"/>
            </a:solidFill>
            <a:prstDash val="solid"/>
            <a:miter lim="800000"/>
            <a:headEnd type="none" w="med" len="med"/>
            <a:tailEnd type="none" w="med" len="med"/>
          </a:ln>
          <a:effectLst/>
        </p:spPr>
        <p:txBody>
          <a:bodyPr wrap="none"/>
          <a:lstStyle/>
          <a:p>
            <a:endParaRPr lang="en-US" sz="1350"/>
          </a:p>
        </p:txBody>
      </p:sp>
      <p:sp>
        <p:nvSpPr>
          <p:cNvPr id="13" name="Line 7">
            <a:extLst>
              <a:ext uri="{FF2B5EF4-FFF2-40B4-BE49-F238E27FC236}">
                <a16:creationId xmlns:a16="http://schemas.microsoft.com/office/drawing/2014/main" id="{FA38B479-8D0F-460F-806B-B975D09642A7}"/>
              </a:ext>
            </a:extLst>
          </p:cNvPr>
          <p:cNvSpPr>
            <a:spLocks noChangeShapeType="1"/>
          </p:cNvSpPr>
          <p:nvPr/>
        </p:nvSpPr>
        <p:spPr bwMode="auto">
          <a:xfrm>
            <a:off x="4869840" y="1935880"/>
            <a:ext cx="1143000" cy="685800"/>
          </a:xfrm>
          <a:prstGeom prst="line">
            <a:avLst/>
          </a:prstGeom>
          <a:noFill/>
          <a:ln w="76200">
            <a:solidFill>
              <a:schemeClr val="bg1"/>
            </a:solidFill>
            <a:miter lim="800000"/>
            <a:headEnd/>
            <a:tailEnd/>
          </a:ln>
          <a:effectLst/>
        </p:spPr>
        <p:txBody>
          <a:bodyPr wrap="none"/>
          <a:lstStyle/>
          <a:p>
            <a:endParaRPr lang="en-US" sz="1350"/>
          </a:p>
        </p:txBody>
      </p:sp>
      <p:sp>
        <p:nvSpPr>
          <p:cNvPr id="14" name="AutoShape 8">
            <a:extLst>
              <a:ext uri="{FF2B5EF4-FFF2-40B4-BE49-F238E27FC236}">
                <a16:creationId xmlns:a16="http://schemas.microsoft.com/office/drawing/2014/main" id="{948734CE-BCF7-49EA-82DF-3795F26EF08F}"/>
              </a:ext>
            </a:extLst>
          </p:cNvPr>
          <p:cNvSpPr>
            <a:spLocks noChangeArrowheads="1"/>
          </p:cNvSpPr>
          <p:nvPr/>
        </p:nvSpPr>
        <p:spPr bwMode="auto">
          <a:xfrm>
            <a:off x="533400" y="2183936"/>
            <a:ext cx="342900" cy="857250"/>
          </a:xfrm>
          <a:prstGeom prst="downArrow">
            <a:avLst>
              <a:gd name="adj1" fmla="val 50000"/>
              <a:gd name="adj2" fmla="val 62500"/>
            </a:avLst>
          </a:prstGeom>
          <a:solidFill>
            <a:schemeClr val="bg1"/>
          </a:solidFill>
          <a:ln w="9525">
            <a:solidFill>
              <a:schemeClr val="tx1"/>
            </a:solidFill>
            <a:miter lim="800000"/>
            <a:headEnd/>
            <a:tailEnd/>
          </a:ln>
          <a:effectLst/>
        </p:spPr>
        <p:txBody>
          <a:bodyPr wrap="none" anchor="ctr"/>
          <a:lstStyle/>
          <a:p>
            <a:endParaRPr lang="en-US" sz="1350"/>
          </a:p>
        </p:txBody>
      </p:sp>
      <p:sp>
        <p:nvSpPr>
          <p:cNvPr id="15" name="AutoShape 9">
            <a:extLst>
              <a:ext uri="{FF2B5EF4-FFF2-40B4-BE49-F238E27FC236}">
                <a16:creationId xmlns:a16="http://schemas.microsoft.com/office/drawing/2014/main" id="{9D29294C-0E5B-417F-B243-C402B018C9E1}"/>
              </a:ext>
            </a:extLst>
          </p:cNvPr>
          <p:cNvSpPr>
            <a:spLocks noChangeArrowheads="1"/>
          </p:cNvSpPr>
          <p:nvPr/>
        </p:nvSpPr>
        <p:spPr bwMode="auto">
          <a:xfrm>
            <a:off x="3466001" y="1509454"/>
            <a:ext cx="800100" cy="342900"/>
          </a:xfrm>
          <a:prstGeom prst="leftArrow">
            <a:avLst>
              <a:gd name="adj1" fmla="val 50000"/>
              <a:gd name="adj2" fmla="val 58333"/>
            </a:avLst>
          </a:prstGeom>
          <a:solidFill>
            <a:schemeClr val="bg1"/>
          </a:solidFill>
          <a:ln w="9525">
            <a:solidFill>
              <a:schemeClr val="tx1"/>
            </a:solidFill>
            <a:miter lim="800000"/>
            <a:headEnd/>
            <a:tailEnd/>
          </a:ln>
          <a:effectLst/>
        </p:spPr>
        <p:txBody>
          <a:bodyPr wrap="none" anchor="ctr"/>
          <a:lstStyle/>
          <a:p>
            <a:endParaRPr lang="en-US" sz="1350"/>
          </a:p>
        </p:txBody>
      </p:sp>
      <p:sp>
        <p:nvSpPr>
          <p:cNvPr id="18" name="Slide Number Placeholder 2">
            <a:extLst>
              <a:ext uri="{FF2B5EF4-FFF2-40B4-BE49-F238E27FC236}">
                <a16:creationId xmlns:a16="http://schemas.microsoft.com/office/drawing/2014/main" id="{A8685E13-2756-4AC5-8FCF-A49D0D1382FA}"/>
              </a:ext>
            </a:extLst>
          </p:cNvPr>
          <p:cNvSpPr>
            <a:spLocks noGrp="1"/>
          </p:cNvSpPr>
          <p:nvPr>
            <p:ph type="sldNum" sz="quarter" idx="12"/>
          </p:nvPr>
        </p:nvSpPr>
        <p:spPr>
          <a:xfrm>
            <a:off x="11277600" y="5074479"/>
            <a:ext cx="739776" cy="365125"/>
          </a:xfrm>
        </p:spPr>
        <p:txBody>
          <a:bodyPr/>
          <a:lstStyle/>
          <a:p>
            <a:fld id="{E3E267E3-D4FD-48C5-BB18-67E28728C1D6}" type="slidenum">
              <a:rPr lang="en-US" smtClean="0"/>
              <a:t>40</a:t>
            </a:fld>
            <a:endParaRPr lang="en-US" dirty="0"/>
          </a:p>
        </p:txBody>
      </p:sp>
    </p:spTree>
    <p:extLst>
      <p:ext uri="{BB962C8B-B14F-4D97-AF65-F5344CB8AC3E}">
        <p14:creationId xmlns:p14="http://schemas.microsoft.com/office/powerpoint/2010/main" val="3324067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right)">
                                      <p:cBhvr>
                                        <p:cTn id="14" dur="400"/>
                                        <p:tgtEl>
                                          <p:spTgt spid="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41</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Golfer’s Lift</a:t>
            </a:r>
          </a:p>
        </p:txBody>
      </p:sp>
      <p:sp>
        <p:nvSpPr>
          <p:cNvPr id="9" name="Content Placeholder 1">
            <a:extLst>
              <a:ext uri="{FF2B5EF4-FFF2-40B4-BE49-F238E27FC236}">
                <a16:creationId xmlns:a16="http://schemas.microsoft.com/office/drawing/2014/main" id="{C3227914-0F2E-4756-9FC7-C34856FBD856}"/>
              </a:ext>
            </a:extLst>
          </p:cNvPr>
          <p:cNvSpPr>
            <a:spLocks noGrp="1"/>
          </p:cNvSpPr>
          <p:nvPr>
            <p:ph idx="4294967295"/>
          </p:nvPr>
        </p:nvSpPr>
        <p:spPr>
          <a:xfrm>
            <a:off x="5995737" y="990600"/>
            <a:ext cx="6184328" cy="4525963"/>
          </a:xfrm>
        </p:spPr>
        <p:txBody>
          <a:bodyPr/>
          <a:lstStyle/>
          <a:p>
            <a:r>
              <a:rPr lang="en-US" sz="2800" dirty="0"/>
              <a:t>Lighter weight item:</a:t>
            </a:r>
          </a:p>
          <a:p>
            <a:pPr lvl="1"/>
            <a:r>
              <a:rPr lang="en-US" sz="2400" dirty="0"/>
              <a:t>Handle with one hand</a:t>
            </a:r>
          </a:p>
          <a:p>
            <a:r>
              <a:rPr lang="en-US" sz="2800" dirty="0"/>
              <a:t>Use Golfer’s Lift</a:t>
            </a:r>
          </a:p>
          <a:p>
            <a:pPr lvl="1"/>
            <a:r>
              <a:rPr lang="en-US" sz="2400" dirty="0"/>
              <a:t>Lift one leg back as bend over at hip to reach to item</a:t>
            </a:r>
          </a:p>
          <a:p>
            <a:pPr lvl="1"/>
            <a:r>
              <a:rPr lang="en-US" sz="2400" dirty="0"/>
              <a:t>Counterbalances trunk </a:t>
            </a:r>
          </a:p>
          <a:p>
            <a:r>
              <a:rPr lang="en-US" sz="3200" dirty="0"/>
              <a:t>Practice using Golfer’s Lift!</a:t>
            </a:r>
            <a:endParaRPr lang="en-US" dirty="0"/>
          </a:p>
        </p:txBody>
      </p:sp>
      <p:sp>
        <p:nvSpPr>
          <p:cNvPr id="10" name="Rectangle 9">
            <a:extLst>
              <a:ext uri="{FF2B5EF4-FFF2-40B4-BE49-F238E27FC236}">
                <a16:creationId xmlns:a16="http://schemas.microsoft.com/office/drawing/2014/main" id="{9CCF0775-3E6D-4053-8B2B-C6848D716A11}"/>
              </a:ext>
            </a:extLst>
          </p:cNvPr>
          <p:cNvSpPr/>
          <p:nvPr/>
        </p:nvSpPr>
        <p:spPr>
          <a:xfrm>
            <a:off x="635973" y="955431"/>
            <a:ext cx="3733800" cy="4343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cs typeface="Segoe UI" panose="020B0502040204020203" pitchFamily="34" charset="0"/>
              </a:rPr>
              <a:t>IMAGE PLACEHOLDER</a:t>
            </a:r>
          </a:p>
        </p:txBody>
      </p:sp>
      <p:sp>
        <p:nvSpPr>
          <p:cNvPr id="11" name="TextBox 10">
            <a:extLst>
              <a:ext uri="{FF2B5EF4-FFF2-40B4-BE49-F238E27FC236}">
                <a16:creationId xmlns:a16="http://schemas.microsoft.com/office/drawing/2014/main" id="{95274EE0-5D23-44BB-A46E-F63E6DF9FF36}"/>
              </a:ext>
            </a:extLst>
          </p:cNvPr>
          <p:cNvSpPr txBox="1"/>
          <p:nvPr/>
        </p:nvSpPr>
        <p:spPr>
          <a:xfrm>
            <a:off x="1047987" y="1570892"/>
            <a:ext cx="2909771" cy="369332"/>
          </a:xfrm>
          <a:prstGeom prst="rect">
            <a:avLst/>
          </a:prstGeom>
          <a:noFill/>
        </p:spPr>
        <p:txBody>
          <a:bodyPr wrap="none" rtlCol="0">
            <a:spAutoFit/>
          </a:bodyPr>
          <a:lstStyle/>
          <a:p>
            <a:r>
              <a:rPr lang="en-US" dirty="0"/>
              <a:t>Insert Golfer’s Lift Video</a:t>
            </a:r>
          </a:p>
        </p:txBody>
      </p:sp>
    </p:spTree>
    <p:extLst>
      <p:ext uri="{BB962C8B-B14F-4D97-AF65-F5344CB8AC3E}">
        <p14:creationId xmlns:p14="http://schemas.microsoft.com/office/powerpoint/2010/main" val="204604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6324355" y="960485"/>
            <a:ext cx="5257800" cy="3840115"/>
          </a:xfrm>
        </p:spPr>
        <p:txBody>
          <a:bodyPr>
            <a:normAutofit lnSpcReduction="10000"/>
          </a:bodyPr>
          <a:lstStyle/>
          <a:p>
            <a:r>
              <a:rPr lang="en-US" sz="2800" dirty="0"/>
              <a:t>Apply concepts to everyday activities at library?</a:t>
            </a:r>
          </a:p>
          <a:p>
            <a:r>
              <a:rPr lang="en-US" sz="2800" dirty="0"/>
              <a:t>Tips and Techniques:</a:t>
            </a:r>
          </a:p>
          <a:p>
            <a:pPr lvl="1"/>
            <a:r>
              <a:rPr lang="en-US" sz="2400" dirty="0"/>
              <a:t>Shelving library materials</a:t>
            </a:r>
          </a:p>
          <a:p>
            <a:pPr lvl="1"/>
            <a:r>
              <a:rPr lang="en-US" sz="2400" dirty="0"/>
              <a:t>Working with AMH system</a:t>
            </a:r>
          </a:p>
          <a:p>
            <a:pPr lvl="1"/>
            <a:r>
              <a:rPr lang="en-US" sz="2400" dirty="0"/>
              <a:t>Working at Service Desks</a:t>
            </a:r>
          </a:p>
          <a:p>
            <a:pPr lvl="1"/>
            <a:r>
              <a:rPr lang="en-US" sz="2400" dirty="0"/>
              <a:t>Maneuvering book trucks</a:t>
            </a:r>
          </a:p>
          <a:p>
            <a:pPr lvl="1"/>
            <a:r>
              <a:rPr lang="en-US" sz="2400" dirty="0"/>
              <a:t>Using Lift Stiks</a:t>
            </a:r>
          </a:p>
          <a:p>
            <a:pPr lvl="1"/>
            <a:r>
              <a:rPr lang="en-US" sz="2400" dirty="0"/>
              <a:t>Processing library materials</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a:xfrm>
            <a:off x="11525660" y="5013910"/>
            <a:ext cx="458382" cy="320186"/>
          </a:xfrm>
          <a:effectLst/>
        </p:spPr>
        <p:txBody>
          <a:bodyPr/>
          <a:lstStyle/>
          <a:p>
            <a:fld id="{E3E267E3-D4FD-48C5-BB18-67E28728C1D6}" type="slidenum">
              <a:rPr lang="en-US" smtClean="0"/>
              <a:t>42</a:t>
            </a:fld>
            <a:endParaRPr lang="en-US" dirty="0"/>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Tips and Techniques</a:t>
            </a:r>
          </a:p>
        </p:txBody>
      </p:sp>
      <p:pic>
        <p:nvPicPr>
          <p:cNvPr id="6" name="Picture 5">
            <a:extLst>
              <a:ext uri="{FF2B5EF4-FFF2-40B4-BE49-F238E27FC236}">
                <a16:creationId xmlns:a16="http://schemas.microsoft.com/office/drawing/2014/main" id="{C59A734E-A69B-4004-BCAB-A0D267C3FD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000" t="23333" r="28125"/>
          <a:stretch/>
        </p:blipFill>
        <p:spPr>
          <a:xfrm>
            <a:off x="3280721" y="950827"/>
            <a:ext cx="2469498" cy="2171748"/>
          </a:xfrm>
          <a:prstGeom prst="rect">
            <a:avLst/>
          </a:prstGeom>
          <a:ln>
            <a:noFill/>
          </a:ln>
          <a:effectLst/>
        </p:spPr>
      </p:pic>
      <p:pic>
        <p:nvPicPr>
          <p:cNvPr id="8" name="Picture 7">
            <a:extLst>
              <a:ext uri="{FF2B5EF4-FFF2-40B4-BE49-F238E27FC236}">
                <a16:creationId xmlns:a16="http://schemas.microsoft.com/office/drawing/2014/main" id="{DF8FC5DC-4E0F-4A71-9B34-49CAC30B21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000" t="9999" r="34375" b="7778"/>
          <a:stretch/>
        </p:blipFill>
        <p:spPr>
          <a:xfrm>
            <a:off x="286124" y="950827"/>
            <a:ext cx="2810358" cy="2171748"/>
          </a:xfrm>
          <a:prstGeom prst="rect">
            <a:avLst/>
          </a:prstGeom>
          <a:ln>
            <a:noFill/>
          </a:ln>
          <a:effectLst/>
        </p:spPr>
      </p:pic>
      <p:pic>
        <p:nvPicPr>
          <p:cNvPr id="10" name="Picture 9">
            <a:extLst>
              <a:ext uri="{FF2B5EF4-FFF2-40B4-BE49-F238E27FC236}">
                <a16:creationId xmlns:a16="http://schemas.microsoft.com/office/drawing/2014/main" id="{C5C0611D-525C-4525-AB71-1C5A4E1068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250" t="14445" r="32500" b="21111"/>
          <a:stretch/>
        </p:blipFill>
        <p:spPr>
          <a:xfrm>
            <a:off x="283060" y="3282668"/>
            <a:ext cx="2813422" cy="2171748"/>
          </a:xfrm>
          <a:prstGeom prst="rect">
            <a:avLst/>
          </a:prstGeom>
          <a:ln>
            <a:noFill/>
          </a:ln>
          <a:effectLst/>
        </p:spPr>
      </p:pic>
      <p:pic>
        <p:nvPicPr>
          <p:cNvPr id="12" name="Picture 11">
            <a:extLst>
              <a:ext uri="{FF2B5EF4-FFF2-40B4-BE49-F238E27FC236}">
                <a16:creationId xmlns:a16="http://schemas.microsoft.com/office/drawing/2014/main" id="{21D90348-DB0C-4DBD-B0B8-649B8DE8F0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375" t="14445" r="40000" b="10522"/>
          <a:stretch/>
        </p:blipFill>
        <p:spPr>
          <a:xfrm>
            <a:off x="3280721" y="3282668"/>
            <a:ext cx="2480804" cy="2171748"/>
          </a:xfrm>
          <a:prstGeom prst="rect">
            <a:avLst/>
          </a:prstGeom>
          <a:ln>
            <a:noFill/>
          </a:ln>
          <a:effectLst/>
        </p:spPr>
      </p:pic>
    </p:spTree>
    <p:extLst>
      <p:ext uri="{BB962C8B-B14F-4D97-AF65-F5344CB8AC3E}">
        <p14:creationId xmlns:p14="http://schemas.microsoft.com/office/powerpoint/2010/main" val="337380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4723458" y="838200"/>
            <a:ext cx="7468542" cy="3771900"/>
          </a:xfrm>
        </p:spPr>
        <p:txBody>
          <a:bodyPr>
            <a:normAutofit fontScale="92500" lnSpcReduction="10000"/>
          </a:bodyPr>
          <a:lstStyle/>
          <a:p>
            <a:r>
              <a:rPr lang="en-US" dirty="0"/>
              <a:t>Nice if library shelves between waist and shoulder height:</a:t>
            </a:r>
          </a:p>
          <a:p>
            <a:pPr lvl="1"/>
            <a:r>
              <a:rPr lang="en-US" dirty="0"/>
              <a:t>Walk up to shelf, maintain neutral body position to place materials</a:t>
            </a:r>
          </a:p>
          <a:p>
            <a:r>
              <a:rPr lang="en-US" dirty="0"/>
              <a:t>To make best use of space:</a:t>
            </a:r>
          </a:p>
          <a:p>
            <a:pPr lvl="1"/>
            <a:r>
              <a:rPr lang="en-US" dirty="0"/>
              <a:t>Some shelves at lower level and some at higher level</a:t>
            </a:r>
          </a:p>
          <a:p>
            <a:r>
              <a:rPr lang="en-US" dirty="0"/>
              <a:t>With library renovations:</a:t>
            </a:r>
          </a:p>
          <a:p>
            <a:pPr lvl="1"/>
            <a:r>
              <a:rPr lang="en-US" dirty="0"/>
              <a:t>Many shelves reconfigured so top shelf is maximum of about 60”</a:t>
            </a:r>
          </a:p>
          <a:p>
            <a:pPr lvl="1"/>
            <a:r>
              <a:rPr lang="en-US" dirty="0"/>
              <a:t>Helped to reduce amount of higher than head level lifting </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43</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734796"/>
          </a:xfrm>
        </p:spPr>
        <p:txBody>
          <a:bodyPr/>
          <a:lstStyle/>
          <a:p>
            <a:r>
              <a:rPr lang="en-US" dirty="0"/>
              <a:t>Shelving</a:t>
            </a:r>
          </a:p>
        </p:txBody>
      </p:sp>
      <p:pic>
        <p:nvPicPr>
          <p:cNvPr id="6" name="Picture 5">
            <a:extLst>
              <a:ext uri="{FF2B5EF4-FFF2-40B4-BE49-F238E27FC236}">
                <a16:creationId xmlns:a16="http://schemas.microsoft.com/office/drawing/2014/main" id="{F45511B0-BB58-46AC-8C31-A064948290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125" t="23333" r="34230"/>
          <a:stretch/>
        </p:blipFill>
        <p:spPr>
          <a:xfrm>
            <a:off x="536735" y="3100624"/>
            <a:ext cx="1949790" cy="2233541"/>
          </a:xfrm>
          <a:prstGeom prst="rect">
            <a:avLst/>
          </a:prstGeom>
          <a:ln w="12700">
            <a:solidFill>
              <a:schemeClr val="tx1"/>
            </a:solidFill>
          </a:ln>
          <a:effectLst/>
        </p:spPr>
      </p:pic>
      <p:pic>
        <p:nvPicPr>
          <p:cNvPr id="8" name="Picture 7">
            <a:extLst>
              <a:ext uri="{FF2B5EF4-FFF2-40B4-BE49-F238E27FC236}">
                <a16:creationId xmlns:a16="http://schemas.microsoft.com/office/drawing/2014/main" id="{A6B3B31F-6814-45A4-B999-A14F375AEA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336" t="14394" r="42175" b="20013"/>
          <a:stretch/>
        </p:blipFill>
        <p:spPr>
          <a:xfrm>
            <a:off x="2564319" y="3107808"/>
            <a:ext cx="1949790" cy="2214325"/>
          </a:xfrm>
          <a:prstGeom prst="rect">
            <a:avLst/>
          </a:prstGeom>
          <a:ln w="12700">
            <a:solidFill>
              <a:schemeClr val="tx1"/>
            </a:solidFill>
          </a:ln>
          <a:effectLst/>
        </p:spPr>
      </p:pic>
      <p:pic>
        <p:nvPicPr>
          <p:cNvPr id="10" name="Picture 9">
            <a:extLst>
              <a:ext uri="{FF2B5EF4-FFF2-40B4-BE49-F238E27FC236}">
                <a16:creationId xmlns:a16="http://schemas.microsoft.com/office/drawing/2014/main" id="{E333E7D6-0E2D-4943-AA44-7A8B568F24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704" y="755474"/>
            <a:ext cx="3989405" cy="2290521"/>
          </a:xfrm>
          <a:prstGeom prst="rect">
            <a:avLst/>
          </a:prstGeom>
          <a:ln w="12700">
            <a:solidFill>
              <a:schemeClr val="tx1"/>
            </a:solidFill>
          </a:ln>
          <a:effectLst/>
        </p:spPr>
      </p:pic>
    </p:spTree>
    <p:extLst>
      <p:ext uri="{BB962C8B-B14F-4D97-AF65-F5344CB8AC3E}">
        <p14:creationId xmlns:p14="http://schemas.microsoft.com/office/powerpoint/2010/main" val="158402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689223" y="1134979"/>
            <a:ext cx="6251952" cy="3405261"/>
          </a:xfrm>
        </p:spPr>
        <p:txBody>
          <a:bodyPr>
            <a:normAutofit fontScale="92500"/>
          </a:bodyPr>
          <a:lstStyle/>
          <a:p>
            <a:r>
              <a:rPr lang="en-US" dirty="0"/>
              <a:t>How many books in hands at one time? </a:t>
            </a:r>
          </a:p>
          <a:p>
            <a:r>
              <a:rPr lang="en-US" dirty="0"/>
              <a:t>The answer is . . . It depends!</a:t>
            </a:r>
          </a:p>
          <a:p>
            <a:pPr lvl="1"/>
            <a:r>
              <a:rPr lang="en-US" dirty="0"/>
              <a:t>How large and heavy are books?</a:t>
            </a:r>
          </a:p>
          <a:p>
            <a:pPr lvl="1"/>
            <a:r>
              <a:rPr lang="en-US" dirty="0"/>
              <a:t>Ability to safely handle them?</a:t>
            </a:r>
          </a:p>
          <a:p>
            <a:pPr lvl="1"/>
            <a:r>
              <a:rPr lang="en-US" dirty="0"/>
              <a:t>May be one book?</a:t>
            </a:r>
          </a:p>
          <a:p>
            <a:pPr lvl="1"/>
            <a:r>
              <a:rPr lang="en-US" dirty="0"/>
              <a:t>May be several?</a:t>
            </a:r>
          </a:p>
          <a:p>
            <a:r>
              <a:rPr lang="en-US" dirty="0"/>
              <a:t>Use hands like a scoop, not like a crane</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44</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Shelving – Decisions!</a:t>
            </a:r>
          </a:p>
        </p:txBody>
      </p:sp>
      <p:pic>
        <p:nvPicPr>
          <p:cNvPr id="9" name="Picture 8">
            <a:extLst>
              <a:ext uri="{FF2B5EF4-FFF2-40B4-BE49-F238E27FC236}">
                <a16:creationId xmlns:a16="http://schemas.microsoft.com/office/drawing/2014/main" id="{314857E3-F670-4AF9-A0CA-6B67F33EC1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249" r="38751"/>
          <a:stretch/>
        </p:blipFill>
        <p:spPr>
          <a:xfrm>
            <a:off x="312991" y="1134979"/>
            <a:ext cx="2594487" cy="3474720"/>
          </a:xfrm>
          <a:prstGeom prst="rect">
            <a:avLst/>
          </a:prstGeom>
          <a:ln w="12700">
            <a:solidFill>
              <a:schemeClr val="tx1"/>
            </a:solidFill>
          </a:ln>
        </p:spPr>
      </p:pic>
      <p:pic>
        <p:nvPicPr>
          <p:cNvPr id="11" name="Picture 10">
            <a:extLst>
              <a:ext uri="{FF2B5EF4-FFF2-40B4-BE49-F238E27FC236}">
                <a16:creationId xmlns:a16="http://schemas.microsoft.com/office/drawing/2014/main" id="{F36AF08C-C3E3-4514-9AF7-0D6869A1C7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750" r="36250"/>
          <a:stretch/>
        </p:blipFill>
        <p:spPr>
          <a:xfrm>
            <a:off x="3106614" y="1134979"/>
            <a:ext cx="2594487" cy="3474720"/>
          </a:xfrm>
          <a:prstGeom prst="rect">
            <a:avLst/>
          </a:prstGeom>
          <a:ln w="12700">
            <a:solidFill>
              <a:schemeClr val="tx1"/>
            </a:solidFill>
          </a:ln>
        </p:spPr>
      </p:pic>
      <p:pic>
        <p:nvPicPr>
          <p:cNvPr id="13" name="Picture 12">
            <a:extLst>
              <a:ext uri="{FF2B5EF4-FFF2-40B4-BE49-F238E27FC236}">
                <a16:creationId xmlns:a16="http://schemas.microsoft.com/office/drawing/2014/main" id="{43B3ABDC-4172-4CE7-914E-105679754F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159" y="1745095"/>
            <a:ext cx="2156150" cy="2185027"/>
          </a:xfrm>
          <a:prstGeom prst="rect">
            <a:avLst/>
          </a:prstGeom>
        </p:spPr>
      </p:pic>
    </p:spTree>
    <p:extLst>
      <p:ext uri="{BB962C8B-B14F-4D97-AF65-F5344CB8AC3E}">
        <p14:creationId xmlns:p14="http://schemas.microsoft.com/office/powerpoint/2010/main" val="105169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7826289" y="1010653"/>
            <a:ext cx="4353776" cy="3857479"/>
          </a:xfrm>
        </p:spPr>
        <p:txBody>
          <a:bodyPr>
            <a:normAutofit fontScale="92500" lnSpcReduction="10000"/>
          </a:bodyPr>
          <a:lstStyle/>
          <a:p>
            <a:r>
              <a:rPr lang="en-US" dirty="0"/>
              <a:t>Variety of techniques: </a:t>
            </a:r>
          </a:p>
          <a:p>
            <a:pPr lvl="1"/>
            <a:r>
              <a:rPr lang="en-US" dirty="0"/>
              <a:t>Squat down </a:t>
            </a:r>
          </a:p>
          <a:p>
            <a:pPr lvl="1"/>
            <a:r>
              <a:rPr lang="en-US" dirty="0"/>
              <a:t>Down to a knee </a:t>
            </a:r>
          </a:p>
          <a:p>
            <a:pPr lvl="1"/>
            <a:r>
              <a:rPr lang="en-US" dirty="0"/>
              <a:t>Bend straight over at waist keeping knees straight</a:t>
            </a:r>
          </a:p>
          <a:p>
            <a:r>
              <a:rPr lang="en-US" dirty="0"/>
              <a:t>One technique better than another? </a:t>
            </a:r>
          </a:p>
          <a:p>
            <a:pPr lvl="1"/>
            <a:r>
              <a:rPr lang="en-US" dirty="0"/>
              <a:t>Different levels of physical capabilities</a:t>
            </a:r>
          </a:p>
          <a:p>
            <a:r>
              <a:rPr lang="en-US" dirty="0"/>
              <a:t>Apply ergonomics principles</a:t>
            </a:r>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45</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Lower Shelf Levels</a:t>
            </a:r>
          </a:p>
        </p:txBody>
      </p:sp>
      <p:pic>
        <p:nvPicPr>
          <p:cNvPr id="6" name="Picture 5">
            <a:extLst>
              <a:ext uri="{FF2B5EF4-FFF2-40B4-BE49-F238E27FC236}">
                <a16:creationId xmlns:a16="http://schemas.microsoft.com/office/drawing/2014/main" id="{3C6968F2-241E-4194-92AD-C0A5A2E83BF7}"/>
              </a:ext>
            </a:extLst>
          </p:cNvPr>
          <p:cNvPicPr>
            <a:picLocks noChangeAspect="1"/>
          </p:cNvPicPr>
          <p:nvPr/>
        </p:nvPicPr>
        <p:blipFill rotWithShape="1">
          <a:blip r:embed="rId3">
            <a:extLst>
              <a:ext uri="{28A0092B-C50C-407E-A947-70E740481C1C}">
                <a14:useLocalDpi xmlns:a14="http://schemas.microsoft.com/office/drawing/2010/main" val="0"/>
              </a:ext>
            </a:extLst>
          </a:blip>
          <a:srcRect l="26250" t="16768" r="49375" b="22000"/>
          <a:stretch/>
        </p:blipFill>
        <p:spPr>
          <a:xfrm>
            <a:off x="209549" y="978504"/>
            <a:ext cx="2284755" cy="3228474"/>
          </a:xfrm>
          <a:prstGeom prst="rect">
            <a:avLst/>
          </a:prstGeom>
          <a:ln w="12700">
            <a:solidFill>
              <a:schemeClr val="tx1"/>
            </a:solidFill>
          </a:ln>
          <a:effectLst/>
        </p:spPr>
      </p:pic>
      <p:pic>
        <p:nvPicPr>
          <p:cNvPr id="8" name="Picture 7">
            <a:extLst>
              <a:ext uri="{FF2B5EF4-FFF2-40B4-BE49-F238E27FC236}">
                <a16:creationId xmlns:a16="http://schemas.microsoft.com/office/drawing/2014/main" id="{77699202-7686-4E41-AC46-5D0FB99B74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001" r="34374"/>
          <a:stretch/>
        </p:blipFill>
        <p:spPr>
          <a:xfrm flipH="1">
            <a:off x="2674480" y="974559"/>
            <a:ext cx="2618651" cy="3228474"/>
          </a:xfrm>
          <a:prstGeom prst="rect">
            <a:avLst/>
          </a:prstGeom>
          <a:ln w="12700">
            <a:solidFill>
              <a:schemeClr val="tx1"/>
            </a:solidFill>
          </a:ln>
          <a:effectLst/>
        </p:spPr>
      </p:pic>
      <p:pic>
        <p:nvPicPr>
          <p:cNvPr id="10" name="Picture 9">
            <a:extLst>
              <a:ext uri="{FF2B5EF4-FFF2-40B4-BE49-F238E27FC236}">
                <a16:creationId xmlns:a16="http://schemas.microsoft.com/office/drawing/2014/main" id="{B22C79F9-AE1E-47C4-A4C2-7118800C6A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51" t="10236" r="58293" b="1"/>
          <a:stretch/>
        </p:blipFill>
        <p:spPr>
          <a:xfrm>
            <a:off x="5493360" y="974559"/>
            <a:ext cx="2132700" cy="3228474"/>
          </a:xfrm>
          <a:prstGeom prst="rect">
            <a:avLst/>
          </a:prstGeom>
          <a:ln w="12700">
            <a:solidFill>
              <a:schemeClr val="tx1"/>
            </a:solidFill>
          </a:ln>
          <a:effectLst/>
        </p:spPr>
      </p:pic>
    </p:spTree>
    <p:extLst>
      <p:ext uri="{BB962C8B-B14F-4D97-AF65-F5344CB8AC3E}">
        <p14:creationId xmlns:p14="http://schemas.microsoft.com/office/powerpoint/2010/main" val="84005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867399" y="990600"/>
            <a:ext cx="6312665" cy="3886200"/>
          </a:xfrm>
        </p:spPr>
        <p:txBody>
          <a:bodyPr>
            <a:normAutofit fontScale="85000" lnSpcReduction="10000"/>
          </a:bodyPr>
          <a:lstStyle/>
          <a:p>
            <a:r>
              <a:rPr lang="en-US" dirty="0"/>
              <a:t>Squatting down? </a:t>
            </a:r>
          </a:p>
          <a:p>
            <a:pPr lvl="1"/>
            <a:r>
              <a:rPr lang="en-US" dirty="0"/>
              <a:t>Knees fully bent</a:t>
            </a:r>
          </a:p>
          <a:p>
            <a:pPr lvl="1"/>
            <a:r>
              <a:rPr lang="en-US" dirty="0"/>
              <a:t>Able to effectively use technique </a:t>
            </a:r>
          </a:p>
          <a:p>
            <a:pPr lvl="1"/>
            <a:r>
              <a:rPr lang="en-US" dirty="0"/>
              <a:t>Acceptable technique to use for them</a:t>
            </a:r>
          </a:p>
          <a:p>
            <a:r>
              <a:rPr lang="en-US" dirty="0"/>
              <a:t>For others deep squat will not work:</a:t>
            </a:r>
          </a:p>
          <a:p>
            <a:pPr lvl="1"/>
            <a:r>
              <a:rPr lang="en-US" dirty="0"/>
              <a:t>More strength, joint stability and balance than they may have</a:t>
            </a:r>
          </a:p>
          <a:p>
            <a:r>
              <a:rPr lang="en-US" dirty="0"/>
              <a:t>Resort to back bent/straight leg technique</a:t>
            </a:r>
          </a:p>
          <a:p>
            <a:pPr lvl="1"/>
            <a:r>
              <a:rPr lang="en-US" dirty="0"/>
              <a:t>Stress into lower back</a:t>
            </a:r>
          </a:p>
          <a:p>
            <a:pPr lvl="1"/>
            <a:r>
              <a:rPr lang="en-US" dirty="0"/>
              <a:t>For most people, do not recommend technique</a:t>
            </a:r>
          </a:p>
          <a:p>
            <a:r>
              <a:rPr lang="en-US" dirty="0"/>
              <a:t>Where does that leave us?</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46</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Deep Squat?</a:t>
            </a:r>
          </a:p>
        </p:txBody>
      </p:sp>
      <p:pic>
        <p:nvPicPr>
          <p:cNvPr id="5" name="Picture 4">
            <a:extLst>
              <a:ext uri="{FF2B5EF4-FFF2-40B4-BE49-F238E27FC236}">
                <a16:creationId xmlns:a16="http://schemas.microsoft.com/office/drawing/2014/main" id="{92F29E68-AF38-44BD-ADC8-61C2D5416CE7}"/>
              </a:ext>
            </a:extLst>
          </p:cNvPr>
          <p:cNvPicPr>
            <a:picLocks noChangeAspect="1"/>
          </p:cNvPicPr>
          <p:nvPr/>
        </p:nvPicPr>
        <p:blipFill rotWithShape="1">
          <a:blip r:embed="rId3"/>
          <a:srcRect l="7467" t="5625" r="13517" b="11609"/>
          <a:stretch/>
        </p:blipFill>
        <p:spPr>
          <a:xfrm>
            <a:off x="381000" y="1055077"/>
            <a:ext cx="2615184" cy="3657600"/>
          </a:xfrm>
          <a:prstGeom prst="rect">
            <a:avLst/>
          </a:prstGeom>
          <a:ln w="12700">
            <a:solidFill>
              <a:schemeClr val="tx1"/>
            </a:solidFill>
          </a:ln>
          <a:effectLst/>
        </p:spPr>
      </p:pic>
      <p:pic>
        <p:nvPicPr>
          <p:cNvPr id="6" name="Picture 5">
            <a:extLst>
              <a:ext uri="{FF2B5EF4-FFF2-40B4-BE49-F238E27FC236}">
                <a16:creationId xmlns:a16="http://schemas.microsoft.com/office/drawing/2014/main" id="{7FB46AFE-2B93-436F-9C17-BF42BCC929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51" t="10236" r="58293" b="1"/>
          <a:stretch/>
        </p:blipFill>
        <p:spPr>
          <a:xfrm>
            <a:off x="3347995" y="1031720"/>
            <a:ext cx="2416177" cy="3657601"/>
          </a:xfrm>
          <a:prstGeom prst="rect">
            <a:avLst/>
          </a:prstGeom>
          <a:ln w="12700">
            <a:solidFill>
              <a:schemeClr val="tx1"/>
            </a:solidFill>
          </a:ln>
          <a:effectLst/>
        </p:spPr>
      </p:pic>
    </p:spTree>
    <p:extLst>
      <p:ext uri="{BB962C8B-B14F-4D97-AF65-F5344CB8AC3E}">
        <p14:creationId xmlns:p14="http://schemas.microsoft.com/office/powerpoint/2010/main" val="428474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486399" y="990600"/>
            <a:ext cx="5715001" cy="3886200"/>
          </a:xfrm>
        </p:spPr>
        <p:txBody>
          <a:bodyPr>
            <a:normAutofit/>
          </a:bodyPr>
          <a:lstStyle/>
          <a:p>
            <a:r>
              <a:rPr lang="en-US" dirty="0"/>
              <a:t>Use Power Lift based on the Power Position Ergonomics Principle</a:t>
            </a:r>
          </a:p>
          <a:p>
            <a:r>
              <a:rPr lang="en-US" dirty="0"/>
              <a:t>Power Lift is not deep squat lift</a:t>
            </a:r>
          </a:p>
          <a:p>
            <a:pPr lvl="1"/>
            <a:r>
              <a:rPr lang="en-US" dirty="0"/>
              <a:t>Allows you to reach down to a lower level</a:t>
            </a:r>
          </a:p>
          <a:p>
            <a:pPr lvl="1"/>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47</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Power Lift – Shelving at Lower Levels </a:t>
            </a:r>
          </a:p>
        </p:txBody>
      </p:sp>
      <p:sp>
        <p:nvSpPr>
          <p:cNvPr id="8" name="Rectangle 7">
            <a:extLst>
              <a:ext uri="{FF2B5EF4-FFF2-40B4-BE49-F238E27FC236}">
                <a16:creationId xmlns:a16="http://schemas.microsoft.com/office/drawing/2014/main" id="{F05A7F20-074A-416C-B08D-81C57EDAFD84}"/>
              </a:ext>
            </a:extLst>
          </p:cNvPr>
          <p:cNvSpPr/>
          <p:nvPr/>
        </p:nvSpPr>
        <p:spPr>
          <a:xfrm>
            <a:off x="635973" y="955431"/>
            <a:ext cx="3733800" cy="4343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cs typeface="Segoe UI" panose="020B0502040204020203" pitchFamily="34" charset="0"/>
              </a:rPr>
              <a:t>IMAGE PLACEHOLDER</a:t>
            </a:r>
          </a:p>
        </p:txBody>
      </p:sp>
    </p:spTree>
    <p:extLst>
      <p:ext uri="{BB962C8B-B14F-4D97-AF65-F5344CB8AC3E}">
        <p14:creationId xmlns:p14="http://schemas.microsoft.com/office/powerpoint/2010/main" val="64980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486399" y="990600"/>
            <a:ext cx="6553201" cy="3886200"/>
          </a:xfrm>
        </p:spPr>
        <p:txBody>
          <a:bodyPr>
            <a:normAutofit fontScale="92500" lnSpcReduction="20000"/>
          </a:bodyPr>
          <a:lstStyle/>
          <a:p>
            <a:r>
              <a:rPr lang="en-US" dirty="0"/>
              <a:t>With materials in hand, approach shelf</a:t>
            </a:r>
          </a:p>
          <a:p>
            <a:pPr lvl="1"/>
            <a:r>
              <a:rPr lang="en-US" dirty="0"/>
              <a:t>Stage materials on open shelf space if  needed</a:t>
            </a:r>
          </a:p>
          <a:p>
            <a:pPr lvl="1"/>
            <a:r>
              <a:rPr lang="en-US" dirty="0"/>
              <a:t>Access them once in position</a:t>
            </a:r>
          </a:p>
          <a:p>
            <a:r>
              <a:rPr lang="en-US" dirty="0"/>
              <a:t>Use Power Lift:</a:t>
            </a:r>
          </a:p>
          <a:p>
            <a:pPr lvl="1"/>
            <a:r>
              <a:rPr lang="en-US" dirty="0"/>
              <a:t>Wide base of foot support</a:t>
            </a:r>
          </a:p>
          <a:p>
            <a:pPr lvl="1"/>
            <a:r>
              <a:rPr lang="en-US" dirty="0"/>
              <a:t>Build a bridge with elbow on knee or hand on shelf to lower down to shelf</a:t>
            </a:r>
          </a:p>
          <a:p>
            <a:pPr lvl="1"/>
            <a:r>
              <a:rPr lang="en-US" dirty="0"/>
              <a:t>Ensure enough room for materials on shelf</a:t>
            </a:r>
          </a:p>
          <a:p>
            <a:pPr lvl="1"/>
            <a:r>
              <a:rPr lang="en-US" dirty="0"/>
              <a:t>Place materials on shelf, adjust position if needed</a:t>
            </a:r>
          </a:p>
          <a:p>
            <a:pPr lvl="1"/>
            <a:r>
              <a:rPr lang="en-US" dirty="0"/>
              <a:t>Pay attention to head position (LOOK UP):</a:t>
            </a:r>
          </a:p>
          <a:p>
            <a:pPr lvl="1"/>
            <a:r>
              <a:rPr lang="en-US" dirty="0"/>
              <a:t>Return to upright position by pushing up on knee or shelf</a:t>
            </a:r>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48</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Power Lift – Shelving at Lower Levels </a:t>
            </a:r>
          </a:p>
        </p:txBody>
      </p:sp>
      <p:sp>
        <p:nvSpPr>
          <p:cNvPr id="8" name="Rectangle 7">
            <a:extLst>
              <a:ext uri="{FF2B5EF4-FFF2-40B4-BE49-F238E27FC236}">
                <a16:creationId xmlns:a16="http://schemas.microsoft.com/office/drawing/2014/main" id="{F05A7F20-074A-416C-B08D-81C57EDAFD84}"/>
              </a:ext>
            </a:extLst>
          </p:cNvPr>
          <p:cNvSpPr/>
          <p:nvPr/>
        </p:nvSpPr>
        <p:spPr>
          <a:xfrm>
            <a:off x="635973" y="955431"/>
            <a:ext cx="3733800" cy="4343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cs typeface="Segoe UI" panose="020B0502040204020203" pitchFamily="34" charset="0"/>
              </a:rPr>
              <a:t>IMAGE PLACEHOLDER</a:t>
            </a:r>
          </a:p>
        </p:txBody>
      </p:sp>
    </p:spTree>
    <p:extLst>
      <p:ext uri="{BB962C8B-B14F-4D97-AF65-F5344CB8AC3E}">
        <p14:creationId xmlns:p14="http://schemas.microsoft.com/office/powerpoint/2010/main" val="173952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943600" y="1143000"/>
            <a:ext cx="6172200" cy="3352800"/>
          </a:xfrm>
        </p:spPr>
        <p:txBody>
          <a:bodyPr>
            <a:normAutofit/>
          </a:bodyPr>
          <a:lstStyle/>
          <a:p>
            <a:r>
              <a:rPr lang="en-US" dirty="0"/>
              <a:t>Down to a knee to get to lower level</a:t>
            </a:r>
          </a:p>
          <a:p>
            <a:r>
              <a:rPr lang="en-US" dirty="0"/>
              <a:t>Two important components: </a:t>
            </a:r>
          </a:p>
          <a:p>
            <a:pPr lvl="1"/>
            <a:r>
              <a:rPr lang="en-US" dirty="0"/>
              <a:t>Kneeling pad to cushion knee</a:t>
            </a:r>
          </a:p>
          <a:p>
            <a:pPr lvl="1"/>
            <a:r>
              <a:rPr lang="en-US" dirty="0"/>
              <a:t>“Build a bridge” concept to make it easier to get down and particularly to get back up</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49</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Down on Knee - Shelving at Lower Levels </a:t>
            </a:r>
          </a:p>
        </p:txBody>
      </p:sp>
      <p:pic>
        <p:nvPicPr>
          <p:cNvPr id="9" name="Picture 8">
            <a:extLst>
              <a:ext uri="{FF2B5EF4-FFF2-40B4-BE49-F238E27FC236}">
                <a16:creationId xmlns:a16="http://schemas.microsoft.com/office/drawing/2014/main" id="{EC6B81F8-DD3F-4A22-8358-6C7DA14088F6}"/>
              </a:ext>
            </a:extLst>
          </p:cNvPr>
          <p:cNvPicPr>
            <a:picLocks noChangeAspect="1"/>
          </p:cNvPicPr>
          <p:nvPr/>
        </p:nvPicPr>
        <p:blipFill rotWithShape="1">
          <a:blip r:embed="rId3">
            <a:extLst>
              <a:ext uri="{28A0092B-C50C-407E-A947-70E740481C1C}">
                <a14:useLocalDpi xmlns:a14="http://schemas.microsoft.com/office/drawing/2010/main" val="0"/>
              </a:ext>
            </a:extLst>
          </a:blip>
          <a:srcRect l="19108" r="19286" b="13492"/>
          <a:stretch/>
        </p:blipFill>
        <p:spPr>
          <a:xfrm>
            <a:off x="685800" y="1175238"/>
            <a:ext cx="4968380" cy="3924300"/>
          </a:xfrm>
          <a:prstGeom prst="rect">
            <a:avLst/>
          </a:prstGeom>
          <a:ln w="12700">
            <a:solidFill>
              <a:schemeClr val="tx1"/>
            </a:solidFill>
          </a:ln>
        </p:spPr>
      </p:pic>
    </p:spTree>
    <p:extLst>
      <p:ext uri="{BB962C8B-B14F-4D97-AF65-F5344CB8AC3E}">
        <p14:creationId xmlns:p14="http://schemas.microsoft.com/office/powerpoint/2010/main" val="95373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4800600" y="955126"/>
            <a:ext cx="7455665" cy="5217074"/>
          </a:xfrm>
        </p:spPr>
        <p:txBody>
          <a:bodyPr>
            <a:normAutofit/>
          </a:bodyPr>
          <a:lstStyle/>
          <a:p>
            <a:r>
              <a:rPr lang="en-US" sz="2800" dirty="0"/>
              <a:t>Hennepin County Library</a:t>
            </a:r>
          </a:p>
          <a:p>
            <a:pPr lvl="1"/>
            <a:r>
              <a:rPr lang="en-US" sz="2400" dirty="0"/>
              <a:t>Services 1.2 million county residents over 611 square miles at library sites</a:t>
            </a:r>
          </a:p>
          <a:p>
            <a:r>
              <a:rPr lang="en-US" sz="2800" dirty="0"/>
              <a:t>Hennepin County Library staff</a:t>
            </a:r>
          </a:p>
          <a:p>
            <a:pPr lvl="1"/>
            <a:r>
              <a:rPr lang="en-US" sz="2400" dirty="0"/>
              <a:t>Provide invaluable support in person, online and through outreach</a:t>
            </a:r>
          </a:p>
          <a:p>
            <a:pPr lvl="1"/>
            <a:r>
              <a:rPr lang="en-US" sz="2400" i="1" dirty="0"/>
              <a:t>“to nourish minds, transform lives and build community together”</a:t>
            </a:r>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a:xfrm>
            <a:off x="11201400" y="5092090"/>
            <a:ext cx="739776" cy="365125"/>
          </a:xfrm>
        </p:spPr>
        <p:txBody>
          <a:bodyPr/>
          <a:lstStyle/>
          <a:p>
            <a:fld id="{E3E267E3-D4FD-48C5-BB18-67E28728C1D6}" type="slidenum">
              <a:rPr lang="en-US" smtClean="0"/>
              <a:t>5</a:t>
            </a:fld>
            <a:endParaRPr lang="en-US" dirty="0"/>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Hennepin County Library</a:t>
            </a:r>
          </a:p>
        </p:txBody>
      </p:sp>
      <p:pic>
        <p:nvPicPr>
          <p:cNvPr id="6" name="Picture 5">
            <a:extLst>
              <a:ext uri="{FF2B5EF4-FFF2-40B4-BE49-F238E27FC236}">
                <a16:creationId xmlns:a16="http://schemas.microsoft.com/office/drawing/2014/main" id="{2E83D476-ACEE-4BB2-AE66-9A96A2F30A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660" y="3384888"/>
            <a:ext cx="3552093" cy="1998053"/>
          </a:xfrm>
          <a:prstGeom prst="rect">
            <a:avLst/>
          </a:prstGeom>
          <a:ln>
            <a:noFill/>
          </a:ln>
          <a:effectLst/>
        </p:spPr>
      </p:pic>
      <p:pic>
        <p:nvPicPr>
          <p:cNvPr id="8" name="Picture 7">
            <a:extLst>
              <a:ext uri="{FF2B5EF4-FFF2-40B4-BE49-F238E27FC236}">
                <a16:creationId xmlns:a16="http://schemas.microsoft.com/office/drawing/2014/main" id="{1300902E-31CA-45EC-B3B2-2AF3315D69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660" y="955126"/>
            <a:ext cx="3552093" cy="2226312"/>
          </a:xfrm>
          <a:prstGeom prst="rect">
            <a:avLst/>
          </a:prstGeom>
          <a:ln>
            <a:noFill/>
          </a:ln>
          <a:effectLst/>
        </p:spPr>
      </p:pic>
    </p:spTree>
    <p:extLst>
      <p:ext uri="{BB962C8B-B14F-4D97-AF65-F5344CB8AC3E}">
        <p14:creationId xmlns:p14="http://schemas.microsoft.com/office/powerpoint/2010/main" val="335336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257799" y="990600"/>
            <a:ext cx="6922265" cy="3944454"/>
          </a:xfrm>
        </p:spPr>
        <p:txBody>
          <a:bodyPr>
            <a:normAutofit fontScale="85000" lnSpcReduction="20000"/>
          </a:bodyPr>
          <a:lstStyle/>
          <a:p>
            <a:r>
              <a:rPr lang="en-US" dirty="0"/>
              <a:t>With materials in hand approach shelf:</a:t>
            </a:r>
          </a:p>
          <a:p>
            <a:pPr lvl="1"/>
            <a:r>
              <a:rPr lang="en-US" dirty="0"/>
              <a:t>Stage materials on open shelf space on a higher shelf if needed</a:t>
            </a:r>
          </a:p>
          <a:p>
            <a:pPr lvl="1"/>
            <a:r>
              <a:rPr lang="en-US" dirty="0"/>
              <a:t>Access them once in position</a:t>
            </a:r>
          </a:p>
          <a:p>
            <a:r>
              <a:rPr lang="en-US" dirty="0"/>
              <a:t>Down on knee:</a:t>
            </a:r>
          </a:p>
          <a:p>
            <a:pPr lvl="1"/>
            <a:r>
              <a:rPr lang="en-US" dirty="0"/>
              <a:t>Build bridge with elbow on knee or hand on shelf</a:t>
            </a:r>
          </a:p>
          <a:p>
            <a:pPr lvl="1"/>
            <a:r>
              <a:rPr lang="en-US" dirty="0"/>
              <a:t>Position kneeling pad on floor</a:t>
            </a:r>
          </a:p>
          <a:p>
            <a:pPr lvl="1"/>
            <a:r>
              <a:rPr lang="en-US" dirty="0"/>
              <a:t>Lower down to one knee</a:t>
            </a:r>
          </a:p>
          <a:p>
            <a:pPr lvl="1"/>
            <a:r>
              <a:rPr lang="en-US" dirty="0"/>
              <a:t>Open up shelf space if needed</a:t>
            </a:r>
          </a:p>
          <a:p>
            <a:pPr lvl="1"/>
            <a:r>
              <a:rPr lang="en-US" dirty="0"/>
              <a:t>Place materials on shelf/adjust position if needed</a:t>
            </a:r>
          </a:p>
          <a:p>
            <a:pPr lvl="1"/>
            <a:r>
              <a:rPr lang="en-US" dirty="0"/>
              <a:t>Return to upright position by pushing up on knee or shelf or on the book truck</a:t>
            </a:r>
          </a:p>
          <a:p>
            <a:pPr lvl="1"/>
            <a:r>
              <a:rPr lang="en-US" dirty="0"/>
              <a:t>Pay attention to head position (LOOK UP)</a:t>
            </a:r>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50</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Down on Knee - Shelving at Lower Levels </a:t>
            </a:r>
          </a:p>
        </p:txBody>
      </p:sp>
      <p:sp>
        <p:nvSpPr>
          <p:cNvPr id="7" name="Rectangle 6">
            <a:extLst>
              <a:ext uri="{FF2B5EF4-FFF2-40B4-BE49-F238E27FC236}">
                <a16:creationId xmlns:a16="http://schemas.microsoft.com/office/drawing/2014/main" id="{60050AFE-84C4-4973-9E0F-45CCDB0E558F}"/>
              </a:ext>
            </a:extLst>
          </p:cNvPr>
          <p:cNvSpPr/>
          <p:nvPr/>
        </p:nvSpPr>
        <p:spPr>
          <a:xfrm>
            <a:off x="635973" y="955431"/>
            <a:ext cx="3733800" cy="4343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cs typeface="Segoe UI" panose="020B0502040204020203" pitchFamily="34" charset="0"/>
              </a:rPr>
              <a:t>IMAGE PLACEHOLDER</a:t>
            </a:r>
          </a:p>
        </p:txBody>
      </p:sp>
      <p:sp>
        <p:nvSpPr>
          <p:cNvPr id="8" name="TextBox 7">
            <a:extLst>
              <a:ext uri="{FF2B5EF4-FFF2-40B4-BE49-F238E27FC236}">
                <a16:creationId xmlns:a16="http://schemas.microsoft.com/office/drawing/2014/main" id="{19838D43-E201-492C-924F-745E00ABABCE}"/>
              </a:ext>
            </a:extLst>
          </p:cNvPr>
          <p:cNvSpPr txBox="1"/>
          <p:nvPr/>
        </p:nvSpPr>
        <p:spPr>
          <a:xfrm>
            <a:off x="914400" y="1602187"/>
            <a:ext cx="2961067" cy="646331"/>
          </a:xfrm>
          <a:prstGeom prst="rect">
            <a:avLst/>
          </a:prstGeom>
          <a:noFill/>
        </p:spPr>
        <p:txBody>
          <a:bodyPr wrap="none" rtlCol="0">
            <a:spAutoFit/>
          </a:bodyPr>
          <a:lstStyle/>
          <a:p>
            <a:pPr algn="ctr"/>
            <a:r>
              <a:rPr lang="en-US" dirty="0"/>
              <a:t>Insert </a:t>
            </a:r>
          </a:p>
          <a:p>
            <a:pPr algn="ctr"/>
            <a:r>
              <a:rPr lang="en-US" dirty="0"/>
              <a:t>Shelf Kneeling Pad Video</a:t>
            </a:r>
          </a:p>
        </p:txBody>
      </p:sp>
    </p:spTree>
    <p:extLst>
      <p:ext uri="{BB962C8B-B14F-4D97-AF65-F5344CB8AC3E}">
        <p14:creationId xmlns:p14="http://schemas.microsoft.com/office/powerpoint/2010/main" val="233020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6324602" y="990600"/>
            <a:ext cx="5855461" cy="3505200"/>
          </a:xfrm>
        </p:spPr>
        <p:txBody>
          <a:bodyPr>
            <a:normAutofit/>
          </a:bodyPr>
          <a:lstStyle/>
          <a:p>
            <a:r>
              <a:rPr lang="en-US" dirty="0"/>
              <a:t>Use stool or chair </a:t>
            </a:r>
          </a:p>
          <a:p>
            <a:r>
              <a:rPr lang="en-US" dirty="0"/>
              <a:t>Allows work at lower level without:</a:t>
            </a:r>
          </a:p>
          <a:p>
            <a:pPr lvl="1"/>
            <a:r>
              <a:rPr lang="en-US" dirty="0"/>
              <a:t>Squatting</a:t>
            </a:r>
          </a:p>
          <a:p>
            <a:pPr lvl="1"/>
            <a:r>
              <a:rPr lang="en-US" dirty="0"/>
              <a:t>Kneeling</a:t>
            </a:r>
          </a:p>
          <a:p>
            <a:pPr lvl="1"/>
            <a:r>
              <a:rPr lang="en-US" dirty="0"/>
              <a:t>Bending straight over at waist</a:t>
            </a:r>
          </a:p>
          <a:p>
            <a:r>
              <a:rPr lang="en-US" dirty="0"/>
              <a:t>Make sure it is securely positioned </a:t>
            </a:r>
          </a:p>
          <a:p>
            <a:pPr lvl="1"/>
            <a:r>
              <a:rPr lang="en-US" dirty="0"/>
              <a:t>Don’t want it to roll away from you</a:t>
            </a:r>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51</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Sit on Stool or Chair - Shelving at Lower Levels </a:t>
            </a:r>
          </a:p>
        </p:txBody>
      </p:sp>
      <p:pic>
        <p:nvPicPr>
          <p:cNvPr id="7" name="Picture 6">
            <a:extLst>
              <a:ext uri="{FF2B5EF4-FFF2-40B4-BE49-F238E27FC236}">
                <a16:creationId xmlns:a16="http://schemas.microsoft.com/office/drawing/2014/main" id="{BBE75787-9888-4E5C-AF2A-FCA5AA523543}"/>
              </a:ext>
            </a:extLst>
          </p:cNvPr>
          <p:cNvPicPr>
            <a:picLocks noChangeAspect="1"/>
          </p:cNvPicPr>
          <p:nvPr/>
        </p:nvPicPr>
        <p:blipFill rotWithShape="1">
          <a:blip r:embed="rId3">
            <a:extLst>
              <a:ext uri="{28A0092B-C50C-407E-A947-70E740481C1C}">
                <a14:useLocalDpi xmlns:a14="http://schemas.microsoft.com/office/drawing/2010/main" val="0"/>
              </a:ext>
            </a:extLst>
          </a:blip>
          <a:srcRect l="26250" t="11111" r="40625" b="24444"/>
          <a:stretch/>
        </p:blipFill>
        <p:spPr>
          <a:xfrm>
            <a:off x="381000" y="1052147"/>
            <a:ext cx="2743200" cy="3001992"/>
          </a:xfrm>
          <a:prstGeom prst="rect">
            <a:avLst/>
          </a:prstGeom>
          <a:ln w="12700">
            <a:solidFill>
              <a:schemeClr val="tx1"/>
            </a:solidFill>
          </a:ln>
        </p:spPr>
      </p:pic>
      <p:pic>
        <p:nvPicPr>
          <p:cNvPr id="9" name="Picture 8">
            <a:extLst>
              <a:ext uri="{FF2B5EF4-FFF2-40B4-BE49-F238E27FC236}">
                <a16:creationId xmlns:a16="http://schemas.microsoft.com/office/drawing/2014/main" id="{EBC0AD02-5DDA-4881-9DF8-07F9BA384037}"/>
              </a:ext>
            </a:extLst>
          </p:cNvPr>
          <p:cNvPicPr>
            <a:picLocks noChangeAspect="1"/>
          </p:cNvPicPr>
          <p:nvPr/>
        </p:nvPicPr>
        <p:blipFill rotWithShape="1">
          <a:blip r:embed="rId4">
            <a:extLst>
              <a:ext uri="{28A0092B-C50C-407E-A947-70E740481C1C}">
                <a14:useLocalDpi xmlns:a14="http://schemas.microsoft.com/office/drawing/2010/main" val="0"/>
              </a:ext>
            </a:extLst>
          </a:blip>
          <a:srcRect l="20000" t="14444" r="50152" b="26667"/>
          <a:stretch/>
        </p:blipFill>
        <p:spPr>
          <a:xfrm>
            <a:off x="3352801" y="1052147"/>
            <a:ext cx="2743200" cy="3015059"/>
          </a:xfrm>
          <a:prstGeom prst="rect">
            <a:avLst/>
          </a:prstGeom>
          <a:ln w="12700">
            <a:solidFill>
              <a:schemeClr val="tx1"/>
            </a:solidFill>
          </a:ln>
        </p:spPr>
      </p:pic>
    </p:spTree>
    <p:extLst>
      <p:ext uri="{BB962C8B-B14F-4D97-AF65-F5344CB8AC3E}">
        <p14:creationId xmlns:p14="http://schemas.microsoft.com/office/powerpoint/2010/main" val="752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181599" y="990600"/>
            <a:ext cx="6998465" cy="3505200"/>
          </a:xfrm>
        </p:spPr>
        <p:txBody>
          <a:bodyPr>
            <a:normAutofit lnSpcReduction="10000"/>
          </a:bodyPr>
          <a:lstStyle/>
          <a:p>
            <a:r>
              <a:rPr lang="en-US" dirty="0"/>
              <a:t>None of techniques seem to work:</a:t>
            </a:r>
          </a:p>
          <a:p>
            <a:pPr lvl="1"/>
            <a:r>
              <a:rPr lang="en-US" dirty="0"/>
              <a:t>Deep squat</a:t>
            </a:r>
          </a:p>
          <a:p>
            <a:pPr lvl="1"/>
            <a:r>
              <a:rPr lang="en-US" dirty="0"/>
              <a:t>Power lift</a:t>
            </a:r>
          </a:p>
          <a:p>
            <a:pPr lvl="1"/>
            <a:r>
              <a:rPr lang="en-US" dirty="0"/>
              <a:t>Down on one knee </a:t>
            </a:r>
          </a:p>
          <a:p>
            <a:r>
              <a:rPr lang="en-US" dirty="0"/>
              <a:t>Use back bent/straight leg technique</a:t>
            </a:r>
          </a:p>
          <a:p>
            <a:pPr lvl="1"/>
            <a:r>
              <a:rPr lang="en-US" dirty="0"/>
              <a:t>Most stress placed in lower back to get into and out of position</a:t>
            </a:r>
          </a:p>
          <a:p>
            <a:pPr lvl="1"/>
            <a:r>
              <a:rPr lang="en-US" dirty="0"/>
              <a:t>Actual position is less of issue</a:t>
            </a:r>
          </a:p>
          <a:p>
            <a:r>
              <a:rPr lang="en-US" dirty="0"/>
              <a:t>Use Power Position concept </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52</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Back Bent/Straight Leg</a:t>
            </a:r>
          </a:p>
        </p:txBody>
      </p:sp>
      <p:pic>
        <p:nvPicPr>
          <p:cNvPr id="6" name="Picture 5">
            <a:extLst>
              <a:ext uri="{FF2B5EF4-FFF2-40B4-BE49-F238E27FC236}">
                <a16:creationId xmlns:a16="http://schemas.microsoft.com/office/drawing/2014/main" id="{0EC39BDD-43C8-4029-838F-C1B2B1A3E8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445" r="38125"/>
          <a:stretch/>
        </p:blipFill>
        <p:spPr>
          <a:xfrm>
            <a:off x="685800" y="1027140"/>
            <a:ext cx="4495800" cy="3496734"/>
          </a:xfrm>
          <a:prstGeom prst="rect">
            <a:avLst/>
          </a:prstGeom>
          <a:ln>
            <a:noFill/>
          </a:ln>
          <a:effectLst/>
        </p:spPr>
      </p:pic>
    </p:spTree>
    <p:extLst>
      <p:ext uri="{BB962C8B-B14F-4D97-AF65-F5344CB8AC3E}">
        <p14:creationId xmlns:p14="http://schemas.microsoft.com/office/powerpoint/2010/main" val="225703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355820" y="838200"/>
            <a:ext cx="6759980" cy="3810000"/>
          </a:xfrm>
        </p:spPr>
        <p:txBody>
          <a:bodyPr>
            <a:normAutofit fontScale="92500"/>
          </a:bodyPr>
          <a:lstStyle/>
          <a:p>
            <a:r>
              <a:rPr lang="en-US" dirty="0"/>
              <a:t>To lower down:</a:t>
            </a:r>
          </a:p>
          <a:p>
            <a:pPr lvl="1"/>
            <a:r>
              <a:rPr lang="en-US" dirty="0"/>
              <a:t>Bend at hips, not lower back</a:t>
            </a:r>
          </a:p>
          <a:p>
            <a:pPr lvl="1"/>
            <a:r>
              <a:rPr lang="en-US" dirty="0"/>
              <a:t>Maintain lower back with inward curve and not let it round out</a:t>
            </a:r>
          </a:p>
          <a:p>
            <a:r>
              <a:rPr lang="en-US" dirty="0"/>
              <a:t>To get out of position:</a:t>
            </a:r>
          </a:p>
          <a:p>
            <a:pPr lvl="1"/>
            <a:r>
              <a:rPr lang="en-US" dirty="0"/>
              <a:t>Bend knees</a:t>
            </a:r>
          </a:p>
          <a:p>
            <a:pPr lvl="1"/>
            <a:r>
              <a:rPr lang="en-US" dirty="0"/>
              <a:t>Look up to assume Power Position</a:t>
            </a:r>
          </a:p>
          <a:p>
            <a:pPr lvl="1"/>
            <a:r>
              <a:rPr lang="en-US" dirty="0"/>
              <a:t>Push up with legs to return to upright position</a:t>
            </a:r>
          </a:p>
          <a:p>
            <a:pPr lvl="1"/>
            <a:r>
              <a:rPr lang="en-US" dirty="0"/>
              <a:t>Can also push up with a hand on a knee, shelf or book truck</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53</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Back Bent/Straight Leg</a:t>
            </a:r>
          </a:p>
        </p:txBody>
      </p:sp>
      <p:sp>
        <p:nvSpPr>
          <p:cNvPr id="7" name="Rectangle 6">
            <a:extLst>
              <a:ext uri="{FF2B5EF4-FFF2-40B4-BE49-F238E27FC236}">
                <a16:creationId xmlns:a16="http://schemas.microsoft.com/office/drawing/2014/main" id="{136DBC08-40F6-47A0-A246-403F155A3BEE}"/>
              </a:ext>
            </a:extLst>
          </p:cNvPr>
          <p:cNvSpPr/>
          <p:nvPr/>
        </p:nvSpPr>
        <p:spPr>
          <a:xfrm>
            <a:off x="635973" y="955431"/>
            <a:ext cx="3733800" cy="4343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cs typeface="Segoe UI" panose="020B0502040204020203" pitchFamily="34" charset="0"/>
              </a:rPr>
              <a:t>IMAGE PLACEHOLDER</a:t>
            </a:r>
          </a:p>
        </p:txBody>
      </p:sp>
      <p:sp>
        <p:nvSpPr>
          <p:cNvPr id="8" name="TextBox 7">
            <a:extLst>
              <a:ext uri="{FF2B5EF4-FFF2-40B4-BE49-F238E27FC236}">
                <a16:creationId xmlns:a16="http://schemas.microsoft.com/office/drawing/2014/main" id="{1491FE1B-80E4-421B-A8B3-9C7C8F36715B}"/>
              </a:ext>
            </a:extLst>
          </p:cNvPr>
          <p:cNvSpPr txBox="1"/>
          <p:nvPr/>
        </p:nvSpPr>
        <p:spPr>
          <a:xfrm>
            <a:off x="784293" y="1576754"/>
            <a:ext cx="3254307" cy="923330"/>
          </a:xfrm>
          <a:prstGeom prst="rect">
            <a:avLst/>
          </a:prstGeom>
          <a:noFill/>
        </p:spPr>
        <p:txBody>
          <a:bodyPr wrap="square" rtlCol="0">
            <a:spAutoFit/>
          </a:bodyPr>
          <a:lstStyle/>
          <a:p>
            <a:pPr algn="ctr"/>
            <a:r>
              <a:rPr lang="en-US" dirty="0"/>
              <a:t>Insert </a:t>
            </a:r>
          </a:p>
          <a:p>
            <a:pPr algn="ctr"/>
            <a:r>
              <a:rPr lang="en-US" dirty="0"/>
              <a:t>Shelf Pelvic Tilt out of Straight Leg</a:t>
            </a:r>
          </a:p>
        </p:txBody>
      </p:sp>
    </p:spTree>
    <p:extLst>
      <p:ext uri="{BB962C8B-B14F-4D97-AF65-F5344CB8AC3E}">
        <p14:creationId xmlns:p14="http://schemas.microsoft.com/office/powerpoint/2010/main" val="186278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410200" y="990600"/>
            <a:ext cx="6463704" cy="3810000"/>
          </a:xfrm>
        </p:spPr>
        <p:txBody>
          <a:bodyPr>
            <a:normAutofit/>
          </a:bodyPr>
          <a:lstStyle/>
          <a:p>
            <a:r>
              <a:rPr lang="en-US" dirty="0"/>
              <a:t>Heavier materials or for someone not quite as strong</a:t>
            </a:r>
          </a:p>
          <a:p>
            <a:r>
              <a:rPr lang="en-US" dirty="0"/>
              <a:t>Use Two-Stage lift:</a:t>
            </a:r>
          </a:p>
          <a:p>
            <a:pPr marL="109728" indent="0">
              <a:buNone/>
            </a:pPr>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54</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Higher Shelf Levels: Two-Stage Lift</a:t>
            </a:r>
          </a:p>
        </p:txBody>
      </p:sp>
      <p:sp>
        <p:nvSpPr>
          <p:cNvPr id="8" name="Rectangle 7">
            <a:extLst>
              <a:ext uri="{FF2B5EF4-FFF2-40B4-BE49-F238E27FC236}">
                <a16:creationId xmlns:a16="http://schemas.microsoft.com/office/drawing/2014/main" id="{676921BB-EF2B-4EE4-81AE-B5BF1ADD709C}"/>
              </a:ext>
            </a:extLst>
          </p:cNvPr>
          <p:cNvSpPr/>
          <p:nvPr/>
        </p:nvSpPr>
        <p:spPr>
          <a:xfrm>
            <a:off x="635973" y="955431"/>
            <a:ext cx="3733800" cy="4343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cs typeface="Segoe UI" panose="020B0502040204020203" pitchFamily="34" charset="0"/>
              </a:rPr>
              <a:t>IMAGE PLACEHOLDER</a:t>
            </a:r>
          </a:p>
        </p:txBody>
      </p:sp>
    </p:spTree>
    <p:extLst>
      <p:ext uri="{BB962C8B-B14F-4D97-AF65-F5344CB8AC3E}">
        <p14:creationId xmlns:p14="http://schemas.microsoft.com/office/powerpoint/2010/main" val="244867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410200" y="990600"/>
            <a:ext cx="6463704" cy="3810000"/>
          </a:xfrm>
        </p:spPr>
        <p:txBody>
          <a:bodyPr>
            <a:normAutofit lnSpcReduction="10000"/>
          </a:bodyPr>
          <a:lstStyle/>
          <a:p>
            <a:r>
              <a:rPr lang="en-US" dirty="0"/>
              <a:t>Use Two-Stage lift:</a:t>
            </a:r>
          </a:p>
          <a:p>
            <a:pPr lvl="1"/>
            <a:r>
              <a:rPr lang="en-US" dirty="0"/>
              <a:t>Using Power Position</a:t>
            </a:r>
          </a:p>
          <a:p>
            <a:pPr lvl="1"/>
            <a:r>
              <a:rPr lang="en-US" dirty="0"/>
              <a:t>Lower body so materials are about shoulder or head level</a:t>
            </a:r>
          </a:p>
          <a:p>
            <a:pPr lvl="1"/>
            <a:r>
              <a:rPr lang="en-US" dirty="0"/>
              <a:t>Grasp materials</a:t>
            </a:r>
          </a:p>
          <a:p>
            <a:pPr lvl="1"/>
            <a:r>
              <a:rPr lang="en-US" dirty="0"/>
              <a:t>Come to a full standing position</a:t>
            </a:r>
          </a:p>
          <a:p>
            <a:pPr lvl="1"/>
            <a:r>
              <a:rPr lang="en-US" dirty="0"/>
              <a:t>Use leg muscles to get materials </a:t>
            </a:r>
            <a:r>
              <a:rPr lang="en-US" sz="2400" dirty="0"/>
              <a:t>to higher levels</a:t>
            </a:r>
          </a:p>
          <a:p>
            <a:pPr lvl="1"/>
            <a:r>
              <a:rPr lang="en-US" dirty="0"/>
              <a:t>Materials now at level closer to higher shelf levels </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55</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Higher Shelf Levels: Two-Stage Lift</a:t>
            </a:r>
          </a:p>
        </p:txBody>
      </p:sp>
      <p:sp>
        <p:nvSpPr>
          <p:cNvPr id="8" name="Rectangle 7">
            <a:extLst>
              <a:ext uri="{FF2B5EF4-FFF2-40B4-BE49-F238E27FC236}">
                <a16:creationId xmlns:a16="http://schemas.microsoft.com/office/drawing/2014/main" id="{676921BB-EF2B-4EE4-81AE-B5BF1ADD709C}"/>
              </a:ext>
            </a:extLst>
          </p:cNvPr>
          <p:cNvSpPr/>
          <p:nvPr/>
        </p:nvSpPr>
        <p:spPr>
          <a:xfrm>
            <a:off x="635973" y="955431"/>
            <a:ext cx="3733800" cy="4343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cs typeface="Segoe UI" panose="020B0502040204020203" pitchFamily="34" charset="0"/>
              </a:rPr>
              <a:t>IMAGE PLACEHOLDER</a:t>
            </a:r>
          </a:p>
        </p:txBody>
      </p:sp>
    </p:spTree>
    <p:extLst>
      <p:ext uri="{BB962C8B-B14F-4D97-AF65-F5344CB8AC3E}">
        <p14:creationId xmlns:p14="http://schemas.microsoft.com/office/powerpoint/2010/main" val="29855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843337" y="1227221"/>
            <a:ext cx="5334000" cy="3429000"/>
          </a:xfrm>
        </p:spPr>
        <p:txBody>
          <a:bodyPr>
            <a:normAutofit/>
          </a:bodyPr>
          <a:lstStyle/>
          <a:p>
            <a:r>
              <a:rPr lang="en-US" dirty="0"/>
              <a:t>Repositioning steps:</a:t>
            </a:r>
          </a:p>
          <a:p>
            <a:pPr lvl="1"/>
            <a:r>
              <a:rPr lang="en-US" dirty="0"/>
              <a:t>Open up space on shelves for additional books</a:t>
            </a:r>
          </a:p>
          <a:p>
            <a:pPr lvl="1"/>
            <a:r>
              <a:rPr lang="en-US" dirty="0"/>
              <a:t>Close up space as needed</a:t>
            </a:r>
          </a:p>
          <a:p>
            <a:r>
              <a:rPr lang="en-US" dirty="0"/>
              <a:t>Front positioning stance:</a:t>
            </a:r>
          </a:p>
          <a:p>
            <a:pPr lvl="1"/>
            <a:r>
              <a:rPr lang="en-US" dirty="0"/>
              <a:t>Stand directly in front of shelf and push materials from side</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56</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effectLst/>
              </a:rPr>
              <a:t>Repositioning Materials on Shelves</a:t>
            </a:r>
            <a:endParaRPr lang="en-US" dirty="0"/>
          </a:p>
        </p:txBody>
      </p:sp>
      <p:pic>
        <p:nvPicPr>
          <p:cNvPr id="6" name="Picture 5">
            <a:extLst>
              <a:ext uri="{FF2B5EF4-FFF2-40B4-BE49-F238E27FC236}">
                <a16:creationId xmlns:a16="http://schemas.microsoft.com/office/drawing/2014/main" id="{DACC39CE-B518-4F28-B564-F75E25C49E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979" y="1371600"/>
            <a:ext cx="5141050" cy="2891841"/>
          </a:xfrm>
          <a:prstGeom prst="rect">
            <a:avLst/>
          </a:prstGeom>
          <a:ln w="12700">
            <a:solidFill>
              <a:schemeClr val="tx1"/>
            </a:solidFill>
          </a:ln>
          <a:effectLst/>
        </p:spPr>
      </p:pic>
    </p:spTree>
    <p:extLst>
      <p:ext uri="{BB962C8B-B14F-4D97-AF65-F5344CB8AC3E}">
        <p14:creationId xmlns:p14="http://schemas.microsoft.com/office/powerpoint/2010/main" val="285092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638800" y="990600"/>
            <a:ext cx="5715000" cy="3124200"/>
          </a:xfrm>
        </p:spPr>
        <p:txBody>
          <a:bodyPr>
            <a:normAutofit/>
          </a:bodyPr>
          <a:lstStyle/>
          <a:p>
            <a:r>
              <a:rPr lang="en-US" dirty="0"/>
              <a:t>Side positioning stance</a:t>
            </a:r>
          </a:p>
          <a:p>
            <a:pPr lvl="1"/>
            <a:r>
              <a:rPr lang="en-US" dirty="0"/>
              <a:t>Position yourself to side of materials</a:t>
            </a:r>
          </a:p>
          <a:p>
            <a:pPr lvl="1"/>
            <a:r>
              <a:rPr lang="en-US" dirty="0"/>
              <a:t>Use momentum and body weight to slide materials sideways</a:t>
            </a:r>
          </a:p>
          <a:p>
            <a:pPr lvl="1"/>
            <a:r>
              <a:rPr lang="en-US" dirty="0"/>
              <a:t>Requires less muscle strength</a:t>
            </a:r>
          </a:p>
          <a:p>
            <a:pPr lvl="1"/>
            <a:r>
              <a:rPr lang="en-US" dirty="0"/>
              <a:t>Reduces strain on shoulders</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57</a:t>
            </a:fld>
            <a:endParaRPr lang="en-US"/>
          </a:p>
        </p:txBody>
      </p:sp>
      <p:sp>
        <p:nvSpPr>
          <p:cNvPr id="5" name="Title 3">
            <a:extLst>
              <a:ext uri="{FF2B5EF4-FFF2-40B4-BE49-F238E27FC236}">
                <a16:creationId xmlns:a16="http://schemas.microsoft.com/office/drawing/2014/main" id="{1DD9AA8C-952B-41B6-A420-867508F6531A}"/>
              </a:ext>
            </a:extLst>
          </p:cNvPr>
          <p:cNvSpPr>
            <a:spLocks noGrp="1"/>
          </p:cNvSpPr>
          <p:nvPr>
            <p:ph type="title"/>
          </p:nvPr>
        </p:nvSpPr>
        <p:spPr>
          <a:xfrm>
            <a:off x="0" y="20638"/>
            <a:ext cx="12179300" cy="969962"/>
          </a:xfrm>
        </p:spPr>
        <p:txBody>
          <a:bodyPr/>
          <a:lstStyle/>
          <a:p>
            <a:r>
              <a:rPr lang="en-US" dirty="0">
                <a:effectLst/>
              </a:rPr>
              <a:t>Repositioning Materials on Shelves</a:t>
            </a:r>
            <a:endParaRPr lang="en-US" dirty="0"/>
          </a:p>
        </p:txBody>
      </p:sp>
      <p:pic>
        <p:nvPicPr>
          <p:cNvPr id="8" name="Picture 7">
            <a:extLst>
              <a:ext uri="{FF2B5EF4-FFF2-40B4-BE49-F238E27FC236}">
                <a16:creationId xmlns:a16="http://schemas.microsoft.com/office/drawing/2014/main" id="{6A991659-C830-4040-86F3-83BD7C7CF9B1}"/>
              </a:ext>
            </a:extLst>
          </p:cNvPr>
          <p:cNvPicPr>
            <a:picLocks noChangeAspect="1"/>
          </p:cNvPicPr>
          <p:nvPr/>
        </p:nvPicPr>
        <p:blipFill rotWithShape="1">
          <a:blip r:embed="rId3">
            <a:extLst>
              <a:ext uri="{28A0092B-C50C-407E-A947-70E740481C1C}">
                <a14:useLocalDpi xmlns:a14="http://schemas.microsoft.com/office/drawing/2010/main" val="0"/>
              </a:ext>
            </a:extLst>
          </a:blip>
          <a:srcRect l="28750" t="14445" r="26250" b="24444"/>
          <a:stretch/>
        </p:blipFill>
        <p:spPr>
          <a:xfrm>
            <a:off x="457200" y="990600"/>
            <a:ext cx="5486400" cy="4191000"/>
          </a:xfrm>
          <a:prstGeom prst="rect">
            <a:avLst/>
          </a:prstGeom>
          <a:ln w="12700">
            <a:solidFill>
              <a:schemeClr val="tx1"/>
            </a:solidFill>
          </a:ln>
        </p:spPr>
      </p:pic>
    </p:spTree>
    <p:extLst>
      <p:ext uri="{BB962C8B-B14F-4D97-AF65-F5344CB8AC3E}">
        <p14:creationId xmlns:p14="http://schemas.microsoft.com/office/powerpoint/2010/main" val="359536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257800" y="884909"/>
            <a:ext cx="6858000" cy="3810000"/>
          </a:xfrm>
        </p:spPr>
        <p:txBody>
          <a:bodyPr>
            <a:normAutofit/>
          </a:bodyPr>
          <a:lstStyle/>
          <a:p>
            <a:r>
              <a:rPr lang="en-US" dirty="0"/>
              <a:t>Tips:</a:t>
            </a:r>
          </a:p>
          <a:p>
            <a:pPr lvl="1"/>
            <a:r>
              <a:rPr lang="en-US" dirty="0"/>
              <a:t>Use only top and middle shelves of book truck</a:t>
            </a:r>
          </a:p>
          <a:p>
            <a:pPr lvl="1"/>
            <a:r>
              <a:rPr lang="en-US" dirty="0"/>
              <a:t>Limit quantity of materials</a:t>
            </a:r>
          </a:p>
          <a:p>
            <a:pPr lvl="1"/>
            <a:r>
              <a:rPr lang="en-US" dirty="0"/>
              <a:t>Avoid awkward body and arm positions </a:t>
            </a:r>
          </a:p>
          <a:p>
            <a:pPr lvl="1"/>
            <a:r>
              <a:rPr lang="en-US" dirty="0"/>
              <a:t>Easier for person who unloads book truck</a:t>
            </a:r>
          </a:p>
          <a:p>
            <a:r>
              <a:rPr lang="en-US" dirty="0"/>
              <a:t>If use lowest shelf:</a:t>
            </a:r>
          </a:p>
          <a:p>
            <a:pPr lvl="1"/>
            <a:r>
              <a:rPr lang="en-US" dirty="0"/>
              <a:t>Put lighter, easier to handle materials on bottom shelf</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58</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Book Trucks – Loading Shelves</a:t>
            </a:r>
          </a:p>
        </p:txBody>
      </p:sp>
      <p:pic>
        <p:nvPicPr>
          <p:cNvPr id="6" name="Picture 5">
            <a:extLst>
              <a:ext uri="{FF2B5EF4-FFF2-40B4-BE49-F238E27FC236}">
                <a16:creationId xmlns:a16="http://schemas.microsoft.com/office/drawing/2014/main" id="{E5146874-1FCC-4799-AAF4-E0C24F16FC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334" t="9368" r="10784"/>
          <a:stretch/>
        </p:blipFill>
        <p:spPr>
          <a:xfrm>
            <a:off x="533400" y="990600"/>
            <a:ext cx="4365292" cy="3982371"/>
          </a:xfrm>
          <a:prstGeom prst="rect">
            <a:avLst/>
          </a:prstGeom>
          <a:ln w="12700">
            <a:solidFill>
              <a:schemeClr val="tx1"/>
            </a:solidFill>
          </a:ln>
          <a:effectLst/>
        </p:spPr>
      </p:pic>
    </p:spTree>
    <p:extLst>
      <p:ext uri="{BB962C8B-B14F-4D97-AF65-F5344CB8AC3E}">
        <p14:creationId xmlns:p14="http://schemas.microsoft.com/office/powerpoint/2010/main" val="253677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181600" y="884404"/>
            <a:ext cx="6997700" cy="4525963"/>
          </a:xfrm>
        </p:spPr>
        <p:txBody>
          <a:bodyPr/>
          <a:lstStyle/>
          <a:p>
            <a:r>
              <a:rPr lang="en-US" dirty="0"/>
              <a:t>Service Request:</a:t>
            </a:r>
          </a:p>
          <a:p>
            <a:pPr lvl="1"/>
            <a:r>
              <a:rPr lang="en-US" dirty="0"/>
              <a:t>Wheels that are wobbly or hard to roll</a:t>
            </a:r>
          </a:p>
          <a:p>
            <a:pPr lvl="1"/>
            <a:r>
              <a:rPr lang="en-US" dirty="0"/>
              <a:t>Structural problems</a:t>
            </a:r>
          </a:p>
          <a:p>
            <a:r>
              <a:rPr lang="en-US" dirty="0"/>
              <a:t>Tag book trucks that have issues “out of service” for repair or replacement</a:t>
            </a:r>
          </a:p>
          <a:p>
            <a:r>
              <a:rPr lang="en-US" dirty="0"/>
              <a:t>Submit online HCL Facilities work request form</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59</a:t>
            </a:fld>
            <a:endParaRPr lang="en-US"/>
          </a:p>
        </p:txBody>
      </p:sp>
      <p:sp>
        <p:nvSpPr>
          <p:cNvPr id="5" name="Title 3">
            <a:extLst>
              <a:ext uri="{FF2B5EF4-FFF2-40B4-BE49-F238E27FC236}">
                <a16:creationId xmlns:a16="http://schemas.microsoft.com/office/drawing/2014/main" id="{8E76A862-60C5-4829-8FD5-CBA5632A7C1B}"/>
              </a:ext>
            </a:extLst>
          </p:cNvPr>
          <p:cNvSpPr>
            <a:spLocks noGrp="1"/>
          </p:cNvSpPr>
          <p:nvPr>
            <p:ph type="title"/>
          </p:nvPr>
        </p:nvSpPr>
        <p:spPr>
          <a:xfrm>
            <a:off x="0" y="20638"/>
            <a:ext cx="12179300" cy="969962"/>
          </a:xfrm>
        </p:spPr>
        <p:txBody>
          <a:bodyPr/>
          <a:lstStyle/>
          <a:p>
            <a:r>
              <a:rPr lang="en-US" dirty="0"/>
              <a:t>Book Trucks - Maintenance</a:t>
            </a:r>
          </a:p>
        </p:txBody>
      </p:sp>
      <p:pic>
        <p:nvPicPr>
          <p:cNvPr id="7" name="Picture 6">
            <a:extLst>
              <a:ext uri="{FF2B5EF4-FFF2-40B4-BE49-F238E27FC236}">
                <a16:creationId xmlns:a16="http://schemas.microsoft.com/office/drawing/2014/main" id="{E1BFC28E-C833-4D49-B5B2-84603CE8F5DC}"/>
              </a:ext>
            </a:extLst>
          </p:cNvPr>
          <p:cNvPicPr>
            <a:picLocks noChangeAspect="1"/>
          </p:cNvPicPr>
          <p:nvPr/>
        </p:nvPicPr>
        <p:blipFill rotWithShape="1">
          <a:blip r:embed="rId3"/>
          <a:srcRect t="65624" r="58638"/>
          <a:stretch/>
        </p:blipFill>
        <p:spPr>
          <a:xfrm>
            <a:off x="495300" y="990600"/>
            <a:ext cx="4686300" cy="3124200"/>
          </a:xfrm>
          <a:prstGeom prst="rect">
            <a:avLst/>
          </a:prstGeom>
          <a:ln w="12700">
            <a:solidFill>
              <a:schemeClr val="tx1"/>
            </a:solidFill>
          </a:ln>
        </p:spPr>
      </p:pic>
    </p:spTree>
    <p:extLst>
      <p:ext uri="{BB962C8B-B14F-4D97-AF65-F5344CB8AC3E}">
        <p14:creationId xmlns:p14="http://schemas.microsoft.com/office/powerpoint/2010/main" val="340883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4724400" y="844299"/>
            <a:ext cx="5867400" cy="3803901"/>
          </a:xfrm>
        </p:spPr>
        <p:txBody>
          <a:bodyPr/>
          <a:lstStyle/>
          <a:p>
            <a:r>
              <a:rPr lang="en-US" sz="2800" dirty="0"/>
              <a:t>Making a difference</a:t>
            </a:r>
          </a:p>
          <a:p>
            <a:r>
              <a:rPr lang="en-US" sz="2800" dirty="0"/>
              <a:t>First book from library</a:t>
            </a:r>
          </a:p>
          <a:p>
            <a:r>
              <a:rPr lang="en-US" sz="2800" dirty="0"/>
              <a:t>What an exciting milestone in their life! </a:t>
            </a:r>
          </a:p>
          <a:p>
            <a:r>
              <a:rPr lang="en-US" sz="2800" dirty="0"/>
              <a:t>For many of you this is very likely vivid in your memories as well!</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6</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Very First Book</a:t>
            </a:r>
          </a:p>
        </p:txBody>
      </p:sp>
      <p:sp>
        <p:nvSpPr>
          <p:cNvPr id="5" name="Rectangle 4">
            <a:extLst>
              <a:ext uri="{FF2B5EF4-FFF2-40B4-BE49-F238E27FC236}">
                <a16:creationId xmlns:a16="http://schemas.microsoft.com/office/drawing/2014/main" id="{4F498C40-F4CA-4676-A35F-8F0C727C4B78}"/>
              </a:ext>
            </a:extLst>
          </p:cNvPr>
          <p:cNvSpPr/>
          <p:nvPr/>
        </p:nvSpPr>
        <p:spPr>
          <a:xfrm>
            <a:off x="635973" y="955431"/>
            <a:ext cx="3733800" cy="4343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cs typeface="Segoe UI" panose="020B0502040204020203" pitchFamily="34" charset="0"/>
              </a:rPr>
              <a:t>IMAGE PLACEHOLDER</a:t>
            </a:r>
          </a:p>
        </p:txBody>
      </p:sp>
      <p:sp>
        <p:nvSpPr>
          <p:cNvPr id="6" name="TextBox 5">
            <a:extLst>
              <a:ext uri="{FF2B5EF4-FFF2-40B4-BE49-F238E27FC236}">
                <a16:creationId xmlns:a16="http://schemas.microsoft.com/office/drawing/2014/main" id="{FEF2CC4A-D278-4A76-A1C4-F33F01346FCF}"/>
              </a:ext>
            </a:extLst>
          </p:cNvPr>
          <p:cNvSpPr txBox="1"/>
          <p:nvPr/>
        </p:nvSpPr>
        <p:spPr>
          <a:xfrm>
            <a:off x="1364272" y="1925353"/>
            <a:ext cx="2133600" cy="646331"/>
          </a:xfrm>
          <a:prstGeom prst="rect">
            <a:avLst/>
          </a:prstGeom>
          <a:noFill/>
        </p:spPr>
        <p:txBody>
          <a:bodyPr wrap="square" rtlCol="0">
            <a:spAutoFit/>
          </a:bodyPr>
          <a:lstStyle/>
          <a:p>
            <a:pPr algn="ctr"/>
            <a:r>
              <a:rPr lang="en-US" dirty="0">
                <a:solidFill>
                  <a:schemeClr val="bg1"/>
                </a:solidFill>
                <a:latin typeface="Segoe UI" panose="020B0502040204020203" pitchFamily="34" charset="0"/>
                <a:cs typeface="Segoe UI" panose="020B0502040204020203" pitchFamily="34" charset="0"/>
              </a:rPr>
              <a:t>Child checking out first book</a:t>
            </a:r>
          </a:p>
        </p:txBody>
      </p:sp>
    </p:spTree>
    <p:extLst>
      <p:ext uri="{BB962C8B-B14F-4D97-AF65-F5344CB8AC3E}">
        <p14:creationId xmlns:p14="http://schemas.microsoft.com/office/powerpoint/2010/main" val="192994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6923088" y="835856"/>
            <a:ext cx="4648200" cy="3509889"/>
          </a:xfrm>
        </p:spPr>
        <p:txBody>
          <a:bodyPr>
            <a:normAutofit/>
          </a:bodyPr>
          <a:lstStyle/>
          <a:p>
            <a:r>
              <a:rPr lang="en-US" dirty="0"/>
              <a:t>Maneuvering book trucks:</a:t>
            </a:r>
          </a:p>
          <a:p>
            <a:r>
              <a:rPr lang="en-US" dirty="0"/>
              <a:t>Which example looks easier to handle?  A or B</a:t>
            </a:r>
          </a:p>
          <a:p>
            <a:r>
              <a:rPr lang="en-US" dirty="0"/>
              <a:t>Less is more</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60</a:t>
            </a:fld>
            <a:endParaRPr lang="en-US"/>
          </a:p>
        </p:txBody>
      </p:sp>
      <p:sp>
        <p:nvSpPr>
          <p:cNvPr id="5" name="Title 3">
            <a:extLst>
              <a:ext uri="{FF2B5EF4-FFF2-40B4-BE49-F238E27FC236}">
                <a16:creationId xmlns:a16="http://schemas.microsoft.com/office/drawing/2014/main" id="{DBB1216B-3FFB-4EC4-8776-EBA034839CEA}"/>
              </a:ext>
            </a:extLst>
          </p:cNvPr>
          <p:cNvSpPr>
            <a:spLocks noGrp="1"/>
          </p:cNvSpPr>
          <p:nvPr>
            <p:ph type="title"/>
          </p:nvPr>
        </p:nvSpPr>
        <p:spPr>
          <a:xfrm>
            <a:off x="0" y="20638"/>
            <a:ext cx="12179300" cy="969962"/>
          </a:xfrm>
        </p:spPr>
        <p:txBody>
          <a:bodyPr/>
          <a:lstStyle/>
          <a:p>
            <a:r>
              <a:rPr lang="en-US" dirty="0"/>
              <a:t>Book Trucks - Maneuvering</a:t>
            </a:r>
          </a:p>
        </p:txBody>
      </p:sp>
      <p:sp>
        <p:nvSpPr>
          <p:cNvPr id="8" name="Content Placeholder 1">
            <a:extLst>
              <a:ext uri="{FF2B5EF4-FFF2-40B4-BE49-F238E27FC236}">
                <a16:creationId xmlns:a16="http://schemas.microsoft.com/office/drawing/2014/main" id="{9E8DC021-D7B4-49E0-A97A-536442EE5E4B}"/>
              </a:ext>
            </a:extLst>
          </p:cNvPr>
          <p:cNvSpPr txBox="1">
            <a:spLocks/>
          </p:cNvSpPr>
          <p:nvPr/>
        </p:nvSpPr>
        <p:spPr>
          <a:xfrm>
            <a:off x="762000" y="4191001"/>
            <a:ext cx="2906164" cy="609600"/>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b="0" kern="1200">
                <a:solidFill>
                  <a:srgbClr val="113C66"/>
                </a:solidFill>
                <a:latin typeface="Segoe UI" panose="020B0502040204020203" pitchFamily="34" charset="0"/>
                <a:ea typeface="+mn-ea"/>
                <a:cs typeface="Segoe UI" panose="020B0502040204020203" pitchFamily="34" charset="0"/>
              </a:defRPr>
            </a:lvl1pPr>
            <a:lvl2pPr marL="621792" indent="-228600" algn="l" rtl="0" eaLnBrk="1" latinLnBrk="0" hangingPunct="1">
              <a:spcBef>
                <a:spcPts val="324"/>
              </a:spcBef>
              <a:buClr>
                <a:schemeClr val="accent1"/>
              </a:buClr>
              <a:buFont typeface="Verdana"/>
              <a:buChar char="◦"/>
              <a:defRPr kumimoji="0" sz="2300" b="0" kern="1200">
                <a:solidFill>
                  <a:srgbClr val="113C66"/>
                </a:solidFill>
                <a:latin typeface="Segoe UI" panose="020B0502040204020203" pitchFamily="34" charset="0"/>
                <a:ea typeface="+mn-ea"/>
                <a:cs typeface="Segoe UI" panose="020B0502040204020203" pitchFamily="34" charset="0"/>
              </a:defRPr>
            </a:lvl2pPr>
            <a:lvl3pPr marL="859536" indent="-228600" algn="l" rtl="0" eaLnBrk="1" latinLnBrk="0" hangingPunct="1">
              <a:spcBef>
                <a:spcPts val="350"/>
              </a:spcBef>
              <a:buClr>
                <a:schemeClr val="accent2"/>
              </a:buClr>
              <a:buSzPct val="100000"/>
              <a:buFont typeface="Wingdings 2"/>
              <a:buChar char=""/>
              <a:defRPr kumimoji="0" sz="2100" b="0" kern="1200">
                <a:solidFill>
                  <a:srgbClr val="113C66"/>
                </a:solidFill>
                <a:latin typeface="Segoe UI" panose="020B0502040204020203" pitchFamily="34" charset="0"/>
                <a:ea typeface="+mn-ea"/>
                <a:cs typeface="Segoe UI" panose="020B0502040204020203" pitchFamily="34" charset="0"/>
              </a:defRPr>
            </a:lvl3pPr>
            <a:lvl4pPr marL="1143000" indent="-228600" algn="l" rtl="0" eaLnBrk="1" latinLnBrk="0" hangingPunct="1">
              <a:spcBef>
                <a:spcPts val="350"/>
              </a:spcBef>
              <a:buClr>
                <a:schemeClr val="accent2"/>
              </a:buClr>
              <a:buFont typeface="Wingdings 2"/>
              <a:buChar char=""/>
              <a:defRPr kumimoji="0" sz="1900" b="0" kern="1200">
                <a:solidFill>
                  <a:srgbClr val="113C66"/>
                </a:solidFill>
                <a:latin typeface="Segoe UI" panose="020B0502040204020203" pitchFamily="34" charset="0"/>
                <a:ea typeface="+mn-ea"/>
                <a:cs typeface="Segoe UI" panose="020B0502040204020203" pitchFamily="34" charset="0"/>
              </a:defRPr>
            </a:lvl4pPr>
            <a:lvl5pPr marL="1371600" indent="-228600" algn="l" rtl="0" eaLnBrk="1" latinLnBrk="0" hangingPunct="1">
              <a:spcBef>
                <a:spcPts val="350"/>
              </a:spcBef>
              <a:buClr>
                <a:schemeClr val="accent2"/>
              </a:buClr>
              <a:buFont typeface="Wingdings 2"/>
              <a:buChar char=""/>
              <a:defRPr kumimoji="0" sz="1800" b="0" kern="1200">
                <a:solidFill>
                  <a:srgbClr val="113C66"/>
                </a:solidFill>
                <a:latin typeface="Segoe UI" panose="020B0502040204020203" pitchFamily="34" charset="0"/>
                <a:ea typeface="+mn-ea"/>
                <a:cs typeface="Segoe UI" panose="020B0502040204020203"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lgn="ctr">
              <a:buNone/>
            </a:pPr>
            <a:r>
              <a:rPr lang="en-US" dirty="0"/>
              <a:t>Example A</a:t>
            </a:r>
          </a:p>
          <a:p>
            <a:endParaRPr lang="en-US" dirty="0"/>
          </a:p>
        </p:txBody>
      </p:sp>
      <p:sp>
        <p:nvSpPr>
          <p:cNvPr id="9" name="Content Placeholder 1">
            <a:extLst>
              <a:ext uri="{FF2B5EF4-FFF2-40B4-BE49-F238E27FC236}">
                <a16:creationId xmlns:a16="http://schemas.microsoft.com/office/drawing/2014/main" id="{6145B50F-8AF1-48C4-85E8-1D69D1A1EA04}"/>
              </a:ext>
            </a:extLst>
          </p:cNvPr>
          <p:cNvSpPr txBox="1">
            <a:spLocks/>
          </p:cNvSpPr>
          <p:nvPr/>
        </p:nvSpPr>
        <p:spPr>
          <a:xfrm>
            <a:off x="3842544" y="4191000"/>
            <a:ext cx="2906164" cy="609600"/>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b="0" kern="1200">
                <a:solidFill>
                  <a:srgbClr val="113C66"/>
                </a:solidFill>
                <a:latin typeface="Segoe UI" panose="020B0502040204020203" pitchFamily="34" charset="0"/>
                <a:ea typeface="+mn-ea"/>
                <a:cs typeface="Segoe UI" panose="020B0502040204020203" pitchFamily="34" charset="0"/>
              </a:defRPr>
            </a:lvl1pPr>
            <a:lvl2pPr marL="621792" indent="-228600" algn="l" rtl="0" eaLnBrk="1" latinLnBrk="0" hangingPunct="1">
              <a:spcBef>
                <a:spcPts val="324"/>
              </a:spcBef>
              <a:buClr>
                <a:schemeClr val="accent1"/>
              </a:buClr>
              <a:buFont typeface="Verdana"/>
              <a:buChar char="◦"/>
              <a:defRPr kumimoji="0" sz="2300" b="0" kern="1200">
                <a:solidFill>
                  <a:srgbClr val="113C66"/>
                </a:solidFill>
                <a:latin typeface="Segoe UI" panose="020B0502040204020203" pitchFamily="34" charset="0"/>
                <a:ea typeface="+mn-ea"/>
                <a:cs typeface="Segoe UI" panose="020B0502040204020203" pitchFamily="34" charset="0"/>
              </a:defRPr>
            </a:lvl2pPr>
            <a:lvl3pPr marL="859536" indent="-228600" algn="l" rtl="0" eaLnBrk="1" latinLnBrk="0" hangingPunct="1">
              <a:spcBef>
                <a:spcPts val="350"/>
              </a:spcBef>
              <a:buClr>
                <a:schemeClr val="accent2"/>
              </a:buClr>
              <a:buSzPct val="100000"/>
              <a:buFont typeface="Wingdings 2"/>
              <a:buChar char=""/>
              <a:defRPr kumimoji="0" sz="2100" b="0" kern="1200">
                <a:solidFill>
                  <a:srgbClr val="113C66"/>
                </a:solidFill>
                <a:latin typeface="Segoe UI" panose="020B0502040204020203" pitchFamily="34" charset="0"/>
                <a:ea typeface="+mn-ea"/>
                <a:cs typeface="Segoe UI" panose="020B0502040204020203" pitchFamily="34" charset="0"/>
              </a:defRPr>
            </a:lvl3pPr>
            <a:lvl4pPr marL="1143000" indent="-228600" algn="l" rtl="0" eaLnBrk="1" latinLnBrk="0" hangingPunct="1">
              <a:spcBef>
                <a:spcPts val="350"/>
              </a:spcBef>
              <a:buClr>
                <a:schemeClr val="accent2"/>
              </a:buClr>
              <a:buFont typeface="Wingdings 2"/>
              <a:buChar char=""/>
              <a:defRPr kumimoji="0" sz="1900" b="0" kern="1200">
                <a:solidFill>
                  <a:srgbClr val="113C66"/>
                </a:solidFill>
                <a:latin typeface="Segoe UI" panose="020B0502040204020203" pitchFamily="34" charset="0"/>
                <a:ea typeface="+mn-ea"/>
                <a:cs typeface="Segoe UI" panose="020B0502040204020203" pitchFamily="34" charset="0"/>
              </a:defRPr>
            </a:lvl4pPr>
            <a:lvl5pPr marL="1371600" indent="-228600" algn="l" rtl="0" eaLnBrk="1" latinLnBrk="0" hangingPunct="1">
              <a:spcBef>
                <a:spcPts val="350"/>
              </a:spcBef>
              <a:buClr>
                <a:schemeClr val="accent2"/>
              </a:buClr>
              <a:buFont typeface="Wingdings 2"/>
              <a:buChar char=""/>
              <a:defRPr kumimoji="0" sz="1800" b="0" kern="1200">
                <a:solidFill>
                  <a:srgbClr val="113C66"/>
                </a:solidFill>
                <a:latin typeface="Segoe UI" panose="020B0502040204020203" pitchFamily="34" charset="0"/>
                <a:ea typeface="+mn-ea"/>
                <a:cs typeface="Segoe UI" panose="020B0502040204020203"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lgn="ctr">
              <a:buNone/>
            </a:pPr>
            <a:r>
              <a:rPr lang="en-US" dirty="0"/>
              <a:t>Example B</a:t>
            </a:r>
          </a:p>
          <a:p>
            <a:endParaRPr lang="en-US" dirty="0"/>
          </a:p>
        </p:txBody>
      </p:sp>
      <p:sp>
        <p:nvSpPr>
          <p:cNvPr id="12" name="Rectangle 11">
            <a:extLst>
              <a:ext uri="{FF2B5EF4-FFF2-40B4-BE49-F238E27FC236}">
                <a16:creationId xmlns:a16="http://schemas.microsoft.com/office/drawing/2014/main" id="{64A94CF8-B7B0-466D-A14E-7EEA2219EF22}"/>
              </a:ext>
            </a:extLst>
          </p:cNvPr>
          <p:cNvSpPr/>
          <p:nvPr/>
        </p:nvSpPr>
        <p:spPr>
          <a:xfrm>
            <a:off x="1047168" y="1125415"/>
            <a:ext cx="2335827" cy="2930769"/>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cs typeface="Segoe UI" panose="020B0502040204020203" pitchFamily="34" charset="0"/>
              </a:rPr>
              <a:t>IMAGE PLACEHOLDER</a:t>
            </a:r>
          </a:p>
        </p:txBody>
      </p:sp>
      <p:sp>
        <p:nvSpPr>
          <p:cNvPr id="13" name="Rectangle 12">
            <a:extLst>
              <a:ext uri="{FF2B5EF4-FFF2-40B4-BE49-F238E27FC236}">
                <a16:creationId xmlns:a16="http://schemas.microsoft.com/office/drawing/2014/main" id="{8A8668EF-4E32-421C-B6C3-E7C8A53B8FD9}"/>
              </a:ext>
            </a:extLst>
          </p:cNvPr>
          <p:cNvSpPr/>
          <p:nvPr/>
        </p:nvSpPr>
        <p:spPr>
          <a:xfrm>
            <a:off x="4296230" y="1125415"/>
            <a:ext cx="2335827" cy="2930769"/>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cs typeface="Segoe UI" panose="020B0502040204020203" pitchFamily="34" charset="0"/>
              </a:rPr>
              <a:t>IMAGE PLACEHOLDER</a:t>
            </a:r>
          </a:p>
        </p:txBody>
      </p:sp>
      <p:sp>
        <p:nvSpPr>
          <p:cNvPr id="14" name="TextBox 13">
            <a:extLst>
              <a:ext uri="{FF2B5EF4-FFF2-40B4-BE49-F238E27FC236}">
                <a16:creationId xmlns:a16="http://schemas.microsoft.com/office/drawing/2014/main" id="{E6BA4989-032D-4CB9-84D5-129E95A48238}"/>
              </a:ext>
            </a:extLst>
          </p:cNvPr>
          <p:cNvSpPr txBox="1"/>
          <p:nvPr/>
        </p:nvSpPr>
        <p:spPr>
          <a:xfrm>
            <a:off x="1119288" y="1205805"/>
            <a:ext cx="2263707" cy="923330"/>
          </a:xfrm>
          <a:prstGeom prst="rect">
            <a:avLst/>
          </a:prstGeom>
          <a:noFill/>
        </p:spPr>
        <p:txBody>
          <a:bodyPr wrap="square" rtlCol="0">
            <a:spAutoFit/>
          </a:bodyPr>
          <a:lstStyle/>
          <a:p>
            <a:pPr algn="ctr"/>
            <a:r>
              <a:rPr lang="en-US" dirty="0"/>
              <a:t>Insert </a:t>
            </a:r>
          </a:p>
          <a:p>
            <a:pPr algn="ctr"/>
            <a:r>
              <a:rPr lang="en-US" dirty="0"/>
              <a:t>Book Truck Example A Video</a:t>
            </a:r>
          </a:p>
        </p:txBody>
      </p:sp>
      <p:sp>
        <p:nvSpPr>
          <p:cNvPr id="15" name="TextBox 14">
            <a:extLst>
              <a:ext uri="{FF2B5EF4-FFF2-40B4-BE49-F238E27FC236}">
                <a16:creationId xmlns:a16="http://schemas.microsoft.com/office/drawing/2014/main" id="{14585163-F4B5-4CC4-A5B8-431A74BB3002}"/>
              </a:ext>
            </a:extLst>
          </p:cNvPr>
          <p:cNvSpPr txBox="1"/>
          <p:nvPr/>
        </p:nvSpPr>
        <p:spPr>
          <a:xfrm>
            <a:off x="4267810" y="1246336"/>
            <a:ext cx="2263707" cy="923330"/>
          </a:xfrm>
          <a:prstGeom prst="rect">
            <a:avLst/>
          </a:prstGeom>
          <a:noFill/>
        </p:spPr>
        <p:txBody>
          <a:bodyPr wrap="square" rtlCol="0">
            <a:spAutoFit/>
          </a:bodyPr>
          <a:lstStyle/>
          <a:p>
            <a:pPr algn="ctr"/>
            <a:r>
              <a:rPr lang="en-US" dirty="0"/>
              <a:t>Insert </a:t>
            </a:r>
          </a:p>
          <a:p>
            <a:pPr algn="ctr"/>
            <a:r>
              <a:rPr lang="en-US" dirty="0"/>
              <a:t>Book Truck Example B Video</a:t>
            </a:r>
          </a:p>
        </p:txBody>
      </p:sp>
    </p:spTree>
    <p:extLst>
      <p:ext uri="{BB962C8B-B14F-4D97-AF65-F5344CB8AC3E}">
        <p14:creationId xmlns:p14="http://schemas.microsoft.com/office/powerpoint/2010/main" val="61550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032832" y="849228"/>
            <a:ext cx="6968501" cy="4525963"/>
          </a:xfrm>
        </p:spPr>
        <p:txBody>
          <a:bodyPr>
            <a:normAutofit/>
          </a:bodyPr>
          <a:lstStyle/>
          <a:p>
            <a:r>
              <a:rPr lang="en-US" sz="2800" dirty="0"/>
              <a:t>AMH Systems </a:t>
            </a:r>
          </a:p>
          <a:p>
            <a:pPr lvl="1"/>
            <a:r>
              <a:rPr lang="en-US" sz="2400" dirty="0"/>
              <a:t>Let AMH do its job as much as possible</a:t>
            </a:r>
          </a:p>
          <a:p>
            <a:r>
              <a:rPr lang="en-US" sz="2800" dirty="0"/>
              <a:t>Equipment limitations:</a:t>
            </a:r>
          </a:p>
          <a:p>
            <a:pPr lvl="1"/>
            <a:r>
              <a:rPr lang="en-US" sz="2400" dirty="0"/>
              <a:t>Materials do occasional jam up</a:t>
            </a:r>
          </a:p>
          <a:p>
            <a:pPr lvl="1"/>
            <a:r>
              <a:rPr lang="en-US" sz="2400" dirty="0"/>
              <a:t>Tendency to “feed” conveyor from IA Bin</a:t>
            </a:r>
          </a:p>
          <a:p>
            <a:pPr lvl="1"/>
            <a:r>
              <a:rPr lang="en-US" sz="2400" dirty="0"/>
              <a:t>Repetitive reaching over side of conveyor is awkward position</a:t>
            </a:r>
          </a:p>
          <a:p>
            <a:r>
              <a:rPr lang="en-US" sz="2800" dirty="0"/>
              <a:t>Use reacher/gripper tool to free jammed materials</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a:xfrm>
            <a:off x="11261558" y="4982203"/>
            <a:ext cx="739776" cy="365125"/>
          </a:xfrm>
          <a:effectLst/>
        </p:spPr>
        <p:txBody>
          <a:bodyPr/>
          <a:lstStyle/>
          <a:p>
            <a:fld id="{E3E267E3-D4FD-48C5-BB18-67E28728C1D6}" type="slidenum">
              <a:rPr lang="en-US" smtClean="0"/>
              <a:t>61</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AMH Systems</a:t>
            </a:r>
          </a:p>
        </p:txBody>
      </p:sp>
      <p:pic>
        <p:nvPicPr>
          <p:cNvPr id="10" name="Picture 9">
            <a:extLst>
              <a:ext uri="{FF2B5EF4-FFF2-40B4-BE49-F238E27FC236}">
                <a16:creationId xmlns:a16="http://schemas.microsoft.com/office/drawing/2014/main" id="{55AEE17B-8642-4DFB-9E24-3CC87CAAC0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000" t="8888" r="28186" b="17928"/>
          <a:stretch/>
        </p:blipFill>
        <p:spPr>
          <a:xfrm>
            <a:off x="2976490" y="3173940"/>
            <a:ext cx="2056341" cy="2024425"/>
          </a:xfrm>
          <a:prstGeom prst="rect">
            <a:avLst/>
          </a:prstGeom>
          <a:ln>
            <a:noFill/>
          </a:ln>
          <a:effectLst/>
        </p:spPr>
      </p:pic>
      <p:pic>
        <p:nvPicPr>
          <p:cNvPr id="9" name="Picture 8">
            <a:extLst>
              <a:ext uri="{FF2B5EF4-FFF2-40B4-BE49-F238E27FC236}">
                <a16:creationId xmlns:a16="http://schemas.microsoft.com/office/drawing/2014/main" id="{397904A1-3513-448B-84DF-2578EF73E1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612" r="1186"/>
          <a:stretch/>
        </p:blipFill>
        <p:spPr>
          <a:xfrm>
            <a:off x="506638" y="990600"/>
            <a:ext cx="4498119" cy="2032777"/>
          </a:xfrm>
          <a:prstGeom prst="rect">
            <a:avLst/>
          </a:prstGeom>
          <a:ln>
            <a:noFill/>
          </a:ln>
          <a:effectLst/>
        </p:spPr>
      </p:pic>
      <p:pic>
        <p:nvPicPr>
          <p:cNvPr id="13" name="Picture 12">
            <a:extLst>
              <a:ext uri="{FF2B5EF4-FFF2-40B4-BE49-F238E27FC236}">
                <a16:creationId xmlns:a16="http://schemas.microsoft.com/office/drawing/2014/main" id="{06FC2ABA-EC5F-4130-9827-E51ECB15D8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408" r="41469"/>
          <a:stretch/>
        </p:blipFill>
        <p:spPr>
          <a:xfrm>
            <a:off x="519384" y="3181631"/>
            <a:ext cx="2284439" cy="2032776"/>
          </a:xfrm>
          <a:prstGeom prst="rect">
            <a:avLst/>
          </a:prstGeom>
          <a:ln>
            <a:noFill/>
          </a:ln>
          <a:effectLst/>
        </p:spPr>
      </p:pic>
    </p:spTree>
    <p:extLst>
      <p:ext uri="{BB962C8B-B14F-4D97-AF65-F5344CB8AC3E}">
        <p14:creationId xmlns:p14="http://schemas.microsoft.com/office/powerpoint/2010/main" val="402845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6324600" y="1166018"/>
            <a:ext cx="5477640" cy="4525963"/>
          </a:xfrm>
        </p:spPr>
        <p:txBody>
          <a:bodyPr>
            <a:normAutofit/>
          </a:bodyPr>
          <a:lstStyle/>
          <a:p>
            <a:r>
              <a:rPr lang="en-US" sz="2800" dirty="0"/>
              <a:t>If you do you need to reach in</a:t>
            </a:r>
          </a:p>
          <a:p>
            <a:r>
              <a:rPr lang="en-US" sz="2800" dirty="0"/>
              <a:t>Use available foot platform to minimize reach</a:t>
            </a:r>
          </a:p>
          <a:p>
            <a:r>
              <a:rPr lang="en-US" sz="2800" dirty="0"/>
              <a:t>Use a tool, not your hand</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62</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AMH Systems</a:t>
            </a:r>
          </a:p>
        </p:txBody>
      </p:sp>
      <p:pic>
        <p:nvPicPr>
          <p:cNvPr id="6" name="Picture 5">
            <a:extLst>
              <a:ext uri="{FF2B5EF4-FFF2-40B4-BE49-F238E27FC236}">
                <a16:creationId xmlns:a16="http://schemas.microsoft.com/office/drawing/2014/main" id="{2314F6B2-3227-4874-AEED-9EB9A86F25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875" y="1190081"/>
            <a:ext cx="5720325" cy="3217683"/>
          </a:xfrm>
          <a:prstGeom prst="rect">
            <a:avLst/>
          </a:prstGeom>
          <a:ln>
            <a:noFill/>
          </a:ln>
          <a:effectLst/>
        </p:spPr>
      </p:pic>
    </p:spTree>
    <p:extLst>
      <p:ext uri="{BB962C8B-B14F-4D97-AF65-F5344CB8AC3E}">
        <p14:creationId xmlns:p14="http://schemas.microsoft.com/office/powerpoint/2010/main" val="357353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723021" y="1002632"/>
            <a:ext cx="5486400" cy="4525963"/>
          </a:xfrm>
        </p:spPr>
        <p:txBody>
          <a:bodyPr>
            <a:normAutofit/>
          </a:bodyPr>
          <a:lstStyle/>
          <a:p>
            <a:r>
              <a:rPr lang="en-US" sz="2800" dirty="0"/>
              <a:t>To unload materials from IA bins always raise bottom of bin</a:t>
            </a:r>
          </a:p>
          <a:p>
            <a:r>
              <a:rPr lang="en-US" sz="2800" dirty="0"/>
              <a:t>Position materials in your reach zone</a:t>
            </a:r>
          </a:p>
          <a:p>
            <a:r>
              <a:rPr lang="en-US" sz="2800" dirty="0"/>
              <a:t>Promote your neutral body position</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63</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AMH Systems</a:t>
            </a:r>
          </a:p>
        </p:txBody>
      </p:sp>
      <p:pic>
        <p:nvPicPr>
          <p:cNvPr id="6" name="Picture 5">
            <a:extLst>
              <a:ext uri="{FF2B5EF4-FFF2-40B4-BE49-F238E27FC236}">
                <a16:creationId xmlns:a16="http://schemas.microsoft.com/office/drawing/2014/main" id="{A33C5415-0D51-48ED-A1EA-9C932401CEB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1875" t="17778" r="23125"/>
          <a:stretch/>
        </p:blipFill>
        <p:spPr>
          <a:xfrm>
            <a:off x="762000" y="1110916"/>
            <a:ext cx="4716755" cy="3966362"/>
          </a:xfrm>
          <a:prstGeom prst="rect">
            <a:avLst/>
          </a:prstGeom>
          <a:ln>
            <a:noFill/>
          </a:ln>
          <a:effectLst/>
        </p:spPr>
      </p:pic>
    </p:spTree>
    <p:extLst>
      <p:ext uri="{BB962C8B-B14F-4D97-AF65-F5344CB8AC3E}">
        <p14:creationId xmlns:p14="http://schemas.microsoft.com/office/powerpoint/2010/main" val="343487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6152147" y="943122"/>
            <a:ext cx="5486400" cy="3810000"/>
          </a:xfrm>
        </p:spPr>
        <p:txBody>
          <a:bodyPr>
            <a:normAutofit fontScale="92500" lnSpcReduction="10000"/>
          </a:bodyPr>
          <a:lstStyle/>
          <a:p>
            <a:r>
              <a:rPr lang="en-US" sz="2800" dirty="0"/>
              <a:t>Some Book Returns:</a:t>
            </a:r>
          </a:p>
          <a:p>
            <a:pPr lvl="1"/>
            <a:r>
              <a:rPr lang="en-US" sz="2400" dirty="0"/>
              <a:t>Bin under slot</a:t>
            </a:r>
          </a:p>
          <a:p>
            <a:pPr lvl="1"/>
            <a:r>
              <a:rPr lang="en-US" sz="2400" dirty="0"/>
              <a:t>Bin needs to be moved into position or to Work Room</a:t>
            </a:r>
          </a:p>
          <a:p>
            <a:r>
              <a:rPr lang="en-US" sz="2800" dirty="0"/>
              <a:t>Always be on look-out for any bins that need service:</a:t>
            </a:r>
          </a:p>
          <a:p>
            <a:pPr lvl="1"/>
            <a:r>
              <a:rPr lang="en-US" sz="2400" dirty="0"/>
              <a:t>Wheels wobbly or hard to roll</a:t>
            </a:r>
          </a:p>
          <a:p>
            <a:pPr lvl="1"/>
            <a:r>
              <a:rPr lang="en-US" sz="2400" dirty="0"/>
              <a:t>Structural problems</a:t>
            </a:r>
          </a:p>
          <a:p>
            <a:r>
              <a:rPr lang="en-US" sz="2800" dirty="0"/>
              <a:t>Tag bins and pull them out of service</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64</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Book Drops/Returns</a:t>
            </a:r>
          </a:p>
        </p:txBody>
      </p:sp>
      <p:pic>
        <p:nvPicPr>
          <p:cNvPr id="6" name="Picture 5">
            <a:extLst>
              <a:ext uri="{FF2B5EF4-FFF2-40B4-BE49-F238E27FC236}">
                <a16:creationId xmlns:a16="http://schemas.microsoft.com/office/drawing/2014/main" id="{2C62F1A5-63A9-4C45-B3AE-BA7460FC42B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l="18125" t="40000" r="30625"/>
          <a:stretch/>
        </p:blipFill>
        <p:spPr>
          <a:xfrm>
            <a:off x="304800" y="990600"/>
            <a:ext cx="5641360" cy="3715043"/>
          </a:xfrm>
          <a:prstGeom prst="rect">
            <a:avLst/>
          </a:prstGeom>
          <a:ln w="12700">
            <a:solidFill>
              <a:schemeClr val="tx1"/>
            </a:solidFill>
          </a:ln>
          <a:effectLst/>
        </p:spPr>
      </p:pic>
    </p:spTree>
    <p:extLst>
      <p:ext uri="{BB962C8B-B14F-4D97-AF65-F5344CB8AC3E}">
        <p14:creationId xmlns:p14="http://schemas.microsoft.com/office/powerpoint/2010/main" val="287046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486400" y="974558"/>
            <a:ext cx="5486400" cy="4525963"/>
          </a:xfrm>
        </p:spPr>
        <p:txBody>
          <a:bodyPr/>
          <a:lstStyle/>
          <a:p>
            <a:r>
              <a:rPr lang="en-US" sz="2800" dirty="0">
                <a:latin typeface="+mn-lt"/>
                <a:cs typeface="+mn-cs"/>
              </a:rPr>
              <a:t>When maneuvering bins, use momentum of bin to your advantage</a:t>
            </a:r>
          </a:p>
          <a:p>
            <a:r>
              <a:rPr lang="en-US" sz="2800" dirty="0">
                <a:latin typeface="+mn-lt"/>
                <a:cs typeface="+mn-cs"/>
              </a:rPr>
              <a:t>Use Power Position to push and pull bin</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65</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Book Drops/Returns</a:t>
            </a:r>
          </a:p>
        </p:txBody>
      </p:sp>
      <p:pic>
        <p:nvPicPr>
          <p:cNvPr id="8" name="Picture 7">
            <a:extLst>
              <a:ext uri="{FF2B5EF4-FFF2-40B4-BE49-F238E27FC236}">
                <a16:creationId xmlns:a16="http://schemas.microsoft.com/office/drawing/2014/main" id="{2443D8D2-6812-40D6-BC49-82EBDD819A07}"/>
              </a:ext>
            </a:extLst>
          </p:cNvPr>
          <p:cNvPicPr>
            <a:picLocks noChangeAspect="1"/>
          </p:cNvPicPr>
          <p:nvPr/>
        </p:nvPicPr>
        <p:blipFill rotWithShape="1">
          <a:blip r:embed="rId3">
            <a:extLst>
              <a:ext uri="{28A0092B-C50C-407E-A947-70E740481C1C}">
                <a14:useLocalDpi xmlns:a14="http://schemas.microsoft.com/office/drawing/2010/main" val="0"/>
              </a:ext>
            </a:extLst>
          </a:blip>
          <a:srcRect l="28125" t="32222" r="10000"/>
          <a:stretch/>
        </p:blipFill>
        <p:spPr>
          <a:xfrm>
            <a:off x="228600" y="1066800"/>
            <a:ext cx="5257800" cy="3239655"/>
          </a:xfrm>
          <a:prstGeom prst="rect">
            <a:avLst/>
          </a:prstGeom>
          <a:ln w="12700">
            <a:solidFill>
              <a:schemeClr val="tx1"/>
            </a:solidFill>
          </a:ln>
        </p:spPr>
      </p:pic>
    </p:spTree>
    <p:extLst>
      <p:ext uri="{BB962C8B-B14F-4D97-AF65-F5344CB8AC3E}">
        <p14:creationId xmlns:p14="http://schemas.microsoft.com/office/powerpoint/2010/main" val="1055319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4697994" y="990600"/>
            <a:ext cx="7243181" cy="4525963"/>
          </a:xfrm>
        </p:spPr>
        <p:txBody>
          <a:bodyPr>
            <a:normAutofit/>
          </a:bodyPr>
          <a:lstStyle/>
          <a:p>
            <a:r>
              <a:rPr lang="en-US" sz="2800" dirty="0"/>
              <a:t>Some bins have floors:</a:t>
            </a:r>
          </a:p>
          <a:p>
            <a:pPr lvl="1"/>
            <a:r>
              <a:rPr lang="en-US" sz="2400" dirty="0"/>
              <a:t>Spring loaded to raise level of bin bottom for better access to materials</a:t>
            </a:r>
          </a:p>
          <a:p>
            <a:pPr lvl="1"/>
            <a:r>
              <a:rPr lang="en-US" sz="2400" dirty="0"/>
              <a:t>Neutral Position principle in action!</a:t>
            </a:r>
          </a:p>
          <a:p>
            <a:r>
              <a:rPr lang="en-US" sz="2800" dirty="0"/>
              <a:t>Reach to bottom of bin:</a:t>
            </a:r>
          </a:p>
          <a:p>
            <a:pPr lvl="1"/>
            <a:r>
              <a:rPr lang="en-US" sz="2400" dirty="0"/>
              <a:t>Use “build a bridge” technique to support body weight</a:t>
            </a:r>
          </a:p>
          <a:p>
            <a:pPr lvl="1"/>
            <a:r>
              <a:rPr lang="en-US" sz="2400" dirty="0"/>
              <a:t>Hand on side of bin as reach into bin</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66</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Book Drops/Returns</a:t>
            </a:r>
          </a:p>
        </p:txBody>
      </p:sp>
      <p:pic>
        <p:nvPicPr>
          <p:cNvPr id="9" name="Picture 8">
            <a:extLst>
              <a:ext uri="{FF2B5EF4-FFF2-40B4-BE49-F238E27FC236}">
                <a16:creationId xmlns:a16="http://schemas.microsoft.com/office/drawing/2014/main" id="{391CBCDA-9DB6-4FEF-88D4-14D2B451AA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50" t="17778" r="21250"/>
          <a:stretch/>
        </p:blipFill>
        <p:spPr>
          <a:xfrm>
            <a:off x="381000" y="1143000"/>
            <a:ext cx="4151870" cy="3657600"/>
          </a:xfrm>
          <a:prstGeom prst="rect">
            <a:avLst/>
          </a:prstGeom>
          <a:ln w="12700">
            <a:solidFill>
              <a:schemeClr val="tx1"/>
            </a:solidFill>
          </a:ln>
        </p:spPr>
      </p:pic>
    </p:spTree>
    <p:extLst>
      <p:ext uri="{BB962C8B-B14F-4D97-AF65-F5344CB8AC3E}">
        <p14:creationId xmlns:p14="http://schemas.microsoft.com/office/powerpoint/2010/main" val="259820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6180221" y="990600"/>
            <a:ext cx="5213039" cy="3695701"/>
          </a:xfrm>
        </p:spPr>
        <p:txBody>
          <a:bodyPr>
            <a:normAutofit fontScale="92500" lnSpcReduction="10000"/>
          </a:bodyPr>
          <a:lstStyle/>
          <a:p>
            <a:r>
              <a:rPr lang="en-US" sz="2800" dirty="0"/>
              <a:t>Lift Stiks embraced by library staff:</a:t>
            </a:r>
          </a:p>
          <a:p>
            <a:pPr lvl="1"/>
            <a:r>
              <a:rPr lang="en-US" sz="2400" dirty="0"/>
              <a:t>Proven to be a great benefit!</a:t>
            </a:r>
          </a:p>
          <a:p>
            <a:r>
              <a:rPr lang="en-US" sz="2800" dirty="0"/>
              <a:t>Lift Stiks :</a:t>
            </a:r>
          </a:p>
          <a:p>
            <a:pPr lvl="1"/>
            <a:r>
              <a:rPr lang="en-US" sz="2400" dirty="0"/>
              <a:t>Transporting blue delivery tubs eliminates lot of manual handling</a:t>
            </a:r>
          </a:p>
          <a:p>
            <a:pPr lvl="1"/>
            <a:r>
              <a:rPr lang="en-US" sz="2400" dirty="0"/>
              <a:t>Work height positioners, adjust height of tub stack to put in Reach Zone</a:t>
            </a:r>
          </a:p>
          <a:p>
            <a:pPr lvl="1"/>
            <a:r>
              <a:rPr lang="en-US" sz="2400" dirty="0"/>
              <a:t>Restack blue delivery tubs</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67</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Lift Stiks</a:t>
            </a:r>
          </a:p>
        </p:txBody>
      </p:sp>
      <p:pic>
        <p:nvPicPr>
          <p:cNvPr id="6" name="Picture 5">
            <a:extLst>
              <a:ext uri="{FF2B5EF4-FFF2-40B4-BE49-F238E27FC236}">
                <a16:creationId xmlns:a16="http://schemas.microsoft.com/office/drawing/2014/main" id="{B453A28E-5C1F-4898-851D-C38E8C3B52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25" t="8888" r="22500"/>
          <a:stretch/>
        </p:blipFill>
        <p:spPr>
          <a:xfrm>
            <a:off x="561003" y="938463"/>
            <a:ext cx="2425390" cy="2286000"/>
          </a:xfrm>
          <a:prstGeom prst="rect">
            <a:avLst/>
          </a:prstGeom>
          <a:ln>
            <a:noFill/>
          </a:ln>
          <a:effectLst/>
        </p:spPr>
      </p:pic>
      <p:pic>
        <p:nvPicPr>
          <p:cNvPr id="8" name="Picture 7">
            <a:extLst>
              <a:ext uri="{FF2B5EF4-FFF2-40B4-BE49-F238E27FC236}">
                <a16:creationId xmlns:a16="http://schemas.microsoft.com/office/drawing/2014/main" id="{DC9B135A-740C-459C-829C-F8815D8004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500" t="4445" r="31250"/>
          <a:stretch/>
        </p:blipFill>
        <p:spPr>
          <a:xfrm>
            <a:off x="3091370" y="930442"/>
            <a:ext cx="2950536" cy="3429000"/>
          </a:xfrm>
          <a:prstGeom prst="rect">
            <a:avLst/>
          </a:prstGeom>
          <a:ln>
            <a:noFill/>
          </a:ln>
          <a:effectLst/>
        </p:spPr>
      </p:pic>
      <p:pic>
        <p:nvPicPr>
          <p:cNvPr id="10" name="Picture 9">
            <a:extLst>
              <a:ext uri="{FF2B5EF4-FFF2-40B4-BE49-F238E27FC236}">
                <a16:creationId xmlns:a16="http://schemas.microsoft.com/office/drawing/2014/main" id="{2219A5F6-6AE4-43DE-B694-00B0594133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250" t="20000" r="33125"/>
          <a:stretch/>
        </p:blipFill>
        <p:spPr>
          <a:xfrm>
            <a:off x="561003" y="3313574"/>
            <a:ext cx="2425390" cy="2155903"/>
          </a:xfrm>
          <a:prstGeom prst="rect">
            <a:avLst/>
          </a:prstGeom>
          <a:ln>
            <a:noFill/>
          </a:ln>
          <a:effectLst/>
        </p:spPr>
      </p:pic>
    </p:spTree>
    <p:extLst>
      <p:ext uri="{BB962C8B-B14F-4D97-AF65-F5344CB8AC3E}">
        <p14:creationId xmlns:p14="http://schemas.microsoft.com/office/powerpoint/2010/main" val="117547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739247" y="876299"/>
            <a:ext cx="6201929" cy="5105401"/>
          </a:xfrm>
        </p:spPr>
        <p:txBody>
          <a:bodyPr>
            <a:normAutofit/>
          </a:bodyPr>
          <a:lstStyle/>
          <a:p>
            <a:r>
              <a:rPr lang="en-US" sz="3200" dirty="0"/>
              <a:t>Lift Stik blue delivery tubs maximum capacity is four bins</a:t>
            </a:r>
          </a:p>
          <a:p>
            <a:r>
              <a:rPr lang="en-US" sz="3200" dirty="0"/>
              <a:t>Understand and follow all guidelines for safe and effective Lift Stik operation </a:t>
            </a:r>
          </a:p>
          <a:p>
            <a:endParaRPr lang="en-US" sz="2800"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68</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Lift Stiks</a:t>
            </a:r>
          </a:p>
        </p:txBody>
      </p:sp>
      <p:pic>
        <p:nvPicPr>
          <p:cNvPr id="6" name="Picture 5">
            <a:extLst>
              <a:ext uri="{FF2B5EF4-FFF2-40B4-BE49-F238E27FC236}">
                <a16:creationId xmlns:a16="http://schemas.microsoft.com/office/drawing/2014/main" id="{0CDCB3D0-DC13-4F64-BD03-47947333CD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616" r="23885"/>
          <a:stretch/>
        </p:blipFill>
        <p:spPr>
          <a:xfrm>
            <a:off x="381000" y="990600"/>
            <a:ext cx="2396123" cy="3907036"/>
          </a:xfrm>
          <a:prstGeom prst="rect">
            <a:avLst/>
          </a:prstGeom>
          <a:ln>
            <a:noFill/>
          </a:ln>
          <a:effectLst/>
        </p:spPr>
      </p:pic>
      <p:pic>
        <p:nvPicPr>
          <p:cNvPr id="8" name="Picture 7">
            <a:extLst>
              <a:ext uri="{FF2B5EF4-FFF2-40B4-BE49-F238E27FC236}">
                <a16:creationId xmlns:a16="http://schemas.microsoft.com/office/drawing/2014/main" id="{A518F636-1AB4-4820-9E6C-B57C790271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9523" y="993544"/>
            <a:ext cx="2506689" cy="3904092"/>
          </a:xfrm>
          <a:prstGeom prst="rect">
            <a:avLst/>
          </a:prstGeom>
          <a:ln>
            <a:noFill/>
          </a:ln>
          <a:effectLst/>
        </p:spPr>
      </p:pic>
    </p:spTree>
    <p:extLst>
      <p:ext uri="{BB962C8B-B14F-4D97-AF65-F5344CB8AC3E}">
        <p14:creationId xmlns:p14="http://schemas.microsoft.com/office/powerpoint/2010/main" val="178097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932488" y="990600"/>
            <a:ext cx="5638800" cy="3352800"/>
          </a:xfrm>
        </p:spPr>
        <p:txBody>
          <a:bodyPr>
            <a:normAutofit/>
          </a:bodyPr>
          <a:lstStyle/>
          <a:p>
            <a:r>
              <a:rPr lang="en-US" sz="3200" dirty="0"/>
              <a:t>What is appropriate footwear?</a:t>
            </a:r>
          </a:p>
          <a:p>
            <a:pPr lvl="1"/>
            <a:r>
              <a:rPr lang="en-US" sz="2800" dirty="0"/>
              <a:t>Shoes that fit properly</a:t>
            </a:r>
          </a:p>
          <a:p>
            <a:pPr lvl="1"/>
            <a:r>
              <a:rPr lang="en-US" sz="2800" dirty="0"/>
              <a:t>Provide adequate support and cushioning</a:t>
            </a:r>
          </a:p>
          <a:p>
            <a:pPr lvl="1"/>
            <a:r>
              <a:rPr lang="en-US" sz="2800" dirty="0"/>
              <a:t>Necessary component to safe and healthy work environment</a:t>
            </a:r>
          </a:p>
          <a:p>
            <a:endParaRPr lang="en-US" sz="3200"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69</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Foot Wear</a:t>
            </a:r>
          </a:p>
        </p:txBody>
      </p:sp>
      <p:pic>
        <p:nvPicPr>
          <p:cNvPr id="6" name="Picture 5">
            <a:extLst>
              <a:ext uri="{FF2B5EF4-FFF2-40B4-BE49-F238E27FC236}">
                <a16:creationId xmlns:a16="http://schemas.microsoft.com/office/drawing/2014/main" id="{962C4398-BA90-431F-BE72-719B287AA0C9}"/>
              </a:ext>
            </a:extLst>
          </p:cNvPr>
          <p:cNvPicPr>
            <a:picLocks noChangeAspect="1"/>
          </p:cNvPicPr>
          <p:nvPr/>
        </p:nvPicPr>
        <p:blipFill rotWithShape="1">
          <a:blip r:embed="rId3">
            <a:extLst>
              <a:ext uri="{28A0092B-C50C-407E-A947-70E740481C1C}">
                <a14:useLocalDpi xmlns:a14="http://schemas.microsoft.com/office/drawing/2010/main" val="0"/>
              </a:ext>
            </a:extLst>
          </a:blip>
          <a:srcRect l="30626" t="45556" r="31874"/>
          <a:stretch/>
        </p:blipFill>
        <p:spPr>
          <a:xfrm>
            <a:off x="762000" y="1006642"/>
            <a:ext cx="4945224" cy="4038600"/>
          </a:xfrm>
          <a:prstGeom prst="rect">
            <a:avLst/>
          </a:prstGeom>
          <a:ln>
            <a:noFill/>
          </a:ln>
          <a:effectLst/>
        </p:spPr>
      </p:pic>
    </p:spTree>
    <p:extLst>
      <p:ext uri="{BB962C8B-B14F-4D97-AF65-F5344CB8AC3E}">
        <p14:creationId xmlns:p14="http://schemas.microsoft.com/office/powerpoint/2010/main" val="158653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257799" y="907204"/>
            <a:ext cx="6922265" cy="3969596"/>
          </a:xfrm>
        </p:spPr>
        <p:txBody>
          <a:bodyPr>
            <a:normAutofit fontScale="85000" lnSpcReduction="10000"/>
          </a:bodyPr>
          <a:lstStyle/>
          <a:p>
            <a:r>
              <a:rPr lang="en-US" sz="2800" dirty="0"/>
              <a:t>Caring hands that touched that book!</a:t>
            </a:r>
          </a:p>
          <a:p>
            <a:r>
              <a:rPr lang="en-US" sz="2800" dirty="0"/>
              <a:t>Journey to become that milestone:</a:t>
            </a:r>
          </a:p>
          <a:p>
            <a:pPr lvl="1"/>
            <a:r>
              <a:rPr lang="en-US" sz="2400" dirty="0"/>
              <a:t>Book received into Technical Services</a:t>
            </a:r>
          </a:p>
          <a:p>
            <a:pPr lvl="1"/>
            <a:r>
              <a:rPr lang="en-US" sz="2400" dirty="0"/>
              <a:t>Unpacked from shipping box</a:t>
            </a:r>
          </a:p>
          <a:p>
            <a:pPr lvl="1"/>
            <a:r>
              <a:rPr lang="en-US" sz="2400" dirty="0"/>
              <a:t>Processed into system</a:t>
            </a:r>
          </a:p>
          <a:p>
            <a:pPr lvl="1"/>
            <a:r>
              <a:rPr lang="en-US" sz="2400" dirty="0"/>
              <a:t>Placed on a book truck</a:t>
            </a:r>
          </a:p>
          <a:p>
            <a:pPr lvl="1"/>
            <a:r>
              <a:rPr lang="en-US" sz="2400" dirty="0"/>
              <a:t>Wheeled to the library shelf</a:t>
            </a:r>
          </a:p>
          <a:p>
            <a:pPr lvl="1"/>
            <a:r>
              <a:rPr lang="en-US" sz="2400" dirty="0"/>
              <a:t>Placed for easy access and check-out by young patron</a:t>
            </a:r>
          </a:p>
          <a:p>
            <a:pPr lvl="1"/>
            <a:r>
              <a:rPr lang="en-US" sz="2400" dirty="0"/>
              <a:t>Returned to library into Book Return</a:t>
            </a:r>
          </a:p>
          <a:p>
            <a:pPr lvl="1"/>
            <a:r>
              <a:rPr lang="en-US" sz="2400" dirty="0"/>
              <a:t>Once again entered into system</a:t>
            </a:r>
          </a:p>
          <a:p>
            <a:pPr lvl="1"/>
            <a:r>
              <a:rPr lang="en-US" sz="2400" dirty="0"/>
              <a:t>Returned to shelf</a:t>
            </a:r>
          </a:p>
          <a:p>
            <a:pPr lvl="1"/>
            <a:r>
              <a:rPr lang="en-US" sz="2400" dirty="0"/>
              <a:t>Discovered by another inquiring patron</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a:xfrm>
            <a:off x="11201400" y="5002477"/>
            <a:ext cx="739776" cy="365125"/>
          </a:xfrm>
        </p:spPr>
        <p:txBody>
          <a:bodyPr/>
          <a:lstStyle/>
          <a:p>
            <a:fld id="{E3E267E3-D4FD-48C5-BB18-67E28728C1D6}" type="slidenum">
              <a:rPr lang="en-US" smtClean="0"/>
              <a:t>7</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Caring Hands</a:t>
            </a:r>
          </a:p>
        </p:txBody>
      </p:sp>
      <p:pic>
        <p:nvPicPr>
          <p:cNvPr id="6" name="Picture 5">
            <a:extLst>
              <a:ext uri="{FF2B5EF4-FFF2-40B4-BE49-F238E27FC236}">
                <a16:creationId xmlns:a16="http://schemas.microsoft.com/office/drawing/2014/main" id="{0221EAE6-F6D6-4747-AF96-4F6CE7AF5E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875" t="18889" r="34375" b="17778"/>
          <a:stretch/>
        </p:blipFill>
        <p:spPr>
          <a:xfrm>
            <a:off x="339328" y="1032333"/>
            <a:ext cx="1653784" cy="1745661"/>
          </a:xfrm>
          <a:prstGeom prst="rect">
            <a:avLst/>
          </a:prstGeom>
          <a:ln>
            <a:noFill/>
          </a:ln>
          <a:effectLst/>
        </p:spPr>
      </p:pic>
      <p:pic>
        <p:nvPicPr>
          <p:cNvPr id="10" name="Picture 9">
            <a:extLst>
              <a:ext uri="{FF2B5EF4-FFF2-40B4-BE49-F238E27FC236}">
                <a16:creationId xmlns:a16="http://schemas.microsoft.com/office/drawing/2014/main" id="{31AD49A2-10C0-4A63-BBC7-C7C5EFDC93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625" t="11111" r="26250" b="23766"/>
          <a:stretch/>
        </p:blipFill>
        <p:spPr>
          <a:xfrm>
            <a:off x="3629529" y="1036747"/>
            <a:ext cx="1564684" cy="1730326"/>
          </a:xfrm>
          <a:prstGeom prst="rect">
            <a:avLst/>
          </a:prstGeom>
          <a:ln>
            <a:noFill/>
          </a:ln>
          <a:effectLst/>
        </p:spPr>
      </p:pic>
      <p:pic>
        <p:nvPicPr>
          <p:cNvPr id="12" name="Picture 11">
            <a:extLst>
              <a:ext uri="{FF2B5EF4-FFF2-40B4-BE49-F238E27FC236}">
                <a16:creationId xmlns:a16="http://schemas.microsoft.com/office/drawing/2014/main" id="{133B2049-A7A7-4115-9C8C-427AB3D29D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999" t="3333" r="33304"/>
          <a:stretch/>
        </p:blipFill>
        <p:spPr>
          <a:xfrm>
            <a:off x="372425" y="2929041"/>
            <a:ext cx="1620687" cy="2065415"/>
          </a:xfrm>
          <a:prstGeom prst="rect">
            <a:avLst/>
          </a:prstGeom>
          <a:ln>
            <a:noFill/>
          </a:ln>
          <a:effectLst/>
        </p:spPr>
      </p:pic>
      <p:pic>
        <p:nvPicPr>
          <p:cNvPr id="14" name="Picture 13">
            <a:extLst>
              <a:ext uri="{FF2B5EF4-FFF2-40B4-BE49-F238E27FC236}">
                <a16:creationId xmlns:a16="http://schemas.microsoft.com/office/drawing/2014/main" id="{35912013-A3CB-423D-8C07-CB617CE58A1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750" t="17778" r="35625"/>
          <a:stretch/>
        </p:blipFill>
        <p:spPr>
          <a:xfrm>
            <a:off x="2152222" y="2895598"/>
            <a:ext cx="1348874" cy="2082274"/>
          </a:xfrm>
          <a:prstGeom prst="rect">
            <a:avLst/>
          </a:prstGeom>
          <a:ln>
            <a:noFill/>
          </a:ln>
          <a:effectLst/>
        </p:spPr>
      </p:pic>
      <p:pic>
        <p:nvPicPr>
          <p:cNvPr id="16" name="Picture 15">
            <a:extLst>
              <a:ext uri="{FF2B5EF4-FFF2-40B4-BE49-F238E27FC236}">
                <a16:creationId xmlns:a16="http://schemas.microsoft.com/office/drawing/2014/main" id="{950217A2-CD85-417C-89C1-785251C2438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625" t="21112" r="17420" b="7778"/>
          <a:stretch/>
        </p:blipFill>
        <p:spPr>
          <a:xfrm>
            <a:off x="3629529" y="2895598"/>
            <a:ext cx="1564684" cy="2082274"/>
          </a:xfrm>
          <a:prstGeom prst="rect">
            <a:avLst/>
          </a:prstGeom>
          <a:ln>
            <a:noFill/>
          </a:ln>
          <a:effectLst/>
        </p:spPr>
      </p:pic>
      <p:pic>
        <p:nvPicPr>
          <p:cNvPr id="20" name="Picture 19">
            <a:extLst>
              <a:ext uri="{FF2B5EF4-FFF2-40B4-BE49-F238E27FC236}">
                <a16:creationId xmlns:a16="http://schemas.microsoft.com/office/drawing/2014/main" id="{EB0FC85C-974C-4944-832C-BBF77BDAB51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751" t="12954" r="39999" b="11581"/>
          <a:stretch/>
        </p:blipFill>
        <p:spPr>
          <a:xfrm>
            <a:off x="2140190" y="1029080"/>
            <a:ext cx="1348874" cy="1745661"/>
          </a:xfrm>
          <a:prstGeom prst="rect">
            <a:avLst/>
          </a:prstGeom>
          <a:ln>
            <a:noFill/>
          </a:ln>
          <a:effectLst/>
        </p:spPr>
      </p:pic>
    </p:spTree>
    <p:extLst>
      <p:ext uri="{BB962C8B-B14F-4D97-AF65-F5344CB8AC3E}">
        <p14:creationId xmlns:p14="http://schemas.microsoft.com/office/powerpoint/2010/main" val="335508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715000" y="990600"/>
            <a:ext cx="6226176" cy="5105401"/>
          </a:xfrm>
        </p:spPr>
        <p:txBody>
          <a:bodyPr>
            <a:normAutofit/>
          </a:bodyPr>
          <a:lstStyle/>
          <a:p>
            <a:r>
              <a:rPr lang="en-US" sz="2800" dirty="0"/>
              <a:t>Significant part of equipment:</a:t>
            </a:r>
          </a:p>
          <a:p>
            <a:pPr lvl="1"/>
            <a:r>
              <a:rPr lang="en-US" sz="2400" dirty="0"/>
              <a:t>User-controlled, powered height-adjustable worksurface</a:t>
            </a:r>
          </a:p>
          <a:p>
            <a:pPr lvl="1"/>
            <a:r>
              <a:rPr lang="en-US" sz="2400" dirty="0"/>
              <a:t>Allows flexibility to either sit or stand when processing materials</a:t>
            </a:r>
          </a:p>
          <a:p>
            <a:r>
              <a:rPr lang="en-US" sz="2800" dirty="0"/>
              <a:t>Always take a few seconds to set-up workstation for yourself</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70</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Work Rooms</a:t>
            </a:r>
          </a:p>
        </p:txBody>
      </p:sp>
      <p:pic>
        <p:nvPicPr>
          <p:cNvPr id="6" name="Picture 5">
            <a:extLst>
              <a:ext uri="{FF2B5EF4-FFF2-40B4-BE49-F238E27FC236}">
                <a16:creationId xmlns:a16="http://schemas.microsoft.com/office/drawing/2014/main" id="{81FF468D-735A-41B8-A5C0-624B607F87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250" r="21875"/>
          <a:stretch/>
        </p:blipFill>
        <p:spPr>
          <a:xfrm>
            <a:off x="3124200" y="1067809"/>
            <a:ext cx="2590800" cy="3108959"/>
          </a:xfrm>
          <a:prstGeom prst="rect">
            <a:avLst/>
          </a:prstGeom>
          <a:ln>
            <a:noFill/>
          </a:ln>
          <a:effectLst/>
        </p:spPr>
      </p:pic>
      <p:pic>
        <p:nvPicPr>
          <p:cNvPr id="8" name="Picture 7">
            <a:extLst>
              <a:ext uri="{FF2B5EF4-FFF2-40B4-BE49-F238E27FC236}">
                <a16:creationId xmlns:a16="http://schemas.microsoft.com/office/drawing/2014/main" id="{F6CECF89-96C1-4D3F-83F1-D09E18AF5C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999" t="12777" r="28737"/>
          <a:stretch/>
        </p:blipFill>
        <p:spPr>
          <a:xfrm>
            <a:off x="318712" y="1051767"/>
            <a:ext cx="2614782" cy="3108959"/>
          </a:xfrm>
          <a:prstGeom prst="rect">
            <a:avLst/>
          </a:prstGeom>
          <a:ln>
            <a:noFill/>
          </a:ln>
          <a:effectLst/>
        </p:spPr>
      </p:pic>
    </p:spTree>
    <p:extLst>
      <p:ext uri="{BB962C8B-B14F-4D97-AF65-F5344CB8AC3E}">
        <p14:creationId xmlns:p14="http://schemas.microsoft.com/office/powerpoint/2010/main" val="88161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815263" y="1056874"/>
            <a:ext cx="6364802" cy="3878179"/>
          </a:xfrm>
        </p:spPr>
        <p:txBody>
          <a:bodyPr>
            <a:normAutofit fontScale="92500" lnSpcReduction="20000"/>
          </a:bodyPr>
          <a:lstStyle/>
          <a:p>
            <a:r>
              <a:rPr lang="en-US" sz="2800" dirty="0"/>
              <a:t>Anticipate hand placement to perform tasks: </a:t>
            </a:r>
          </a:p>
          <a:p>
            <a:pPr lvl="1"/>
            <a:r>
              <a:rPr lang="en-US" sz="2000" dirty="0"/>
              <a:t>Adjust worksurface height to match hand position</a:t>
            </a:r>
          </a:p>
          <a:p>
            <a:pPr lvl="1"/>
            <a:r>
              <a:rPr lang="en-US" sz="2400" dirty="0"/>
              <a:t>Position equipment within reach zone</a:t>
            </a:r>
          </a:p>
          <a:p>
            <a:pPr lvl="1"/>
            <a:r>
              <a:rPr lang="en-US" sz="2400" dirty="0"/>
              <a:t>Position monitor </a:t>
            </a:r>
          </a:p>
          <a:p>
            <a:pPr lvl="1"/>
            <a:r>
              <a:rPr lang="en-US" sz="2400" dirty="0"/>
              <a:t>Position other equipment within reach zone</a:t>
            </a:r>
          </a:p>
          <a:p>
            <a:r>
              <a:rPr lang="en-US" sz="2800" dirty="0"/>
              <a:t>Fine-tune workstation set-up as needed:</a:t>
            </a:r>
          </a:p>
          <a:p>
            <a:pPr lvl="1"/>
            <a:r>
              <a:rPr lang="en-US" sz="2400" dirty="0"/>
              <a:t>Adjust worksurface height and equipment place to optimize it.</a:t>
            </a:r>
          </a:p>
          <a:p>
            <a:r>
              <a:rPr lang="en-US" sz="2800" dirty="0"/>
              <a:t>Stretches to help control fatigue</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71</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Work Room - Standing Workstations</a:t>
            </a:r>
          </a:p>
        </p:txBody>
      </p:sp>
      <p:pic>
        <p:nvPicPr>
          <p:cNvPr id="8" name="Picture 7">
            <a:extLst>
              <a:ext uri="{FF2B5EF4-FFF2-40B4-BE49-F238E27FC236}">
                <a16:creationId xmlns:a16="http://schemas.microsoft.com/office/drawing/2014/main" id="{84798A4C-5168-4709-925C-79575ADCCDF4}"/>
              </a:ext>
            </a:extLst>
          </p:cNvPr>
          <p:cNvPicPr>
            <a:picLocks noChangeAspect="1"/>
          </p:cNvPicPr>
          <p:nvPr/>
        </p:nvPicPr>
        <p:blipFill rotWithShape="1">
          <a:blip r:embed="rId3">
            <a:extLst>
              <a:ext uri="{28A0092B-C50C-407E-A947-70E740481C1C}">
                <a14:useLocalDpi xmlns:a14="http://schemas.microsoft.com/office/drawing/2010/main" val="0"/>
              </a:ext>
            </a:extLst>
          </a:blip>
          <a:srcRect l="26875" t="8889" r="31250" b="15411"/>
          <a:stretch/>
        </p:blipFill>
        <p:spPr>
          <a:xfrm>
            <a:off x="1143000" y="1143000"/>
            <a:ext cx="3981362" cy="4048526"/>
          </a:xfrm>
          <a:prstGeom prst="rect">
            <a:avLst/>
          </a:prstGeom>
          <a:ln w="12700">
            <a:solidFill>
              <a:schemeClr val="tx1"/>
            </a:solidFill>
          </a:ln>
        </p:spPr>
      </p:pic>
    </p:spTree>
    <p:extLst>
      <p:ext uri="{BB962C8B-B14F-4D97-AF65-F5344CB8AC3E}">
        <p14:creationId xmlns:p14="http://schemas.microsoft.com/office/powerpoint/2010/main" val="236197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791199" y="990600"/>
            <a:ext cx="6388865" cy="3880286"/>
          </a:xfrm>
        </p:spPr>
        <p:txBody>
          <a:bodyPr>
            <a:normAutofit fontScale="92500" lnSpcReduction="20000"/>
          </a:bodyPr>
          <a:lstStyle/>
          <a:p>
            <a:r>
              <a:rPr lang="en-US" sz="2800" dirty="0"/>
              <a:t>Sit at workstation </a:t>
            </a:r>
          </a:p>
          <a:p>
            <a:r>
              <a:rPr lang="en-US" sz="2800" dirty="0"/>
              <a:t>Understand how to adjust chair:</a:t>
            </a:r>
          </a:p>
          <a:p>
            <a:pPr lvl="1"/>
            <a:r>
              <a:rPr lang="en-US" sz="2400" dirty="0"/>
              <a:t>Seat/back to provide body position and support</a:t>
            </a:r>
          </a:p>
          <a:p>
            <a:r>
              <a:rPr lang="en-US" sz="2800" dirty="0"/>
              <a:t>Worksurface height:</a:t>
            </a:r>
          </a:p>
          <a:p>
            <a:pPr lvl="1"/>
            <a:r>
              <a:rPr lang="en-US" sz="2400" dirty="0"/>
              <a:t>Adjust worksurface height to match hand position</a:t>
            </a:r>
          </a:p>
          <a:p>
            <a:pPr lvl="1"/>
            <a:r>
              <a:rPr lang="en-US" sz="2400" dirty="0"/>
              <a:t>Position all other equipment as needed</a:t>
            </a:r>
          </a:p>
          <a:p>
            <a:r>
              <a:rPr lang="en-US" sz="2800" dirty="0"/>
              <a:t>Set-up workstation to meet needs:</a:t>
            </a:r>
          </a:p>
          <a:p>
            <a:pPr lvl="1"/>
            <a:r>
              <a:rPr lang="en-US" sz="2400" dirty="0"/>
              <a:t>Good body position and support</a:t>
            </a:r>
          </a:p>
          <a:p>
            <a:pPr lvl="1"/>
            <a:r>
              <a:rPr lang="en-US" sz="2400" dirty="0"/>
              <a:t>Move into next good position with support</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72</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Work Room - Seated Workstation</a:t>
            </a:r>
          </a:p>
        </p:txBody>
      </p:sp>
      <p:pic>
        <p:nvPicPr>
          <p:cNvPr id="8" name="Picture 7">
            <a:extLst>
              <a:ext uri="{FF2B5EF4-FFF2-40B4-BE49-F238E27FC236}">
                <a16:creationId xmlns:a16="http://schemas.microsoft.com/office/drawing/2014/main" id="{95C98619-883D-4C5C-9950-8BE637D9A237}"/>
              </a:ext>
            </a:extLst>
          </p:cNvPr>
          <p:cNvPicPr>
            <a:picLocks noChangeAspect="1"/>
          </p:cNvPicPr>
          <p:nvPr/>
        </p:nvPicPr>
        <p:blipFill rotWithShape="1">
          <a:blip r:embed="rId3">
            <a:extLst>
              <a:ext uri="{28A0092B-C50C-407E-A947-70E740481C1C}">
                <a14:useLocalDpi xmlns:a14="http://schemas.microsoft.com/office/drawing/2010/main" val="0"/>
              </a:ext>
            </a:extLst>
          </a:blip>
          <a:srcRect l="27500" t="12222" r="12500"/>
          <a:stretch/>
        </p:blipFill>
        <p:spPr>
          <a:xfrm>
            <a:off x="609600" y="990600"/>
            <a:ext cx="4876800" cy="4013200"/>
          </a:xfrm>
          <a:prstGeom prst="rect">
            <a:avLst/>
          </a:prstGeom>
          <a:ln w="12700">
            <a:solidFill>
              <a:schemeClr val="tx1"/>
            </a:solidFill>
          </a:ln>
        </p:spPr>
      </p:pic>
    </p:spTree>
    <p:extLst>
      <p:ext uri="{BB962C8B-B14F-4D97-AF65-F5344CB8AC3E}">
        <p14:creationId xmlns:p14="http://schemas.microsoft.com/office/powerpoint/2010/main" val="332050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6090032" y="978568"/>
            <a:ext cx="5949568" cy="3886200"/>
          </a:xfrm>
        </p:spPr>
        <p:txBody>
          <a:bodyPr>
            <a:normAutofit/>
          </a:bodyPr>
          <a:lstStyle/>
          <a:p>
            <a:r>
              <a:rPr lang="en-US" dirty="0"/>
              <a:t>Most Service Desks provide opportunity to sit or stand periodically:</a:t>
            </a:r>
          </a:p>
          <a:p>
            <a:pPr lvl="1"/>
            <a:r>
              <a:rPr lang="en-US" dirty="0"/>
              <a:t>User-controlled, powered height-adjustable worksurface</a:t>
            </a:r>
          </a:p>
          <a:p>
            <a:pPr lvl="1"/>
            <a:r>
              <a:rPr lang="en-US" dirty="0"/>
              <a:t>One worksurface at seated height and another at standing height</a:t>
            </a:r>
          </a:p>
          <a:p>
            <a:r>
              <a:rPr lang="en-US" dirty="0"/>
              <a:t>Set-up workstation for you</a:t>
            </a:r>
          </a:p>
          <a:p>
            <a:r>
              <a:rPr lang="en-US" dirty="0"/>
              <a:t>Here is a step-by-step approach </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73</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Service Desks</a:t>
            </a:r>
          </a:p>
        </p:txBody>
      </p:sp>
      <p:pic>
        <p:nvPicPr>
          <p:cNvPr id="6" name="Picture 5">
            <a:extLst>
              <a:ext uri="{FF2B5EF4-FFF2-40B4-BE49-F238E27FC236}">
                <a16:creationId xmlns:a16="http://schemas.microsoft.com/office/drawing/2014/main" id="{48195E92-2E4D-46EA-92E8-419F67D4A2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876" t="3333" r="29310"/>
          <a:stretch/>
        </p:blipFill>
        <p:spPr>
          <a:xfrm>
            <a:off x="442535" y="1066800"/>
            <a:ext cx="2602481" cy="2898985"/>
          </a:xfrm>
          <a:prstGeom prst="rect">
            <a:avLst/>
          </a:prstGeom>
          <a:ln>
            <a:noFill/>
          </a:ln>
          <a:effectLst/>
        </p:spPr>
      </p:pic>
      <p:pic>
        <p:nvPicPr>
          <p:cNvPr id="8" name="Picture 7">
            <a:extLst>
              <a:ext uri="{FF2B5EF4-FFF2-40B4-BE49-F238E27FC236}">
                <a16:creationId xmlns:a16="http://schemas.microsoft.com/office/drawing/2014/main" id="{B4360C8A-28D5-45F6-A3E1-BC5F77C358F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32500" t="20966" r="27123" b="8036"/>
          <a:stretch/>
        </p:blipFill>
        <p:spPr>
          <a:xfrm>
            <a:off x="3323022" y="1066800"/>
            <a:ext cx="2602482" cy="2898985"/>
          </a:xfrm>
          <a:prstGeom prst="rect">
            <a:avLst/>
          </a:prstGeom>
          <a:ln>
            <a:noFill/>
          </a:ln>
          <a:effectLst/>
        </p:spPr>
      </p:pic>
    </p:spTree>
    <p:extLst>
      <p:ext uri="{BB962C8B-B14F-4D97-AF65-F5344CB8AC3E}">
        <p14:creationId xmlns:p14="http://schemas.microsoft.com/office/powerpoint/2010/main" val="54596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74</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Service Desk - Standing</a:t>
            </a:r>
          </a:p>
        </p:txBody>
      </p:sp>
      <p:sp>
        <p:nvSpPr>
          <p:cNvPr id="6" name="Content Placeholder 1">
            <a:extLst>
              <a:ext uri="{FF2B5EF4-FFF2-40B4-BE49-F238E27FC236}">
                <a16:creationId xmlns:a16="http://schemas.microsoft.com/office/drawing/2014/main" id="{0E6F0EE0-25F3-4396-A107-9F80E8821EB5}"/>
              </a:ext>
            </a:extLst>
          </p:cNvPr>
          <p:cNvSpPr txBox="1">
            <a:spLocks/>
          </p:cNvSpPr>
          <p:nvPr/>
        </p:nvSpPr>
        <p:spPr>
          <a:xfrm>
            <a:off x="4953000" y="1070810"/>
            <a:ext cx="7149026" cy="3878179"/>
          </a:xfrm>
          <a:prstGeom prst="rect">
            <a:avLst/>
          </a:prstGeom>
        </p:spPr>
        <p:txBody>
          <a:bodyPr vert="horz">
            <a:normAutofit fontScale="92500"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b="0" kern="1200">
                <a:solidFill>
                  <a:srgbClr val="113C66"/>
                </a:solidFill>
                <a:latin typeface="Segoe UI" panose="020B0502040204020203" pitchFamily="34" charset="0"/>
                <a:ea typeface="+mn-ea"/>
                <a:cs typeface="Segoe UI" panose="020B0502040204020203" pitchFamily="34" charset="0"/>
              </a:defRPr>
            </a:lvl1pPr>
            <a:lvl2pPr marL="621792" indent="-228600" algn="l" rtl="0" eaLnBrk="1" latinLnBrk="0" hangingPunct="1">
              <a:spcBef>
                <a:spcPts val="324"/>
              </a:spcBef>
              <a:buClr>
                <a:schemeClr val="accent1"/>
              </a:buClr>
              <a:buFont typeface="Verdana"/>
              <a:buChar char="◦"/>
              <a:defRPr kumimoji="0" sz="2300" b="0" kern="1200">
                <a:solidFill>
                  <a:srgbClr val="113C66"/>
                </a:solidFill>
                <a:latin typeface="Segoe UI" panose="020B0502040204020203" pitchFamily="34" charset="0"/>
                <a:ea typeface="+mn-ea"/>
                <a:cs typeface="Segoe UI" panose="020B0502040204020203" pitchFamily="34" charset="0"/>
              </a:defRPr>
            </a:lvl2pPr>
            <a:lvl3pPr marL="859536" indent="-228600" algn="l" rtl="0" eaLnBrk="1" latinLnBrk="0" hangingPunct="1">
              <a:spcBef>
                <a:spcPts val="350"/>
              </a:spcBef>
              <a:buClr>
                <a:schemeClr val="accent2"/>
              </a:buClr>
              <a:buSzPct val="100000"/>
              <a:buFont typeface="Wingdings 2"/>
              <a:buChar char=""/>
              <a:defRPr kumimoji="0" sz="2100" b="0" kern="1200">
                <a:solidFill>
                  <a:srgbClr val="113C66"/>
                </a:solidFill>
                <a:latin typeface="Segoe UI" panose="020B0502040204020203" pitchFamily="34" charset="0"/>
                <a:ea typeface="+mn-ea"/>
                <a:cs typeface="Segoe UI" panose="020B0502040204020203" pitchFamily="34" charset="0"/>
              </a:defRPr>
            </a:lvl3pPr>
            <a:lvl4pPr marL="1143000" indent="-228600" algn="l" rtl="0" eaLnBrk="1" latinLnBrk="0" hangingPunct="1">
              <a:spcBef>
                <a:spcPts val="350"/>
              </a:spcBef>
              <a:buClr>
                <a:schemeClr val="accent2"/>
              </a:buClr>
              <a:buFont typeface="Wingdings 2"/>
              <a:buChar char=""/>
              <a:defRPr kumimoji="0" sz="1900" b="0" kern="1200">
                <a:solidFill>
                  <a:srgbClr val="113C66"/>
                </a:solidFill>
                <a:latin typeface="Segoe UI" panose="020B0502040204020203" pitchFamily="34" charset="0"/>
                <a:ea typeface="+mn-ea"/>
                <a:cs typeface="Segoe UI" panose="020B0502040204020203" pitchFamily="34" charset="0"/>
              </a:defRPr>
            </a:lvl4pPr>
            <a:lvl5pPr marL="1371600" indent="-228600" algn="l" rtl="0" eaLnBrk="1" latinLnBrk="0" hangingPunct="1">
              <a:spcBef>
                <a:spcPts val="350"/>
              </a:spcBef>
              <a:buClr>
                <a:schemeClr val="accent2"/>
              </a:buClr>
              <a:buFont typeface="Wingdings 2"/>
              <a:buChar char=""/>
              <a:defRPr kumimoji="0" sz="1800" b="0" kern="1200">
                <a:solidFill>
                  <a:srgbClr val="113C66"/>
                </a:solidFill>
                <a:latin typeface="Segoe UI" panose="020B0502040204020203" pitchFamily="34" charset="0"/>
                <a:ea typeface="+mn-ea"/>
                <a:cs typeface="Segoe UI" panose="020B0502040204020203"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sz="2800" dirty="0"/>
              <a:t>Anticipate hand placement to perform tasks: </a:t>
            </a:r>
          </a:p>
          <a:p>
            <a:pPr lvl="1"/>
            <a:r>
              <a:rPr lang="en-US" sz="2600" dirty="0"/>
              <a:t>Adjust worksurface height to match hand position</a:t>
            </a:r>
          </a:p>
          <a:p>
            <a:pPr lvl="1"/>
            <a:r>
              <a:rPr lang="en-US" sz="2400" dirty="0"/>
              <a:t>Position equipment within reach zone</a:t>
            </a:r>
          </a:p>
          <a:p>
            <a:pPr lvl="1"/>
            <a:r>
              <a:rPr lang="en-US" sz="2400" dirty="0"/>
              <a:t>Position monitor </a:t>
            </a:r>
          </a:p>
          <a:p>
            <a:pPr lvl="1"/>
            <a:r>
              <a:rPr lang="en-US" sz="2400" dirty="0"/>
              <a:t>Position other equipment within reach zone</a:t>
            </a:r>
          </a:p>
          <a:p>
            <a:r>
              <a:rPr lang="en-US" sz="2800" dirty="0"/>
              <a:t>Fine-tune workstation set-up as needed:</a:t>
            </a:r>
          </a:p>
          <a:p>
            <a:pPr lvl="1"/>
            <a:r>
              <a:rPr lang="en-US" sz="2400" dirty="0"/>
              <a:t>Adjust worksurface height and equipment place to optimize it.</a:t>
            </a:r>
          </a:p>
          <a:p>
            <a:r>
              <a:rPr lang="en-US" sz="2800" dirty="0"/>
              <a:t>Stretches to help control fatigue</a:t>
            </a:r>
          </a:p>
          <a:p>
            <a:endParaRPr lang="en-US" dirty="0"/>
          </a:p>
        </p:txBody>
      </p:sp>
      <p:pic>
        <p:nvPicPr>
          <p:cNvPr id="8" name="Picture 7">
            <a:extLst>
              <a:ext uri="{FF2B5EF4-FFF2-40B4-BE49-F238E27FC236}">
                <a16:creationId xmlns:a16="http://schemas.microsoft.com/office/drawing/2014/main" id="{7122A1CF-0EF5-4CC8-A487-CBF7D4493297}"/>
              </a:ext>
            </a:extLst>
          </p:cNvPr>
          <p:cNvPicPr>
            <a:picLocks noChangeAspect="1"/>
          </p:cNvPicPr>
          <p:nvPr/>
        </p:nvPicPr>
        <p:blipFill rotWithShape="1">
          <a:blip r:embed="rId3">
            <a:extLst>
              <a:ext uri="{28A0092B-C50C-407E-A947-70E740481C1C}">
                <a14:useLocalDpi xmlns:a14="http://schemas.microsoft.com/office/drawing/2010/main" val="0"/>
              </a:ext>
            </a:extLst>
          </a:blip>
          <a:srcRect l="26250" t="14445" r="31875"/>
          <a:stretch/>
        </p:blipFill>
        <p:spPr>
          <a:xfrm>
            <a:off x="1143000" y="1070810"/>
            <a:ext cx="3374519" cy="3878179"/>
          </a:xfrm>
          <a:prstGeom prst="rect">
            <a:avLst/>
          </a:prstGeom>
          <a:ln w="12700">
            <a:solidFill>
              <a:schemeClr val="tx1"/>
            </a:solidFill>
          </a:ln>
        </p:spPr>
      </p:pic>
    </p:spTree>
    <p:extLst>
      <p:ext uri="{BB962C8B-B14F-4D97-AF65-F5344CB8AC3E}">
        <p14:creationId xmlns:p14="http://schemas.microsoft.com/office/powerpoint/2010/main" val="424725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715001" y="958516"/>
            <a:ext cx="6465064" cy="3944454"/>
          </a:xfrm>
        </p:spPr>
        <p:txBody>
          <a:bodyPr>
            <a:normAutofit/>
          </a:bodyPr>
          <a:lstStyle/>
          <a:p>
            <a:pPr lvl="0">
              <a:buClr>
                <a:srgbClr val="2DA2BF"/>
              </a:buClr>
            </a:pPr>
            <a:r>
              <a:rPr lang="en-US" sz="2200" dirty="0"/>
              <a:t>Adjust chair seat and back </a:t>
            </a:r>
          </a:p>
          <a:p>
            <a:pPr>
              <a:buClr>
                <a:srgbClr val="2DA2BF"/>
              </a:buClr>
            </a:pPr>
            <a:r>
              <a:rPr lang="en-US" sz="2300" dirty="0"/>
              <a:t>If height adjustable worksurface:</a:t>
            </a:r>
          </a:p>
          <a:p>
            <a:pPr lvl="1">
              <a:buClr>
                <a:srgbClr val="2DA2BF"/>
              </a:buClr>
            </a:pPr>
            <a:r>
              <a:rPr lang="en-US" sz="1900" dirty="0"/>
              <a:t>Set height to match hand position</a:t>
            </a:r>
          </a:p>
          <a:p>
            <a:pPr lvl="1">
              <a:buClr>
                <a:srgbClr val="2DA2BF"/>
              </a:buClr>
            </a:pPr>
            <a:r>
              <a:rPr lang="en-US" sz="1900" dirty="0"/>
              <a:t>Position all other equipment as needed</a:t>
            </a:r>
          </a:p>
          <a:p>
            <a:pPr>
              <a:buClr>
                <a:srgbClr val="2DA2BF"/>
              </a:buClr>
            </a:pPr>
            <a:r>
              <a:rPr lang="en-US" sz="2300" dirty="0"/>
              <a:t>If worksurface is fixed height seated version:</a:t>
            </a:r>
          </a:p>
          <a:p>
            <a:pPr lvl="1">
              <a:buClr>
                <a:srgbClr val="2DA2BF"/>
              </a:buClr>
            </a:pPr>
            <a:r>
              <a:rPr lang="en-US" sz="1900" dirty="0"/>
              <a:t>Adjust chair seat height to match hand position </a:t>
            </a:r>
          </a:p>
          <a:p>
            <a:pPr lvl="1">
              <a:buClr>
                <a:srgbClr val="2DA2BF"/>
              </a:buClr>
            </a:pPr>
            <a:r>
              <a:rPr lang="en-US" sz="1900" dirty="0"/>
              <a:t>If feet no longer supported on floor</a:t>
            </a:r>
          </a:p>
          <a:p>
            <a:pPr lvl="1">
              <a:buClr>
                <a:srgbClr val="2DA2BF"/>
              </a:buClr>
            </a:pPr>
            <a:r>
              <a:rPr lang="en-US" sz="1900" dirty="0"/>
              <a:t>Add a foot rest; never let legs and feet dangle</a:t>
            </a:r>
          </a:p>
          <a:p>
            <a:pPr lvl="0">
              <a:buClr>
                <a:srgbClr val="2DA2BF"/>
              </a:buClr>
            </a:pPr>
            <a:r>
              <a:rPr lang="en-US" sz="2200" dirty="0"/>
              <a:t>Set-up workstation to meet your needs:</a:t>
            </a:r>
          </a:p>
          <a:p>
            <a:pPr lvl="1">
              <a:buClr>
                <a:srgbClr val="2DA2BF"/>
              </a:buClr>
            </a:pPr>
            <a:r>
              <a:rPr lang="en-US" sz="1900" dirty="0"/>
              <a:t>Good body position and support</a:t>
            </a:r>
          </a:p>
          <a:p>
            <a:pPr lvl="1">
              <a:buClr>
                <a:srgbClr val="2DA2BF"/>
              </a:buClr>
            </a:pPr>
            <a:r>
              <a:rPr lang="en-US" sz="1900" dirty="0"/>
              <a:t>Move into next good position with support</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75</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Service Desk - Seated</a:t>
            </a:r>
          </a:p>
        </p:txBody>
      </p:sp>
      <p:pic>
        <p:nvPicPr>
          <p:cNvPr id="8" name="Picture 7">
            <a:extLst>
              <a:ext uri="{FF2B5EF4-FFF2-40B4-BE49-F238E27FC236}">
                <a16:creationId xmlns:a16="http://schemas.microsoft.com/office/drawing/2014/main" id="{5DFC12FD-3AD3-475A-90BF-77E97F60F43A}"/>
              </a:ext>
            </a:extLst>
          </p:cNvPr>
          <p:cNvPicPr>
            <a:picLocks noChangeAspect="1"/>
          </p:cNvPicPr>
          <p:nvPr/>
        </p:nvPicPr>
        <p:blipFill rotWithShape="1">
          <a:blip r:embed="rId3">
            <a:extLst>
              <a:ext uri="{28A0092B-C50C-407E-A947-70E740481C1C}">
                <a14:useLocalDpi xmlns:a14="http://schemas.microsoft.com/office/drawing/2010/main" val="0"/>
              </a:ext>
            </a:extLst>
          </a:blip>
          <a:srcRect l="24374" t="24444" r="19376"/>
          <a:stretch/>
        </p:blipFill>
        <p:spPr>
          <a:xfrm>
            <a:off x="457200" y="1066800"/>
            <a:ext cx="5117777" cy="3866765"/>
          </a:xfrm>
          <a:prstGeom prst="rect">
            <a:avLst/>
          </a:prstGeom>
          <a:ln w="12700">
            <a:solidFill>
              <a:schemeClr val="tx1"/>
            </a:solidFill>
          </a:ln>
        </p:spPr>
      </p:pic>
    </p:spTree>
    <p:extLst>
      <p:ext uri="{BB962C8B-B14F-4D97-AF65-F5344CB8AC3E}">
        <p14:creationId xmlns:p14="http://schemas.microsoft.com/office/powerpoint/2010/main" val="357553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136566" y="982579"/>
            <a:ext cx="7079497" cy="4038600"/>
          </a:xfrm>
        </p:spPr>
        <p:txBody>
          <a:bodyPr>
            <a:normAutofit fontScale="92500" lnSpcReduction="20000"/>
          </a:bodyPr>
          <a:lstStyle/>
          <a:p>
            <a:r>
              <a:rPr lang="en-US" sz="2800" dirty="0"/>
              <a:t>Number of strategies:</a:t>
            </a:r>
          </a:p>
          <a:p>
            <a:pPr lvl="1"/>
            <a:r>
              <a:rPr lang="en-US" dirty="0"/>
              <a:t>Manual handling of library materials</a:t>
            </a:r>
          </a:p>
          <a:p>
            <a:pPr lvl="1"/>
            <a:r>
              <a:rPr lang="en-US" dirty="0"/>
              <a:t>Loading and unloading blue delivery tubs</a:t>
            </a:r>
          </a:p>
          <a:p>
            <a:pPr lvl="1"/>
            <a:r>
              <a:rPr lang="en-US" dirty="0"/>
              <a:t>Pushing book trucks</a:t>
            </a:r>
          </a:p>
          <a:p>
            <a:pPr lvl="1"/>
            <a:r>
              <a:rPr lang="en-US" dirty="0"/>
              <a:t>Using Lift Stiks and the AMH system </a:t>
            </a:r>
          </a:p>
          <a:p>
            <a:pPr lvl="1"/>
            <a:r>
              <a:rPr lang="en-US" dirty="0"/>
              <a:t>Techniques for shelving materials</a:t>
            </a:r>
          </a:p>
          <a:p>
            <a:r>
              <a:rPr lang="en-US" dirty="0"/>
              <a:t>Discussed topics:</a:t>
            </a:r>
          </a:p>
          <a:p>
            <a:pPr lvl="1"/>
            <a:r>
              <a:rPr lang="en-US" dirty="0"/>
              <a:t>Personal health and wellness</a:t>
            </a:r>
          </a:p>
          <a:p>
            <a:pPr lvl="1"/>
            <a:r>
              <a:rPr lang="en-US" dirty="0"/>
              <a:t>Physical fitness</a:t>
            </a:r>
          </a:p>
          <a:p>
            <a:pPr lvl="1"/>
            <a:r>
              <a:rPr lang="en-US" dirty="0"/>
              <a:t>Stretching routine </a:t>
            </a:r>
          </a:p>
          <a:p>
            <a:pPr marL="365760" lvl="1" indent="-256032">
              <a:spcBef>
                <a:spcPts val="400"/>
              </a:spcBef>
              <a:buSzPct val="68000"/>
              <a:buFont typeface="Wingdings 3"/>
              <a:buChar char=""/>
              <a:defRPr/>
            </a:pPr>
            <a:r>
              <a:rPr lang="en-US" sz="2800" dirty="0"/>
              <a:t>Invaluable support to every library patron and to co-workers</a:t>
            </a:r>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76</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Invaluable Support!</a:t>
            </a:r>
          </a:p>
        </p:txBody>
      </p:sp>
      <p:pic>
        <p:nvPicPr>
          <p:cNvPr id="7" name="Picture 6">
            <a:extLst>
              <a:ext uri="{FF2B5EF4-FFF2-40B4-BE49-F238E27FC236}">
                <a16:creationId xmlns:a16="http://schemas.microsoft.com/office/drawing/2014/main" id="{90D46765-528F-4F59-BD9C-3478C2B8162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6250"/>
          <a:stretch/>
        </p:blipFill>
        <p:spPr>
          <a:xfrm>
            <a:off x="320542" y="982578"/>
            <a:ext cx="4606224" cy="3513221"/>
          </a:xfrm>
          <a:prstGeom prst="rect">
            <a:avLst/>
          </a:prstGeom>
          <a:ln>
            <a:noFill/>
          </a:ln>
          <a:effectLst/>
        </p:spPr>
      </p:pic>
    </p:spTree>
    <p:extLst>
      <p:ext uri="{BB962C8B-B14F-4D97-AF65-F5344CB8AC3E}">
        <p14:creationId xmlns:p14="http://schemas.microsoft.com/office/powerpoint/2010/main" val="427295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77</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5618122"/>
          </a:xfrm>
        </p:spPr>
        <p:txBody>
          <a:bodyPr>
            <a:normAutofit/>
          </a:bodyPr>
          <a:lstStyle/>
          <a:p>
            <a:r>
              <a:rPr lang="en-US" sz="9600" dirty="0"/>
              <a:t>Thank you for your time and attention!</a:t>
            </a:r>
          </a:p>
        </p:txBody>
      </p:sp>
    </p:spTree>
    <p:extLst>
      <p:ext uri="{BB962C8B-B14F-4D97-AF65-F5344CB8AC3E}">
        <p14:creationId xmlns:p14="http://schemas.microsoft.com/office/powerpoint/2010/main" val="17407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1000"/>
          </a:xfrm>
        </p:spPr>
        <p:txBody>
          <a:bodyPr>
            <a:noAutofit/>
          </a:bodyPr>
          <a:lstStyle/>
          <a:p>
            <a:r>
              <a:rPr lang="en-US" sz="2800" dirty="0">
                <a:solidFill>
                  <a:srgbClr val="0156A7"/>
                </a:solidFill>
                <a:effectLst>
                  <a:outerShdw blurRad="38100" dist="38100" dir="2700000" algn="tl">
                    <a:srgbClr val="000000">
                      <a:alpha val="43137"/>
                    </a:srgbClr>
                  </a:outerShdw>
                </a:effectLst>
                <a:latin typeface="Arial"/>
              </a:rPr>
              <a:t>Menu - Ergonomics at Hennepin County Library</a:t>
            </a:r>
            <a:endParaRPr lang="en-US" sz="1400" i="1" dirty="0">
              <a:solidFill>
                <a:srgbClr val="0156A7"/>
              </a:solidFill>
              <a:effectLst>
                <a:outerShdw blurRad="38100" dist="38100" dir="2700000" algn="tl">
                  <a:srgbClr val="000000">
                    <a:alpha val="43137"/>
                  </a:srgbClr>
                </a:outerShdw>
              </a:effectLst>
              <a:latin typeface="Arial"/>
            </a:endParaRPr>
          </a:p>
        </p:txBody>
      </p:sp>
      <p:sp>
        <p:nvSpPr>
          <p:cNvPr id="5" name="Rectangle 4">
            <a:extLst>
              <a:ext uri="{FF2B5EF4-FFF2-40B4-BE49-F238E27FC236}">
                <a16:creationId xmlns:a16="http://schemas.microsoft.com/office/drawing/2014/main" id="{D1954CC5-EB86-4128-B5DD-05AA5BFF05BC}"/>
              </a:ext>
            </a:extLst>
          </p:cNvPr>
          <p:cNvSpPr/>
          <p:nvPr/>
        </p:nvSpPr>
        <p:spPr>
          <a:xfrm>
            <a:off x="685800" y="382954"/>
            <a:ext cx="3203624" cy="4401205"/>
          </a:xfrm>
          <a:prstGeom prst="rect">
            <a:avLst/>
          </a:prstGeom>
        </p:spPr>
        <p:txBody>
          <a:bodyPr wrap="square">
            <a:spAutoFit/>
          </a:bodyPr>
          <a:lstStyle/>
          <a:p>
            <a:pPr>
              <a:spcBef>
                <a:spcPts val="200"/>
              </a:spcBef>
              <a:spcAft>
                <a:spcPts val="200"/>
              </a:spcAft>
            </a:pPr>
            <a:r>
              <a:rPr lang="en-US" b="1" kern="0" dirty="0">
                <a:latin typeface="Arial" panose="020B0604020202020204" pitchFamily="34" charset="0"/>
                <a:hlinkClick r:id="rId3" action="ppaction://hlinksldjump"/>
              </a:rPr>
              <a:t>Title Page</a:t>
            </a:r>
            <a:endParaRPr lang="en-US" b="1" kern="0" dirty="0">
              <a:latin typeface="Arial" panose="020B0604020202020204" pitchFamily="34" charset="0"/>
            </a:endParaRPr>
          </a:p>
          <a:p>
            <a:pPr>
              <a:spcBef>
                <a:spcPts val="200"/>
              </a:spcBef>
              <a:spcAft>
                <a:spcPts val="200"/>
              </a:spcAft>
            </a:pPr>
            <a:r>
              <a:rPr lang="en-US" b="1" u="sng" kern="0" dirty="0">
                <a:latin typeface="Arial" panose="020B0604020202020204" pitchFamily="34" charset="0"/>
                <a:hlinkClick r:id="rId4" action="ppaction://hlinksldjump"/>
              </a:rPr>
              <a:t>The First Public Library</a:t>
            </a:r>
            <a:endParaRPr lang="en-US" b="1" u="sng" kern="0" dirty="0">
              <a:latin typeface="Arial" panose="020B0604020202020204" pitchFamily="34" charset="0"/>
            </a:endParaRPr>
          </a:p>
          <a:p>
            <a:pPr>
              <a:spcBef>
                <a:spcPts val="200"/>
              </a:spcBef>
              <a:spcAft>
                <a:spcPts val="200"/>
              </a:spcAft>
            </a:pPr>
            <a:r>
              <a:rPr lang="en-US" b="1" u="sng" kern="0" dirty="0">
                <a:latin typeface="Arial" panose="020B0604020202020204" pitchFamily="34" charset="0"/>
                <a:hlinkClick r:id="rId5" action="ppaction://hlinksldjump"/>
              </a:rPr>
              <a:t>Hennepin County Library</a:t>
            </a:r>
            <a:endParaRPr lang="en-US" b="1" u="sng" kern="0" dirty="0">
              <a:latin typeface="Arial" panose="020B0604020202020204" pitchFamily="34" charset="0"/>
            </a:endParaRPr>
          </a:p>
          <a:p>
            <a:pPr>
              <a:spcBef>
                <a:spcPts val="200"/>
              </a:spcBef>
              <a:spcAft>
                <a:spcPts val="200"/>
              </a:spcAft>
            </a:pPr>
            <a:r>
              <a:rPr lang="en-US" b="1" kern="0" dirty="0">
                <a:latin typeface="Arial" panose="020B0604020202020204" pitchFamily="34" charset="0"/>
                <a:hlinkClick r:id="rId6" action="ppaction://hlinksldjump"/>
              </a:rPr>
              <a:t>Very First Book!</a:t>
            </a:r>
            <a:endParaRPr lang="en-US" b="1" kern="0" dirty="0">
              <a:latin typeface="Arial" panose="020B0604020202020204" pitchFamily="34" charset="0"/>
            </a:endParaRPr>
          </a:p>
          <a:p>
            <a:pPr>
              <a:spcBef>
                <a:spcPts val="200"/>
              </a:spcBef>
              <a:spcAft>
                <a:spcPts val="200"/>
              </a:spcAft>
            </a:pPr>
            <a:r>
              <a:rPr lang="en-US" b="1" kern="0" dirty="0">
                <a:latin typeface="Arial" panose="020B0604020202020204" pitchFamily="34" charset="0"/>
                <a:hlinkClick r:id="rId7" action="ppaction://hlinksldjump"/>
              </a:rPr>
              <a:t>Health and Safety Strategies</a:t>
            </a:r>
            <a:endParaRPr lang="en-US" b="1" kern="0" dirty="0">
              <a:latin typeface="Arial" panose="020B0604020202020204" pitchFamily="34" charset="0"/>
            </a:endParaRPr>
          </a:p>
          <a:p>
            <a:pPr>
              <a:spcBef>
                <a:spcPts val="200"/>
              </a:spcBef>
              <a:spcAft>
                <a:spcPts val="200"/>
              </a:spcAft>
            </a:pPr>
            <a:r>
              <a:rPr lang="en-US" b="1" kern="0" dirty="0">
                <a:latin typeface="Arial" panose="020B0604020202020204" pitchFamily="34" charset="0"/>
                <a:hlinkClick r:id="rId8" action="ppaction://hlinksldjump"/>
              </a:rPr>
              <a:t>Ergonomics Improvements</a:t>
            </a:r>
            <a:endParaRPr lang="en-US" b="1" kern="0" dirty="0">
              <a:latin typeface="Arial" panose="020B0604020202020204" pitchFamily="34" charset="0"/>
            </a:endParaRPr>
          </a:p>
          <a:p>
            <a:pPr>
              <a:spcBef>
                <a:spcPts val="200"/>
              </a:spcBef>
              <a:spcAft>
                <a:spcPts val="200"/>
              </a:spcAft>
            </a:pPr>
            <a:r>
              <a:rPr lang="en-US" b="1" kern="0" dirty="0">
                <a:latin typeface="Arial" panose="020B0604020202020204" pitchFamily="34" charset="0"/>
                <a:hlinkClick r:id="rId9" action="ppaction://hlinksldjump"/>
              </a:rPr>
              <a:t>What is Ergonomics?</a:t>
            </a:r>
            <a:endParaRPr lang="en-US" b="1" kern="0" dirty="0">
              <a:latin typeface="Arial" panose="020B0604020202020204" pitchFamily="34" charset="0"/>
            </a:endParaRPr>
          </a:p>
          <a:p>
            <a:pPr marL="225425">
              <a:spcBef>
                <a:spcPts val="200"/>
              </a:spcBef>
              <a:spcAft>
                <a:spcPts val="200"/>
              </a:spcAft>
            </a:pPr>
            <a:r>
              <a:rPr lang="en-US" sz="1600" b="1" i="1" dirty="0">
                <a:latin typeface="Arial" panose="020B0604020202020204" pitchFamily="34" charset="0"/>
                <a:hlinkClick r:id="rId10" action="ppaction://hlinksldjump"/>
              </a:rPr>
              <a:t>Ergonomics Principles</a:t>
            </a:r>
            <a:endParaRPr lang="en-US" sz="1600" b="1" i="1" dirty="0">
              <a:latin typeface="Arial" panose="020B0604020202020204" pitchFamily="34" charset="0"/>
            </a:endParaRPr>
          </a:p>
          <a:p>
            <a:pPr marL="225425">
              <a:spcBef>
                <a:spcPts val="200"/>
              </a:spcBef>
              <a:spcAft>
                <a:spcPts val="200"/>
              </a:spcAft>
            </a:pPr>
            <a:r>
              <a:rPr lang="en-US" sz="1600" b="1" i="1" dirty="0">
                <a:latin typeface="Arial" panose="020B0604020202020204" pitchFamily="34" charset="0"/>
                <a:hlinkClick r:id="rId11" action="ppaction://hlinksldjump"/>
              </a:rPr>
              <a:t>Neutral Position</a:t>
            </a:r>
            <a:endParaRPr lang="en-US" sz="1600" b="1" i="1" dirty="0">
              <a:latin typeface="Arial" panose="020B0604020202020204" pitchFamily="34" charset="0"/>
            </a:endParaRPr>
          </a:p>
          <a:p>
            <a:pPr marL="225425">
              <a:spcBef>
                <a:spcPts val="200"/>
              </a:spcBef>
              <a:spcAft>
                <a:spcPts val="200"/>
              </a:spcAft>
            </a:pPr>
            <a:r>
              <a:rPr lang="en-US" sz="1600" b="1" i="1" dirty="0">
                <a:latin typeface="Arial" panose="020B0604020202020204" pitchFamily="34" charset="0"/>
                <a:hlinkClick r:id="rId12" action="ppaction://hlinksldjump"/>
              </a:rPr>
              <a:t>Reach Zone</a:t>
            </a:r>
            <a:endParaRPr lang="en-US" sz="1600" b="1" i="1" dirty="0">
              <a:latin typeface="Arial" panose="020B0604020202020204" pitchFamily="34" charset="0"/>
            </a:endParaRPr>
          </a:p>
          <a:p>
            <a:pPr marL="225425">
              <a:spcBef>
                <a:spcPts val="200"/>
              </a:spcBef>
              <a:spcAft>
                <a:spcPts val="200"/>
              </a:spcAft>
            </a:pPr>
            <a:r>
              <a:rPr lang="en-US" sz="1600" b="1" i="1" dirty="0">
                <a:latin typeface="Arial" panose="020B0604020202020204" pitchFamily="34" charset="0"/>
                <a:hlinkClick r:id="rId13" action="ppaction://hlinksldjump"/>
              </a:rPr>
              <a:t>Power Position</a:t>
            </a:r>
            <a:endParaRPr lang="en-US" sz="1600" b="1" i="1" dirty="0">
              <a:latin typeface="Arial" panose="020B0604020202020204" pitchFamily="34" charset="0"/>
            </a:endParaRPr>
          </a:p>
          <a:p>
            <a:pPr marL="225425">
              <a:spcBef>
                <a:spcPts val="200"/>
              </a:spcBef>
              <a:spcAft>
                <a:spcPts val="200"/>
              </a:spcAft>
            </a:pPr>
            <a:r>
              <a:rPr lang="en-US" sz="1600" b="1" i="1" dirty="0">
                <a:latin typeface="Arial" panose="020B0604020202020204" pitchFamily="34" charset="0"/>
                <a:hlinkClick r:id="rId14" action="ppaction://hlinksldjump"/>
              </a:rPr>
              <a:t>Fatigue Control</a:t>
            </a:r>
            <a:endParaRPr lang="en-US" sz="1600" b="1" i="1" dirty="0">
              <a:latin typeface="Arial" panose="020B0604020202020204" pitchFamily="34" charset="0"/>
            </a:endParaRPr>
          </a:p>
          <a:p>
            <a:pPr marL="225425">
              <a:spcBef>
                <a:spcPts val="200"/>
              </a:spcBef>
              <a:spcAft>
                <a:spcPts val="200"/>
              </a:spcAft>
            </a:pPr>
            <a:r>
              <a:rPr lang="en-US" sz="1600" b="1" i="1" dirty="0">
                <a:latin typeface="Arial" panose="020B0604020202020204" pitchFamily="34" charset="0"/>
                <a:hlinkClick r:id="rId15" action="ppaction://hlinksldjump"/>
              </a:rPr>
              <a:t>Use Ergonomics Principles</a:t>
            </a:r>
            <a:endParaRPr lang="en-US" sz="1600" b="1" i="1" dirty="0">
              <a:latin typeface="Arial" panose="020B0604020202020204" pitchFamily="34" charset="0"/>
            </a:endParaRPr>
          </a:p>
        </p:txBody>
      </p:sp>
      <p:sp>
        <p:nvSpPr>
          <p:cNvPr id="7" name="Rectangle 6">
            <a:extLst>
              <a:ext uri="{FF2B5EF4-FFF2-40B4-BE49-F238E27FC236}">
                <a16:creationId xmlns:a16="http://schemas.microsoft.com/office/drawing/2014/main" id="{18A6A0D6-2EA0-4346-B0D8-D142DE23A688}"/>
              </a:ext>
            </a:extLst>
          </p:cNvPr>
          <p:cNvSpPr/>
          <p:nvPr/>
        </p:nvSpPr>
        <p:spPr>
          <a:xfrm>
            <a:off x="4229100" y="381000"/>
            <a:ext cx="3124200" cy="4278094"/>
          </a:xfrm>
          <a:prstGeom prst="rect">
            <a:avLst/>
          </a:prstGeom>
        </p:spPr>
        <p:txBody>
          <a:bodyPr wrap="square">
            <a:spAutoFit/>
          </a:bodyPr>
          <a:lstStyle/>
          <a:p>
            <a:pPr>
              <a:spcBef>
                <a:spcPts val="200"/>
              </a:spcBef>
              <a:spcAft>
                <a:spcPts val="200"/>
              </a:spcAft>
            </a:pPr>
            <a:r>
              <a:rPr lang="en-US" sz="2000" b="1" kern="0" dirty="0">
                <a:latin typeface="Arial" panose="020B0604020202020204" pitchFamily="34" charset="0"/>
                <a:hlinkClick r:id="rId16" action="ppaction://hlinksldjump"/>
              </a:rPr>
              <a:t>Stretching/Warm-up</a:t>
            </a:r>
            <a:endParaRPr lang="en-US" sz="2000" b="1" kern="0" dirty="0">
              <a:latin typeface="Arial" panose="020B0604020202020204" pitchFamily="34" charset="0"/>
            </a:endParaRPr>
          </a:p>
          <a:p>
            <a:pPr>
              <a:spcBef>
                <a:spcPts val="200"/>
              </a:spcBef>
              <a:spcAft>
                <a:spcPts val="200"/>
              </a:spcAft>
            </a:pPr>
            <a:r>
              <a:rPr lang="en-US" sz="2000" b="1" kern="0" dirty="0">
                <a:latin typeface="Arial" panose="020B0604020202020204" pitchFamily="34" charset="0"/>
                <a:hlinkClick r:id="rId17" action="ppaction://hlinksldjump"/>
              </a:rPr>
              <a:t>Physical Fitness</a:t>
            </a:r>
            <a:endParaRPr lang="en-US" sz="2000" b="1" kern="0" dirty="0">
              <a:latin typeface="Arial" panose="020B0604020202020204" pitchFamily="34" charset="0"/>
            </a:endParaRPr>
          </a:p>
          <a:p>
            <a:pPr>
              <a:spcBef>
                <a:spcPts val="200"/>
              </a:spcBef>
              <a:spcAft>
                <a:spcPts val="200"/>
              </a:spcAft>
            </a:pPr>
            <a:r>
              <a:rPr lang="en-US" sz="2000" b="1" kern="0" dirty="0">
                <a:latin typeface="Arial" panose="020B0604020202020204" pitchFamily="34" charset="0"/>
                <a:hlinkClick r:id="rId18" action="ppaction://hlinksldjump"/>
              </a:rPr>
              <a:t>Health and Wellness</a:t>
            </a:r>
            <a:endParaRPr lang="en-US" sz="2000" b="1" kern="0" dirty="0">
              <a:latin typeface="Arial" panose="020B0604020202020204" pitchFamily="34" charset="0"/>
            </a:endParaRPr>
          </a:p>
          <a:p>
            <a:pPr>
              <a:spcBef>
                <a:spcPts val="200"/>
              </a:spcBef>
              <a:spcAft>
                <a:spcPts val="200"/>
              </a:spcAft>
            </a:pPr>
            <a:r>
              <a:rPr lang="en-US" sz="2000" b="1" kern="0" dirty="0">
                <a:latin typeface="Arial" panose="020B0604020202020204" pitchFamily="34" charset="0"/>
                <a:hlinkClick r:id="rId19" action="ppaction://hlinksldjump"/>
              </a:rPr>
              <a:t>Safest Lift?</a:t>
            </a:r>
            <a:endParaRPr lang="en-US" sz="2000" b="1" kern="0" dirty="0">
              <a:latin typeface="Arial" panose="020B0604020202020204" pitchFamily="34" charset="0"/>
            </a:endParaRPr>
          </a:p>
          <a:p>
            <a:pPr marL="225425">
              <a:spcBef>
                <a:spcPts val="200"/>
              </a:spcBef>
              <a:spcAft>
                <a:spcPts val="200"/>
              </a:spcAft>
            </a:pPr>
            <a:r>
              <a:rPr lang="en-US" sz="1600" b="1" i="1" dirty="0">
                <a:latin typeface="Arial" panose="020B0604020202020204" pitchFamily="34" charset="0"/>
                <a:hlinkClick r:id="rId20" action="ppaction://hlinksldjump"/>
              </a:rPr>
              <a:t>Personal Performance Limit</a:t>
            </a:r>
            <a:endParaRPr lang="en-US" sz="1600" b="1" i="1" dirty="0">
              <a:latin typeface="Arial" panose="020B0604020202020204" pitchFamily="34" charset="0"/>
            </a:endParaRPr>
          </a:p>
          <a:p>
            <a:pPr marL="225425">
              <a:spcBef>
                <a:spcPts val="200"/>
              </a:spcBef>
              <a:spcAft>
                <a:spcPts val="200"/>
              </a:spcAft>
            </a:pPr>
            <a:r>
              <a:rPr lang="en-US" sz="1600" b="1" i="1" dirty="0">
                <a:latin typeface="Arial" panose="020B0604020202020204" pitchFamily="34" charset="0"/>
                <a:hlinkClick r:id="rId21" action="ppaction://hlinksldjump"/>
              </a:rPr>
              <a:t>Best Lifting Technique</a:t>
            </a:r>
            <a:endParaRPr lang="en-US" sz="1600" b="1" i="1" dirty="0">
              <a:latin typeface="Arial" panose="020B0604020202020204" pitchFamily="34" charset="0"/>
            </a:endParaRPr>
          </a:p>
          <a:p>
            <a:pPr marL="225425">
              <a:spcBef>
                <a:spcPts val="200"/>
              </a:spcBef>
              <a:spcAft>
                <a:spcPts val="200"/>
              </a:spcAft>
            </a:pPr>
            <a:r>
              <a:rPr lang="en-US" sz="1600" b="1" i="1" dirty="0">
                <a:latin typeface="Arial" panose="020B0604020202020204" pitchFamily="34" charset="0"/>
                <a:hlinkClick r:id="rId22" action="ppaction://hlinksldjump"/>
              </a:rPr>
              <a:t>Power Lift Technique</a:t>
            </a:r>
            <a:endParaRPr lang="en-US" sz="1600" b="1" i="1" dirty="0">
              <a:latin typeface="Arial" panose="020B0604020202020204" pitchFamily="34" charset="0"/>
            </a:endParaRPr>
          </a:p>
          <a:p>
            <a:pPr marL="225425">
              <a:spcBef>
                <a:spcPts val="200"/>
              </a:spcBef>
              <a:spcAft>
                <a:spcPts val="200"/>
              </a:spcAft>
            </a:pPr>
            <a:r>
              <a:rPr lang="en-US" sz="1600" b="1" i="1" dirty="0">
                <a:latin typeface="Arial" panose="020B0604020202020204" pitchFamily="34" charset="0"/>
                <a:hlinkClick r:id="rId23" action="ppaction://hlinksldjump"/>
              </a:rPr>
              <a:t>Look Up!</a:t>
            </a:r>
            <a:endParaRPr lang="en-US" sz="1600" b="1" i="1" dirty="0">
              <a:latin typeface="Arial" panose="020B0604020202020204" pitchFamily="34" charset="0"/>
            </a:endParaRPr>
          </a:p>
          <a:p>
            <a:pPr marL="225425">
              <a:spcBef>
                <a:spcPts val="200"/>
              </a:spcBef>
              <a:spcAft>
                <a:spcPts val="200"/>
              </a:spcAft>
            </a:pPr>
            <a:r>
              <a:rPr lang="en-US" sz="1600" b="1" i="1" dirty="0">
                <a:latin typeface="Arial" panose="020B0604020202020204" pitchFamily="34" charset="0"/>
                <a:hlinkClick r:id="rId24" action="ppaction://hlinksldjump"/>
              </a:rPr>
              <a:t>Golfer’s Lift</a:t>
            </a:r>
            <a:endParaRPr lang="en-US" sz="1600" b="1" i="1" dirty="0">
              <a:latin typeface="Arial" panose="020B0604020202020204" pitchFamily="34" charset="0"/>
            </a:endParaRPr>
          </a:p>
          <a:p>
            <a:pPr>
              <a:spcBef>
                <a:spcPts val="200"/>
              </a:spcBef>
              <a:spcAft>
                <a:spcPts val="200"/>
              </a:spcAft>
            </a:pPr>
            <a:r>
              <a:rPr lang="en-US" sz="2000" b="1" kern="0" dirty="0">
                <a:latin typeface="Arial" panose="020B0604020202020204" pitchFamily="34" charset="0"/>
                <a:hlinkClick r:id="rId25" action="ppaction://hlinksldjump"/>
              </a:rPr>
              <a:t>Tips and Techniques</a:t>
            </a:r>
            <a:endParaRPr lang="en-US" sz="2000" b="1" kern="0" dirty="0">
              <a:latin typeface="Arial" panose="020B0604020202020204" pitchFamily="34" charset="0"/>
            </a:endParaRPr>
          </a:p>
          <a:p>
            <a:pPr>
              <a:spcBef>
                <a:spcPts val="200"/>
              </a:spcBef>
              <a:spcAft>
                <a:spcPts val="200"/>
              </a:spcAft>
            </a:pPr>
            <a:r>
              <a:rPr lang="en-US" b="1" i="1" dirty="0">
                <a:latin typeface="Arial" panose="020B0604020202020204" pitchFamily="34" charset="0"/>
                <a:hlinkClick r:id="rId26" action="ppaction://hlinksldjump"/>
              </a:rPr>
              <a:t>Shelving</a:t>
            </a:r>
            <a:endParaRPr lang="en-US" b="1" i="1" dirty="0">
              <a:latin typeface="Arial" panose="020B0604020202020204" pitchFamily="34" charset="0"/>
            </a:endParaRPr>
          </a:p>
          <a:p>
            <a:pPr marL="280988">
              <a:spcBef>
                <a:spcPts val="200"/>
              </a:spcBef>
              <a:spcAft>
                <a:spcPts val="200"/>
              </a:spcAft>
            </a:pPr>
            <a:r>
              <a:rPr lang="en-US" sz="1600" b="1" i="1" dirty="0">
                <a:latin typeface="Arial" panose="020B0604020202020204" pitchFamily="34" charset="0"/>
                <a:hlinkClick r:id="rId27" action="ppaction://hlinksldjump"/>
              </a:rPr>
              <a:t>Shelving – Lower Le</a:t>
            </a:r>
            <a:r>
              <a:rPr lang="en-US" b="1" i="1" dirty="0">
                <a:latin typeface="Arial" panose="020B0604020202020204" pitchFamily="34" charset="0"/>
                <a:hlinkClick r:id="rId27" action="ppaction://hlinksldjump"/>
              </a:rPr>
              <a:t>vels</a:t>
            </a:r>
            <a:endParaRPr lang="en-US" b="1" i="1" dirty="0">
              <a:latin typeface="Arial" panose="020B0604020202020204" pitchFamily="34" charset="0"/>
            </a:endParaRPr>
          </a:p>
          <a:p>
            <a:pPr marL="280988">
              <a:spcBef>
                <a:spcPts val="200"/>
              </a:spcBef>
              <a:spcAft>
                <a:spcPts val="200"/>
              </a:spcAft>
            </a:pPr>
            <a:r>
              <a:rPr lang="en-US" sz="1600" b="1" i="1" dirty="0">
                <a:latin typeface="Arial" panose="020B0604020202020204" pitchFamily="34" charset="0"/>
                <a:hlinkClick r:id="rId28" action="ppaction://hlinksldjump"/>
              </a:rPr>
              <a:t>Shelving - Higher Levels</a:t>
            </a:r>
            <a:endParaRPr lang="en-US" sz="1600" b="1" i="1" dirty="0">
              <a:latin typeface="Arial" panose="020B0604020202020204" pitchFamily="34" charset="0"/>
            </a:endParaRPr>
          </a:p>
        </p:txBody>
      </p:sp>
      <p:sp>
        <p:nvSpPr>
          <p:cNvPr id="8" name="Rectangle 7">
            <a:extLst>
              <a:ext uri="{FF2B5EF4-FFF2-40B4-BE49-F238E27FC236}">
                <a16:creationId xmlns:a16="http://schemas.microsoft.com/office/drawing/2014/main" id="{75E5AF9C-4785-4CE6-A785-1D7F590106C9}"/>
              </a:ext>
            </a:extLst>
          </p:cNvPr>
          <p:cNvSpPr/>
          <p:nvPr/>
        </p:nvSpPr>
        <p:spPr>
          <a:xfrm>
            <a:off x="7692976" y="381000"/>
            <a:ext cx="3124200" cy="4216539"/>
          </a:xfrm>
          <a:prstGeom prst="rect">
            <a:avLst/>
          </a:prstGeom>
        </p:spPr>
        <p:txBody>
          <a:bodyPr wrap="square">
            <a:spAutoFit/>
          </a:bodyPr>
          <a:lstStyle/>
          <a:p>
            <a:pPr>
              <a:spcBef>
                <a:spcPts val="200"/>
              </a:spcBef>
              <a:spcAft>
                <a:spcPts val="200"/>
              </a:spcAft>
            </a:pPr>
            <a:r>
              <a:rPr lang="en-US" b="1" i="1" dirty="0">
                <a:latin typeface="Arial" panose="020B0604020202020204" pitchFamily="34" charset="0"/>
                <a:hlinkClick r:id="rId29" action="ppaction://hlinksldjump"/>
              </a:rPr>
              <a:t>Repositioning Materials</a:t>
            </a:r>
            <a:endParaRPr lang="en-US" b="1" i="1" dirty="0">
              <a:latin typeface="Arial" panose="020B0604020202020204" pitchFamily="34" charset="0"/>
            </a:endParaRPr>
          </a:p>
          <a:p>
            <a:pPr>
              <a:spcBef>
                <a:spcPts val="200"/>
              </a:spcBef>
              <a:spcAft>
                <a:spcPts val="200"/>
              </a:spcAft>
            </a:pPr>
            <a:r>
              <a:rPr lang="en-US" b="1" i="1" dirty="0">
                <a:latin typeface="Arial" panose="020B0604020202020204" pitchFamily="34" charset="0"/>
                <a:hlinkClick r:id="rId30" action="ppaction://hlinksldjump"/>
              </a:rPr>
              <a:t>Book Trucks</a:t>
            </a:r>
            <a:endParaRPr lang="en-US" b="1" i="1" dirty="0">
              <a:latin typeface="Arial" panose="020B0604020202020204" pitchFamily="34" charset="0"/>
            </a:endParaRPr>
          </a:p>
          <a:p>
            <a:pPr>
              <a:spcBef>
                <a:spcPts val="200"/>
              </a:spcBef>
              <a:spcAft>
                <a:spcPts val="200"/>
              </a:spcAft>
            </a:pPr>
            <a:r>
              <a:rPr lang="en-US" b="1" i="1" dirty="0">
                <a:latin typeface="Arial" panose="020B0604020202020204" pitchFamily="34" charset="0"/>
                <a:hlinkClick r:id="rId31" action="ppaction://hlinksldjump"/>
              </a:rPr>
              <a:t>AMH Systems</a:t>
            </a:r>
            <a:endParaRPr lang="en-US" b="1" i="1" dirty="0">
              <a:latin typeface="Arial" panose="020B0604020202020204" pitchFamily="34" charset="0"/>
            </a:endParaRPr>
          </a:p>
          <a:p>
            <a:pPr>
              <a:spcBef>
                <a:spcPts val="200"/>
              </a:spcBef>
              <a:spcAft>
                <a:spcPts val="200"/>
              </a:spcAft>
            </a:pPr>
            <a:r>
              <a:rPr lang="en-US" b="1" i="1" dirty="0">
                <a:latin typeface="Arial" panose="020B0604020202020204" pitchFamily="34" charset="0"/>
                <a:hlinkClick r:id="rId32" action="ppaction://hlinksldjump"/>
              </a:rPr>
              <a:t>Book Drop/Return</a:t>
            </a:r>
            <a:endParaRPr lang="en-US" b="1" i="1" dirty="0">
              <a:latin typeface="Arial" panose="020B0604020202020204" pitchFamily="34" charset="0"/>
            </a:endParaRPr>
          </a:p>
          <a:p>
            <a:pPr>
              <a:spcBef>
                <a:spcPts val="200"/>
              </a:spcBef>
              <a:spcAft>
                <a:spcPts val="200"/>
              </a:spcAft>
            </a:pPr>
            <a:r>
              <a:rPr lang="en-US" b="1" i="1" dirty="0">
                <a:latin typeface="Arial" panose="020B0604020202020204" pitchFamily="34" charset="0"/>
                <a:hlinkClick r:id="rId33" action="ppaction://hlinksldjump"/>
              </a:rPr>
              <a:t>Lift Stik Use</a:t>
            </a:r>
            <a:endParaRPr lang="en-US" b="1" i="1" dirty="0">
              <a:latin typeface="Arial" panose="020B0604020202020204" pitchFamily="34" charset="0"/>
            </a:endParaRPr>
          </a:p>
          <a:p>
            <a:pPr>
              <a:spcBef>
                <a:spcPts val="200"/>
              </a:spcBef>
              <a:spcAft>
                <a:spcPts val="200"/>
              </a:spcAft>
            </a:pPr>
            <a:r>
              <a:rPr lang="en-US" b="1" i="1" dirty="0">
                <a:latin typeface="Arial" panose="020B0604020202020204" pitchFamily="34" charset="0"/>
                <a:hlinkClick r:id="rId34" action="ppaction://hlinksldjump"/>
              </a:rPr>
              <a:t>Foot Wear</a:t>
            </a:r>
            <a:endParaRPr lang="en-US" b="1" i="1" dirty="0">
              <a:latin typeface="Arial" panose="020B0604020202020204" pitchFamily="34" charset="0"/>
            </a:endParaRPr>
          </a:p>
          <a:p>
            <a:pPr>
              <a:spcBef>
                <a:spcPts val="200"/>
              </a:spcBef>
              <a:spcAft>
                <a:spcPts val="200"/>
              </a:spcAft>
            </a:pPr>
            <a:r>
              <a:rPr lang="en-US" b="1" i="1" dirty="0">
                <a:latin typeface="Arial" panose="020B0604020202020204" pitchFamily="34" charset="0"/>
                <a:hlinkClick r:id="rId35" action="ppaction://hlinksldjump"/>
              </a:rPr>
              <a:t>Work Room</a:t>
            </a:r>
            <a:endParaRPr lang="en-US" b="1" i="1" dirty="0">
              <a:latin typeface="Arial" panose="020B0604020202020204" pitchFamily="34" charset="0"/>
            </a:endParaRPr>
          </a:p>
          <a:p>
            <a:pPr marL="280988">
              <a:spcBef>
                <a:spcPts val="200"/>
              </a:spcBef>
              <a:spcAft>
                <a:spcPts val="200"/>
              </a:spcAft>
            </a:pPr>
            <a:r>
              <a:rPr lang="en-US" sz="1600" b="1" i="1" dirty="0">
                <a:latin typeface="Arial" panose="020B0604020202020204" pitchFamily="34" charset="0"/>
                <a:hlinkClick r:id="rId36" action="ppaction://hlinksldjump"/>
              </a:rPr>
              <a:t>Standing Workstation</a:t>
            </a:r>
            <a:endParaRPr lang="en-US" sz="1600" b="1" i="1" dirty="0">
              <a:latin typeface="Arial" panose="020B0604020202020204" pitchFamily="34" charset="0"/>
            </a:endParaRPr>
          </a:p>
          <a:p>
            <a:pPr marL="280988">
              <a:spcBef>
                <a:spcPts val="200"/>
              </a:spcBef>
              <a:spcAft>
                <a:spcPts val="200"/>
              </a:spcAft>
            </a:pPr>
            <a:r>
              <a:rPr lang="en-US" sz="1600" b="1" i="1" dirty="0">
                <a:latin typeface="Arial" panose="020B0604020202020204" pitchFamily="34" charset="0"/>
                <a:hlinkClick r:id="rId37" action="ppaction://hlinksldjump"/>
              </a:rPr>
              <a:t>Seated Workstation</a:t>
            </a:r>
            <a:endParaRPr lang="en-US" sz="1600" b="1" i="1" dirty="0">
              <a:latin typeface="Arial" panose="020B0604020202020204" pitchFamily="34" charset="0"/>
            </a:endParaRPr>
          </a:p>
          <a:p>
            <a:pPr>
              <a:spcBef>
                <a:spcPts val="200"/>
              </a:spcBef>
              <a:spcAft>
                <a:spcPts val="200"/>
              </a:spcAft>
            </a:pPr>
            <a:r>
              <a:rPr lang="en-US" b="1" i="1" dirty="0">
                <a:latin typeface="Arial" panose="020B0604020202020204" pitchFamily="34" charset="0"/>
                <a:hlinkClick r:id="rId38" action="ppaction://hlinksldjump"/>
              </a:rPr>
              <a:t>Service Desk</a:t>
            </a:r>
            <a:endParaRPr lang="en-US" b="1" i="1" dirty="0">
              <a:latin typeface="Arial" panose="020B0604020202020204" pitchFamily="34" charset="0"/>
            </a:endParaRPr>
          </a:p>
          <a:p>
            <a:pPr marL="280988">
              <a:spcBef>
                <a:spcPts val="200"/>
              </a:spcBef>
              <a:spcAft>
                <a:spcPts val="200"/>
              </a:spcAft>
            </a:pPr>
            <a:r>
              <a:rPr lang="en-US" sz="1600" b="1" i="1" dirty="0">
                <a:latin typeface="Arial" panose="020B0604020202020204" pitchFamily="34" charset="0"/>
                <a:hlinkClick r:id="rId39" action="ppaction://hlinksldjump"/>
              </a:rPr>
              <a:t>Standing Workstation</a:t>
            </a:r>
            <a:endParaRPr lang="en-US" sz="1600" b="1" i="1" dirty="0">
              <a:latin typeface="Arial" panose="020B0604020202020204" pitchFamily="34" charset="0"/>
            </a:endParaRPr>
          </a:p>
          <a:p>
            <a:pPr marL="280988">
              <a:spcBef>
                <a:spcPts val="200"/>
              </a:spcBef>
              <a:spcAft>
                <a:spcPts val="200"/>
              </a:spcAft>
            </a:pPr>
            <a:r>
              <a:rPr lang="en-US" sz="1600" b="1" i="1" dirty="0">
                <a:latin typeface="Arial" panose="020B0604020202020204" pitchFamily="34" charset="0"/>
                <a:hlinkClick r:id="rId40" action="ppaction://hlinksldjump"/>
              </a:rPr>
              <a:t>Seated Workstation</a:t>
            </a:r>
            <a:endParaRPr lang="en-US" sz="1600" b="1" i="1" dirty="0">
              <a:latin typeface="Arial" panose="020B0604020202020204" pitchFamily="34" charset="0"/>
            </a:endParaRPr>
          </a:p>
          <a:p>
            <a:pPr>
              <a:spcBef>
                <a:spcPts val="200"/>
              </a:spcBef>
              <a:spcAft>
                <a:spcPts val="200"/>
              </a:spcAft>
            </a:pPr>
            <a:r>
              <a:rPr lang="en-US" sz="2000" b="1" kern="0" dirty="0">
                <a:latin typeface="Arial" panose="020B0604020202020204" pitchFamily="34" charset="0"/>
                <a:hlinkClick r:id="rId41" action="ppaction://hlinksldjump"/>
              </a:rPr>
              <a:t>Close</a:t>
            </a:r>
            <a:endParaRPr lang="en-US" sz="2000" b="1" kern="0" dirty="0">
              <a:effectLst/>
              <a:latin typeface="Arial" panose="020B0604020202020204" pitchFamily="34" charset="0"/>
            </a:endParaRPr>
          </a:p>
        </p:txBody>
      </p:sp>
    </p:spTree>
    <p:extLst>
      <p:ext uri="{BB962C8B-B14F-4D97-AF65-F5344CB8AC3E}">
        <p14:creationId xmlns:p14="http://schemas.microsoft.com/office/powerpoint/2010/main" val="18929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4648199" y="838200"/>
            <a:ext cx="6553201" cy="4777582"/>
          </a:xfrm>
        </p:spPr>
        <p:txBody>
          <a:bodyPr>
            <a:normAutofit/>
          </a:bodyPr>
          <a:lstStyle/>
          <a:p>
            <a:r>
              <a:rPr lang="en-US" dirty="0"/>
              <a:t>For all people who touch that one book</a:t>
            </a:r>
          </a:p>
          <a:p>
            <a:pPr lvl="1"/>
            <a:r>
              <a:rPr lang="en-US" dirty="0"/>
              <a:t>One among 500,000 new items entering library system every year</a:t>
            </a:r>
          </a:p>
          <a:p>
            <a:r>
              <a:rPr lang="en-US" dirty="0"/>
              <a:t>Workplace that is a healthy and safe place to work</a:t>
            </a:r>
          </a:p>
          <a:p>
            <a:pPr lvl="1"/>
            <a:r>
              <a:rPr lang="en-US" dirty="0"/>
              <a:t>Vital for Library to fulfill community role</a:t>
            </a:r>
          </a:p>
          <a:p>
            <a:r>
              <a:rPr lang="en-US" dirty="0"/>
              <a:t>Specific strategies:</a:t>
            </a:r>
          </a:p>
          <a:p>
            <a:pPr lvl="1"/>
            <a:r>
              <a:rPr lang="en-US" dirty="0"/>
              <a:t>Promote health and safety in your role at library!</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p:txBody>
          <a:bodyPr/>
          <a:lstStyle/>
          <a:p>
            <a:fld id="{E3E267E3-D4FD-48C5-BB18-67E28728C1D6}" type="slidenum">
              <a:rPr lang="en-US" smtClean="0"/>
              <a:t>8</a:t>
            </a:fld>
            <a:endParaRPr lang="en-US"/>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0" y="20678"/>
            <a:ext cx="12180065" cy="969922"/>
          </a:xfrm>
        </p:spPr>
        <p:txBody>
          <a:bodyPr/>
          <a:lstStyle/>
          <a:p>
            <a:r>
              <a:rPr lang="en-US" dirty="0"/>
              <a:t>Health and Safety Strategies</a:t>
            </a:r>
          </a:p>
        </p:txBody>
      </p:sp>
      <p:pic>
        <p:nvPicPr>
          <p:cNvPr id="6" name="Picture 5">
            <a:extLst>
              <a:ext uri="{FF2B5EF4-FFF2-40B4-BE49-F238E27FC236}">
                <a16:creationId xmlns:a16="http://schemas.microsoft.com/office/drawing/2014/main" id="{CBDE024E-ACC5-492E-A66F-A6F96634BF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50" t="8888" r="21875" b="11111"/>
          <a:stretch/>
        </p:blipFill>
        <p:spPr>
          <a:xfrm>
            <a:off x="322931" y="990600"/>
            <a:ext cx="4074528" cy="2642937"/>
          </a:xfrm>
          <a:prstGeom prst="rect">
            <a:avLst/>
          </a:prstGeom>
          <a:ln>
            <a:noFill/>
          </a:ln>
          <a:effectLst/>
        </p:spPr>
      </p:pic>
    </p:spTree>
    <p:extLst>
      <p:ext uri="{BB962C8B-B14F-4D97-AF65-F5344CB8AC3E}">
        <p14:creationId xmlns:p14="http://schemas.microsoft.com/office/powerpoint/2010/main" val="381200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64E4C-E4AB-4A41-87C6-FE6CC7F827D6}"/>
              </a:ext>
            </a:extLst>
          </p:cNvPr>
          <p:cNvSpPr>
            <a:spLocks noGrp="1"/>
          </p:cNvSpPr>
          <p:nvPr>
            <p:ph idx="4294967295"/>
          </p:nvPr>
        </p:nvSpPr>
        <p:spPr>
          <a:xfrm>
            <a:off x="5246775" y="857181"/>
            <a:ext cx="6747846" cy="3943419"/>
          </a:xfrm>
        </p:spPr>
        <p:txBody>
          <a:bodyPr>
            <a:normAutofit lnSpcReduction="10000"/>
          </a:bodyPr>
          <a:lstStyle/>
          <a:p>
            <a:r>
              <a:rPr lang="en-US" dirty="0"/>
              <a:t>Hennepin County values health and safety of staff</a:t>
            </a:r>
          </a:p>
          <a:p>
            <a:r>
              <a:rPr lang="en-US" dirty="0"/>
              <a:t>Ergonomics improvements:</a:t>
            </a:r>
          </a:p>
          <a:p>
            <a:pPr lvl="1"/>
            <a:r>
              <a:rPr lang="en-US" dirty="0"/>
              <a:t>Reduce reaching by lowering bookshelf heights</a:t>
            </a:r>
          </a:p>
          <a:p>
            <a:pPr lvl="1"/>
            <a:r>
              <a:rPr lang="en-US" dirty="0"/>
              <a:t>Height adjustable work stations</a:t>
            </a:r>
          </a:p>
          <a:p>
            <a:pPr lvl="1"/>
            <a:r>
              <a:rPr lang="en-US" dirty="0"/>
              <a:t>Automated material handling (AMH) system</a:t>
            </a:r>
          </a:p>
          <a:p>
            <a:pPr lvl="1"/>
            <a:r>
              <a:rPr lang="en-US" dirty="0"/>
              <a:t>Lifting devices (Lift Stik)</a:t>
            </a:r>
          </a:p>
          <a:p>
            <a:pPr lvl="1"/>
            <a:r>
              <a:rPr lang="en-US" dirty="0"/>
              <a:t>Improved lighting</a:t>
            </a:r>
          </a:p>
          <a:p>
            <a:pPr lvl="1"/>
            <a:r>
              <a:rPr lang="en-US" dirty="0"/>
              <a:t>Staff training</a:t>
            </a:r>
          </a:p>
          <a:p>
            <a:endParaRPr lang="en-US" dirty="0"/>
          </a:p>
        </p:txBody>
      </p:sp>
      <p:sp>
        <p:nvSpPr>
          <p:cNvPr id="3" name="Slide Number Placeholder 2">
            <a:extLst>
              <a:ext uri="{FF2B5EF4-FFF2-40B4-BE49-F238E27FC236}">
                <a16:creationId xmlns:a16="http://schemas.microsoft.com/office/drawing/2014/main" id="{280F8C88-32E4-4605-81D2-F954B23C8AE6}"/>
              </a:ext>
            </a:extLst>
          </p:cNvPr>
          <p:cNvSpPr>
            <a:spLocks noGrp="1"/>
          </p:cNvSpPr>
          <p:nvPr>
            <p:ph type="sldNum" sz="quarter" idx="12"/>
          </p:nvPr>
        </p:nvSpPr>
        <p:spPr>
          <a:xfrm>
            <a:off x="11611796" y="5113421"/>
            <a:ext cx="382824" cy="242050"/>
          </a:xfrm>
          <a:effectLst/>
        </p:spPr>
        <p:txBody>
          <a:bodyPr/>
          <a:lstStyle/>
          <a:p>
            <a:fld id="{E3E267E3-D4FD-48C5-BB18-67E28728C1D6}" type="slidenum">
              <a:rPr lang="en-US" smtClean="0"/>
              <a:t>9</a:t>
            </a:fld>
            <a:endParaRPr lang="en-US" dirty="0"/>
          </a:p>
        </p:txBody>
      </p:sp>
      <p:sp>
        <p:nvSpPr>
          <p:cNvPr id="4" name="Title 3">
            <a:extLst>
              <a:ext uri="{FF2B5EF4-FFF2-40B4-BE49-F238E27FC236}">
                <a16:creationId xmlns:a16="http://schemas.microsoft.com/office/drawing/2014/main" id="{862CB3FF-DB46-4614-B1E7-9A9B6888CA49}"/>
              </a:ext>
            </a:extLst>
          </p:cNvPr>
          <p:cNvSpPr>
            <a:spLocks noGrp="1"/>
          </p:cNvSpPr>
          <p:nvPr>
            <p:ph type="title"/>
          </p:nvPr>
        </p:nvSpPr>
        <p:spPr>
          <a:xfrm>
            <a:off x="12032" y="-50981"/>
            <a:ext cx="12180065" cy="969922"/>
          </a:xfrm>
        </p:spPr>
        <p:txBody>
          <a:bodyPr/>
          <a:lstStyle/>
          <a:p>
            <a:r>
              <a:rPr lang="en-US" dirty="0"/>
              <a:t>Ergonomics Improvements</a:t>
            </a:r>
          </a:p>
        </p:txBody>
      </p:sp>
      <p:pic>
        <p:nvPicPr>
          <p:cNvPr id="6" name="Picture 5">
            <a:extLst>
              <a:ext uri="{FF2B5EF4-FFF2-40B4-BE49-F238E27FC236}">
                <a16:creationId xmlns:a16="http://schemas.microsoft.com/office/drawing/2014/main" id="{B5A2A7B3-6D58-4754-B872-69E127842D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93" r="17759"/>
          <a:stretch/>
        </p:blipFill>
        <p:spPr>
          <a:xfrm>
            <a:off x="381000" y="918941"/>
            <a:ext cx="2126249" cy="1813565"/>
          </a:xfrm>
          <a:prstGeom prst="rect">
            <a:avLst/>
          </a:prstGeom>
          <a:ln>
            <a:noFill/>
          </a:ln>
          <a:effectLst/>
        </p:spPr>
      </p:pic>
      <p:pic>
        <p:nvPicPr>
          <p:cNvPr id="8" name="Picture 7">
            <a:extLst>
              <a:ext uri="{FF2B5EF4-FFF2-40B4-BE49-F238E27FC236}">
                <a16:creationId xmlns:a16="http://schemas.microsoft.com/office/drawing/2014/main" id="{D392425E-D1CB-44C8-A5CF-16C90BD21D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875" t="2454"/>
          <a:stretch/>
        </p:blipFill>
        <p:spPr>
          <a:xfrm>
            <a:off x="2688462" y="930999"/>
            <a:ext cx="2416939" cy="1813565"/>
          </a:xfrm>
          <a:prstGeom prst="rect">
            <a:avLst/>
          </a:prstGeom>
          <a:ln>
            <a:noFill/>
          </a:ln>
          <a:effectLst/>
        </p:spPr>
      </p:pic>
      <p:pic>
        <p:nvPicPr>
          <p:cNvPr id="10" name="Picture 9">
            <a:extLst>
              <a:ext uri="{FF2B5EF4-FFF2-40B4-BE49-F238E27FC236}">
                <a16:creationId xmlns:a16="http://schemas.microsoft.com/office/drawing/2014/main" id="{6D90904C-66AA-42D3-85B3-5A2792B820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875" t="5555" r="21875"/>
          <a:stretch/>
        </p:blipFill>
        <p:spPr>
          <a:xfrm>
            <a:off x="381000" y="2901361"/>
            <a:ext cx="2126249" cy="2204039"/>
          </a:xfrm>
          <a:prstGeom prst="rect">
            <a:avLst/>
          </a:prstGeom>
          <a:ln>
            <a:noFill/>
          </a:ln>
          <a:effectLst/>
        </p:spPr>
      </p:pic>
      <p:pic>
        <p:nvPicPr>
          <p:cNvPr id="12" name="Picture 11">
            <a:extLst>
              <a:ext uri="{FF2B5EF4-FFF2-40B4-BE49-F238E27FC236}">
                <a16:creationId xmlns:a16="http://schemas.microsoft.com/office/drawing/2014/main" id="{87C9DFE1-3CEC-4ADC-B6E2-22036215A2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22" r="35625"/>
          <a:stretch/>
        </p:blipFill>
        <p:spPr>
          <a:xfrm>
            <a:off x="2688461" y="2908400"/>
            <a:ext cx="2416939" cy="2197000"/>
          </a:xfrm>
          <a:prstGeom prst="rect">
            <a:avLst/>
          </a:prstGeom>
          <a:ln>
            <a:noFill/>
          </a:ln>
          <a:effectLst/>
        </p:spPr>
      </p:pic>
    </p:spTree>
    <p:extLst>
      <p:ext uri="{BB962C8B-B14F-4D97-AF65-F5344CB8AC3E}">
        <p14:creationId xmlns:p14="http://schemas.microsoft.com/office/powerpoint/2010/main" val="4083272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ustom 1">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242852"/>
      </a:hlink>
      <a:folHlink>
        <a:srgbClr val="3EBBF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1 6 " ? > < C a p t i o n I t e m s L i s t   x m l n s : x s i = " h t t p : / / w w w . w 3 . o r g / 2 0 0 1 / X M L S c h e m a - i n s t a n c e "   x m l n s : x s d = " h t t p : / / w w w . w 3 . o r g / 2 0 0 1 / X M L S c h e m a " > < I d > 9 4 f 1 b 0 8 8 - f 8 7 2 - 4 0 4 f - b f 5 3 - a e 3 6 4 a c 1 f 1 9 5 < / I d > < C a p t i o n I t e m s > < C a p t i o n I t e m > < I n t e r n a l I d > 8 3 e 6 0 7 d 0 - 7 3 c 4 - 4 0 4 f - 8 4 0 3 - 4 d e 7 8 6 3 6 2 8 7 0 < / I n t e r n a l I d > < N a m e > S   1 T E S T i n g T E s t i n g T e s i n i n g 0 0 : 0 0 : 0 0 . 0 - 0 0 : 0 0 : 0 6 . 0 < / N a m e > < T e x t > T E S T i n g   T E s t i n g   T e s i n i n g < / T e x t > < B o o k M a r k E n t r y N a m e > S   1 0 0 : 0 0 : 0 0 . 0 < / B o o k M a r k E n t r y N a m e > < B o o k M a r k E x i t N a m e > S   1 0 0 : 0 0 : 0 6 . 0 < / B o o k M a r k E x i t N a m e > < B o o k M a r k E n t r y P o s i t i o n > 0 < / B o o k M a r k E n t r y P o s i t i o n > < B o o k M a r k E x i t P o s i t i o n > 6 0 0 0 < / B o o k M a r k E x i t P o s i t i o n > < I s E x i t P o s i t i o n D e r i v e d > f a l s e < / I s E x i t P o s i t i o n D e r i v e d > < C a p t i o n S t y l e > < F o n t N a m e > A r i a l < / F o n t N a m e > < F o n t S t y l e > B o l d < / F o n t S t y l e > < T e x t A l i g n S t y l e P r o p e r t y > l e f t < / T e x t A l i g n S t y l e P r o p e r t y > < F o n t C o l o r I n t e g e r > 1 6 7 7 7 2 1 5 < / F o n t C o l o r I n t e g e r > < B a c k g r o u n d C o l o r I n t e g e r > 0 < / B a c k g r o u n d C o l o r I n t e g e r > < C a p t i o n L o c a t i o n > S l i d e B o t t o m < / C a p t i o n L o c a t i o n > < F o n t S i z e > < V a l u e > 1 4 < / V a l u e > < U n i t > P o i n t < / U n i t > < / F o n t S i z e > < / C a p t i o n S t y l e > < / C a p t i o n I t e m > < / C a p t i o n I t e m s > < / C a p t i o n I t e m s L i s t > 
</file>

<file path=customXml/item2.xml>��< ? x m l   v e r s i o n = " 1 . 0 "   e n c o d i n g = " u t f - 1 6 " ? > < C a p t i o n I t e m s L i s t   x m l n s : x s i = " h t t p : / / w w w . w 3 . o r g / 2 0 0 1 / X M L S c h e m a - i n s t a n c e "   x m l n s : x s d = " h t t p : / / w w w . w 3 . o r g / 2 0 0 1 / X M L S c h e m a " > < I d > 5 a 5 6 3 4 3 d - 7 6 f 1 - 4 d 3 9 - a 5 f 5 - d d 6 2 9 e 0 9 c 9 b c < / I d > < C a p t i o n I t e m s > < C a p t i o n I t e m > < I n t e r n a l I d > a 4 8 2 2 8 2 6 - 5 c 1 f - 4 5 a a - a 2 f 7 - 7 a 8 d 3 e 4 6 4 1 5 d < / I n t e r n a l I d > < N a m e > S   1 W e l c o m e t o e r g o n o m i c s 0 0 : 0 0 : 0 0 . 0 - 0 0 : 0 0 : 0 0 . 0 < / N a m e > < T e x t > W e l c o m e   t o   e r g o n o m i c s   a t   H e n n e p i n   C o u n t y   L i b r a r i e s < / T e x t > < B o o k M a r k E n t r y N a m e > S   1 0 0 : 0 0 : 0 0 . 0 < / B o o k M a r k E n t r y N a m e > < B o o k M a r k E x i t N a m e > S   1 0 0 : 0 0 : 0 0 . 0 < / B o o k M a r k E x i t N a m e > < B o o k M a r k E n t r y P o s i t i o n > 0 < / B o o k M a r k E n t r y P o s i t i o n > < B o o k M a r k E x i t P o s i t i o n > 0 < / B o o k M a r k E x i t P o s i t i o n > < I s E x i t P o s i t i o n D e r i v e d > f a l s e < / I s E x i t P o s i t i o n D e r i v e d > < C a p t i o n S t y l e > < F o n t N a m e > C a l i b r i < / F o n t N a m e > < F o n t S t y l e > B o l d < / F o n t S t y l e > < T e x t A l i g n S t y l e P r o p e r t y > c e n t e r < / T e x t A l i g n S t y l e P r o p e r t y > < F o n t C o l o r I n t e g e r > 1 6 7 7 7 2 1 5 < / F o n t C o l o r I n t e g e r > < B a c k g r o u n d C o l o r I n t e g e r > 0 < / B a c k g r o u n d C o l o r I n t e g e r > < C a p t i o n L o c a t i o n > S l i d e B o t t o m < / C a p t i o n L o c a t i o n > < F o n t S i z e > < V a l u e > 2 2 < / V a l u e > < U n i t > P o i n t < / U n i t > < / F o n t S i z e > < / C a p t i o n S t y l e > < / C a p t i o n I t e m > < / C a p t i o n I t e m s > < / C a p t i o n I t e m s L i s t > 
</file>

<file path=customXml/item3.xml>��< ? x m l   v e r s i o n = " 1 . 0 "   e n c o d i n g = " u t f - 1 6 " ? > < C a p t i o n I t e m s L i s t   x m l n s : x s i = " h t t p : / / w w w . w 3 . o r g / 2 0 0 1 / X M L S c h e m a - i n s t a n c e "   x m l n s : x s d = " h t t p : / / w w w . w 3 . o r g / 2 0 0 1 / X M L S c h e m a " > < I d > b b 0 1 0 f 8 9 - a b 1 7 - 4 f 0 f - 8 1 2 5 - 1 4 5 4 a a 6 1 8 d 2 d < / I d > < C a p t i o n I t e m s > < C a p t i o n I t e m > < I n t e r n a l I d > e 5 9 f 8 e 3 2 - 2 c b 8 - 4 b 9 c - a 6 f a - 4 0 3 2 e e a 8 5 9 6 b < / I n t e r n a l I d > < N a m e > B a c k   B e n d B a c k B e n d 0 0 : 0 0 : 0 0 . 0 - 0 0 : 0 0 : 3 5 . 0 < / N a m e > < T e x t > B a c k   B e n d < / T e x t > < B o o k M a r k E n t r y N a m e > B a c k   B e n d 0 0 : 0 0 : 0 0 . 0 < / B o o k M a r k E n t r y N a m e > < B o o k M a r k E x i t N a m e > B a c k   B e n d 0 0 : 0 0 : 3 5 . 0 < / B o o k M a r k E x i t N a m e > < B o o k M a r k E n t r y P o s i t i o n > 0 < / B o o k M a r k E n t r y P o s i t i o n > < B o o k M a r k E x i t P o s i t i o n > 3 5 0 0 0 < / B o o k M a r k E x i t P o s i t i o n > < I s E x i t P o s i t i o n D e r i v e d > f a l s e < / I s E x i t P o s i t i o n D e r i v e d > < C a p t i o n S t y l e > < F o n t N a m e > A r i a l < / F o n t N a m e > < F o n t S t y l e > B o l d < / F o n t S t y l e > < T e x t A l i g n S t y l e P r o p e r t y > l e f t < / T e x t A l i g n S t y l e P r o p e r t y > < F o n t C o l o r I n t e g e r > 1 6 7 7 7 2 1 5 < / F o n t C o l o r I n t e g e r > < B a c k g r o u n d C o l o r I n t e g e r > 0 < / B a c k g r o u n d C o l o r I n t e g e r > < C a p t i o n L o c a t i o n > V i d e o B o t t o m < / C a p t i o n L o c a t i o n > < F o n t S i z e > < V a l u e > 1 8 < / V a l u e > < U n i t > P o i n t < / U n i t > < / F o n t S i z e > < / C a p t i o n S t y l e > < / C a p t i o n I t e m > < / C a p t i o n I t e m s > < / C a p t i o n I t e m s L i s t > 
</file>

<file path=customXml/item4.xml>��< ? x m l   v e r s i o n = " 1 . 0 "   e n c o d i n g = " u t f - 1 6 " ? > < C a p t i o n I t e m s L i s t   x m l n s : x s i = " h t t p : / / w w w . w 3 . o r g / 2 0 0 1 / X M L S c h e m a - i n s t a n c e "   x m l n s : x s d = " h t t p : / / w w w . w 3 . o r g / 2 0 0 1 / X M L S c h e m a " > < I d > a b b a 3 5 e 4 - b c 3 e - 4 b f f - 8 5 1 5 - 8 3 5 b 5 9 9 1 c 9 7 0 < / I d > < C a p t i o n I t e m s > < C a p t i o n I t e m > < I n t e r n a l I d > 0 8 0 7 5 6 4 4 - 4 4 d f - 4 7 7 6 - 9 8 f a - d c 8 1 d 5 c b 9 f f 3 < / I n t e r n a l I d > < N a m e > S   2 I n 1 7 9 0 B e n j a m i n 0 0 : 0 0 : 0 1 . 3 - 0 0 : 0 0 : 1 4 . 0 < / N a m e > < T e x t > I n   1 7 9 0   B e n j a m i n   F r a n k l i n < / T e x t > < B o o k M a r k E n t r y N a m e > S   2 0 0 : 0 0 : 0 1 . 3 < / B o o k M a r k E n t r y N a m e > < B o o k M a r k E x i t N a m e > S   2 0 0 : 0 0 : 1 4 . 0 < / B o o k M a r k E x i t N a m e > < B o o k M a r k E n t r y P o s i t i o n > 1 3 7 2 < / B o o k M a r k E n t r y P o s i t i o n > < B o o k M a r k E x i t P o s i t i o n > 1 4 0 0 0 < / B o o k M a r k E x i t P o s i t i o n > < I s E x i t P o s i t i o n D e r i v e d > f a l s e < / I s E x i t P o s i t i o n D e r i v e d > < C a p t i o n S t y l e > < F o n t N a m e > A r i a l < / F o n t N a m e > < F o n t S t y l e > B o l d < / F o n t S t y l e > < T e x t A l i g n S t y l e P r o p e r t y > l e f t < / T e x t A l i g n S t y l e P r o p e r t y > < F o n t C o l o r I n t e g e r > 1 6 7 7 7 2 1 5 < / F o n t C o l o r I n t e g e r > < B a c k g r o u n d C o l o r I n t e g e r > 0 < / B a c k g r o u n d C o l o r I n t e g e r > < C a p t i o n L o c a t i o n > S l i d e B o t t o m < / C a p t i o n L o c a t i o n > < F o n t S i z e > < V a l u e > 1 4 < / V a l u e > < U n i t > P o i n t < / U n i t > < / F o n t S i z e > < / C a p t i o n S t y l e > < / C a p t i o n I t e m > < / C a p t i o n I t e m s > < / C a p t i o n I t e m s L i s t > 
</file>

<file path=customXml/itemProps1.xml><?xml version="1.0" encoding="utf-8"?>
<ds:datastoreItem xmlns:ds="http://schemas.openxmlformats.org/officeDocument/2006/customXml" ds:itemID="{D1874A4C-3CA2-4187-A3FF-1FCFE5DE4CCB}">
  <ds:schemaRefs>
    <ds:schemaRef ds:uri="http://www.w3.org/2001/XMLSchema"/>
  </ds:schemaRefs>
</ds:datastoreItem>
</file>

<file path=customXml/itemProps2.xml><?xml version="1.0" encoding="utf-8"?>
<ds:datastoreItem xmlns:ds="http://schemas.openxmlformats.org/officeDocument/2006/customXml" ds:itemID="{A0D3A871-9E78-403D-9288-0B6E6A0A260B}">
  <ds:schemaRefs>
    <ds:schemaRef ds:uri="http://www.w3.org/2001/XMLSchema"/>
  </ds:schemaRefs>
</ds:datastoreItem>
</file>

<file path=customXml/itemProps3.xml><?xml version="1.0" encoding="utf-8"?>
<ds:datastoreItem xmlns:ds="http://schemas.openxmlformats.org/officeDocument/2006/customXml" ds:itemID="{E114DDC8-501B-4B8F-AFC6-05BC1319B69F}">
  <ds:schemaRefs>
    <ds:schemaRef ds:uri="http://www.w3.org/2001/XMLSchema"/>
  </ds:schemaRefs>
</ds:datastoreItem>
</file>

<file path=customXml/itemProps4.xml><?xml version="1.0" encoding="utf-8"?>
<ds:datastoreItem xmlns:ds="http://schemas.openxmlformats.org/officeDocument/2006/customXml" ds:itemID="{00D331DA-35B3-4A5A-95AF-E9E23C6E67AF}">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Concourse</Template>
  <TotalTime>36747</TotalTime>
  <Words>10249</Words>
  <Application>Microsoft Office PowerPoint</Application>
  <PresentationFormat>Widescreen</PresentationFormat>
  <Paragraphs>1096</Paragraphs>
  <Slides>78</Slides>
  <Notes>78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78</vt:i4>
      </vt:variant>
    </vt:vector>
  </HeadingPairs>
  <TitlesOfParts>
    <vt:vector size="87" baseType="lpstr">
      <vt:lpstr>Arial</vt:lpstr>
      <vt:lpstr>Calibri</vt:lpstr>
      <vt:lpstr>Impact</vt:lpstr>
      <vt:lpstr>Lucida Sans Unicode</vt:lpstr>
      <vt:lpstr>Segoe UI</vt:lpstr>
      <vt:lpstr>Verdana</vt:lpstr>
      <vt:lpstr>Wingdings 2</vt:lpstr>
      <vt:lpstr>Wingdings 3</vt:lpstr>
      <vt:lpstr>Concourse</vt:lpstr>
      <vt:lpstr>Ergonomics at  Hennepin County Library</vt:lpstr>
      <vt:lpstr>The First Public Library</vt:lpstr>
      <vt:lpstr>Carnegie Libraries</vt:lpstr>
      <vt:lpstr>Institutions of Public Value</vt:lpstr>
      <vt:lpstr>Hennepin County Library</vt:lpstr>
      <vt:lpstr>Very First Book</vt:lpstr>
      <vt:lpstr>Caring Hands</vt:lpstr>
      <vt:lpstr>Health and Safety Strategies</vt:lpstr>
      <vt:lpstr>Ergonomics Improvements</vt:lpstr>
      <vt:lpstr>Work Smarter; Not Harder!</vt:lpstr>
      <vt:lpstr>What is Ergonomics?</vt:lpstr>
      <vt:lpstr>Ergonomics Principles</vt:lpstr>
      <vt:lpstr>Neutral Position - Spine</vt:lpstr>
      <vt:lpstr>Neutral Position - Joints</vt:lpstr>
      <vt:lpstr>Spend More Time in Neutral!</vt:lpstr>
      <vt:lpstr>Reach Zone</vt:lpstr>
      <vt:lpstr>Work in Your Reach Zone!</vt:lpstr>
      <vt:lpstr>Power Position</vt:lpstr>
      <vt:lpstr>Power Position </vt:lpstr>
      <vt:lpstr>Use the Power Position!</vt:lpstr>
      <vt:lpstr>Fatigue Control</vt:lpstr>
      <vt:lpstr>Recognize Fatigue?</vt:lpstr>
      <vt:lpstr>Ways to Control Fatigue</vt:lpstr>
      <vt:lpstr>PowerPoint Presentation</vt:lpstr>
      <vt:lpstr>Use Ergonomics Principles</vt:lpstr>
      <vt:lpstr>Stretching and Warm-up</vt:lpstr>
      <vt:lpstr>Benefits - Stretching and Warm-up</vt:lpstr>
      <vt:lpstr>Guidelines - Stretching and Warm-up</vt:lpstr>
      <vt:lpstr>Stretches</vt:lpstr>
      <vt:lpstr>Physical Fitness</vt:lpstr>
      <vt:lpstr>Health Concerns?</vt:lpstr>
      <vt:lpstr>Health and Wellness</vt:lpstr>
      <vt:lpstr>Safest Lift?</vt:lpstr>
      <vt:lpstr>Personal Performance Limit</vt:lpstr>
      <vt:lpstr>Best Lifting Technique?</vt:lpstr>
      <vt:lpstr>Best Lifting Technique?</vt:lpstr>
      <vt:lpstr>Power Lift Technique</vt:lpstr>
      <vt:lpstr>Power Lift Technique</vt:lpstr>
      <vt:lpstr>Power Lift Technique</vt:lpstr>
      <vt:lpstr>Look Up</vt:lpstr>
      <vt:lpstr>Golfer’s Lift</vt:lpstr>
      <vt:lpstr>Tips and Techniques</vt:lpstr>
      <vt:lpstr>Shelving</vt:lpstr>
      <vt:lpstr>Shelving – Decisions!</vt:lpstr>
      <vt:lpstr>Lower Shelf Levels</vt:lpstr>
      <vt:lpstr>Deep Squat?</vt:lpstr>
      <vt:lpstr>Power Lift – Shelving at Lower Levels </vt:lpstr>
      <vt:lpstr>Power Lift – Shelving at Lower Levels </vt:lpstr>
      <vt:lpstr>Down on Knee - Shelving at Lower Levels </vt:lpstr>
      <vt:lpstr>Down on Knee - Shelving at Lower Levels </vt:lpstr>
      <vt:lpstr>Sit on Stool or Chair - Shelving at Lower Levels </vt:lpstr>
      <vt:lpstr>Back Bent/Straight Leg</vt:lpstr>
      <vt:lpstr>Back Bent/Straight Leg</vt:lpstr>
      <vt:lpstr>Higher Shelf Levels: Two-Stage Lift</vt:lpstr>
      <vt:lpstr>Higher Shelf Levels: Two-Stage Lift</vt:lpstr>
      <vt:lpstr>Repositioning Materials on Shelves</vt:lpstr>
      <vt:lpstr>Repositioning Materials on Shelves</vt:lpstr>
      <vt:lpstr>Book Trucks – Loading Shelves</vt:lpstr>
      <vt:lpstr>Book Trucks - Maintenance</vt:lpstr>
      <vt:lpstr>Book Trucks - Maneuvering</vt:lpstr>
      <vt:lpstr>AMH Systems</vt:lpstr>
      <vt:lpstr>AMH Systems</vt:lpstr>
      <vt:lpstr>AMH Systems</vt:lpstr>
      <vt:lpstr>Book Drops/Returns</vt:lpstr>
      <vt:lpstr>Book Drops/Returns</vt:lpstr>
      <vt:lpstr>Book Drops/Returns</vt:lpstr>
      <vt:lpstr>Lift Stiks</vt:lpstr>
      <vt:lpstr>Lift Stiks</vt:lpstr>
      <vt:lpstr>Foot Wear</vt:lpstr>
      <vt:lpstr>Work Rooms</vt:lpstr>
      <vt:lpstr>Work Room - Standing Workstations</vt:lpstr>
      <vt:lpstr>Work Room - Seated Workstation</vt:lpstr>
      <vt:lpstr>Service Desks</vt:lpstr>
      <vt:lpstr>Service Desk - Standing</vt:lpstr>
      <vt:lpstr>Service Desk - Seated</vt:lpstr>
      <vt:lpstr>Invaluable Support!</vt:lpstr>
      <vt:lpstr>Thank you for your time and attention!</vt:lpstr>
      <vt:lpstr>Menu - Ergonomics at Hennepin County Library</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Ergonomics and the Aging Workforce</dc:title>
  <dc:creator>Mark Anderson</dc:creator>
  <cp:lastModifiedBy>Mark Anderson</cp:lastModifiedBy>
  <cp:revision>350</cp:revision>
  <cp:lastPrinted>2020-01-23T15:36:19Z</cp:lastPrinted>
  <dcterms:created xsi:type="dcterms:W3CDTF">2011-11-07T00:45:13Z</dcterms:created>
  <dcterms:modified xsi:type="dcterms:W3CDTF">2020-02-07T18:57:41Z</dcterms:modified>
</cp:coreProperties>
</file>