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240" r:id="rId2"/>
    <p:sldId id="1910" r:id="rId3"/>
    <p:sldId id="1911" r:id="rId4"/>
    <p:sldId id="1913" r:id="rId5"/>
    <p:sldId id="1915" r:id="rId6"/>
    <p:sldId id="19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2557"/>
          </a:xfrm>
        </p:spPr>
        <p:txBody>
          <a:bodyPr rtlCol="0"/>
          <a:lstStyle>
            <a:lvl1pPr algn="ctr"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4AA405D3-40F9-4FD2-B2CA-F4308A0C6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097280"/>
            <a:ext cx="5448377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FCB33E0-063F-4972-B708-18194A1F8C9E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42092"/>
            <a:ext cx="678013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50000"/>
              </a:spcBef>
              <a:spcAft>
                <a:spcPct val="0"/>
              </a:spcAft>
              <a:defRPr lang="en-US" sz="2000" i="1" kern="120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D5BBC35B-A44B-4119-B8DA-DE9E3DFADA20}" type="slidenum">
              <a:rPr lang="en-US" sz="1600" i="0" smtClean="0">
                <a:effectLst/>
              </a:rPr>
              <a:pPr/>
              <a:t>‹#›</a:t>
            </a:fld>
            <a:endParaRPr lang="en-US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30342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133DA61C-2F8F-4645-9771-CD6A9DD9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957"/>
            <a:ext cx="12192000" cy="1002557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57923F5B-B3D9-493E-96C3-BC46A412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097280"/>
            <a:ext cx="5448377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A5A870D-2AD8-4129-AD94-41E2A69F6A41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42092"/>
            <a:ext cx="678013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50000"/>
              </a:spcBef>
              <a:spcAft>
                <a:spcPct val="0"/>
              </a:spcAft>
              <a:defRPr lang="en-US" sz="2000" i="1" kern="120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D5BBC35B-A44B-4119-B8DA-DE9E3DFADA20}" type="slidenum">
              <a:rPr lang="en-US" sz="1600" i="0" smtClean="0">
                <a:effectLst/>
              </a:rPr>
              <a:pPr/>
              <a:t>‹#›</a:t>
            </a:fld>
            <a:endParaRPr lang="en-US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606124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40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40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4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-11957"/>
            <a:ext cx="12192000" cy="1002557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A50CF0B-6BC3-4F97-AFBA-4C7F9C34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1097280"/>
            <a:ext cx="5448377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82BAAA4-0ABB-4704-B788-4C66A15A11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3648" y="6313241"/>
            <a:ext cx="17272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2000" i="1" noProof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ErgoSystems </a:t>
            </a:r>
            <a:endParaRPr lang="en-US" sz="1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4A0EE83-60BD-4B12-B521-867AEFAD13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33172"/>
            <a:ext cx="101713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2000" b="1" i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MENU</a:t>
            </a:r>
            <a:endParaRPr lang="en-US" sz="1800" b="1" i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wipe dir="r"/>
  </p:transition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rgbClr val="00206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SzPct val="68000"/>
        <a:buFont typeface="Wingdings 3"/>
        <a:buChar char=""/>
        <a:defRPr kumimoji="0"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1792" indent="-228600" algn="l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Verdana"/>
        <a:buChar char="◦"/>
        <a:defRPr kumimoji="0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9536" indent="-228600" algn="l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3000" indent="-228600" algn="l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package" Target="../embeddings/Microsoft_Word_Document5.docx"/><Relationship Id="rId18" Type="http://schemas.openxmlformats.org/officeDocument/2006/relationships/image" Target="../media/image12.w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2.docx"/><Relationship Id="rId12" Type="http://schemas.openxmlformats.org/officeDocument/2006/relationships/image" Target="../media/image9.wmf"/><Relationship Id="rId17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package" Target="../embeddings/Microsoft_Word_Document4.docx"/><Relationship Id="rId5" Type="http://schemas.openxmlformats.org/officeDocument/2006/relationships/package" Target="../embeddings/Microsoft_Word_Document1.docx"/><Relationship Id="rId15" Type="http://schemas.openxmlformats.org/officeDocument/2006/relationships/package" Target="../embeddings/Microsoft_Word_Document6.docx"/><Relationship Id="rId10" Type="http://schemas.openxmlformats.org/officeDocument/2006/relationships/image" Target="../media/image8.wmf"/><Relationship Id="rId19" Type="http://schemas.openxmlformats.org/officeDocument/2006/relationships/package" Target="../embeddings/Microsoft_Word_Document8.docx"/><Relationship Id="rId4" Type="http://schemas.openxmlformats.org/officeDocument/2006/relationships/image" Target="../media/image5.w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hyperlink" Target="../Video%20Clips/Socket%20Driver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Ergonomics Case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9B5ED-1256-4216-872A-B67A2F0BA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5343" r="9575" b="10752"/>
          <a:stretch/>
        </p:blipFill>
        <p:spPr>
          <a:xfrm>
            <a:off x="1600200" y="909827"/>
            <a:ext cx="8686800" cy="503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Ergonomics Case Study Guidelines</a:t>
            </a:r>
          </a:p>
        </p:txBody>
      </p:sp>
      <p:sp>
        <p:nvSpPr>
          <p:cNvPr id="992260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57200" y="876300"/>
            <a:ext cx="11125200" cy="537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Step One – Delineate Case Study Groups</a:t>
            </a:r>
          </a:p>
          <a:p>
            <a:pPr lvl="1"/>
            <a:r>
              <a:rPr lang="en-US" dirty="0"/>
              <a:t>Form Project Groups (with assistance from Course Facilitators)</a:t>
            </a:r>
          </a:p>
          <a:p>
            <a:pPr lvl="1"/>
            <a:r>
              <a:rPr lang="en-US" dirty="0"/>
              <a:t>Group size between 3 and 5 members</a:t>
            </a:r>
          </a:p>
          <a:p>
            <a:pPr lvl="1"/>
            <a:r>
              <a:rPr lang="en-US" dirty="0"/>
              <a:t>Anticipate about 7 to 8 groups</a:t>
            </a:r>
          </a:p>
          <a:p>
            <a:pPr lvl="1"/>
            <a:r>
              <a:rPr lang="en-US" dirty="0"/>
              <a:t>Group composition will be via work areas and geographic locations (MN and CA)</a:t>
            </a:r>
          </a:p>
          <a:p>
            <a:r>
              <a:rPr lang="en-US" dirty="0"/>
              <a:t>Step Two – Choose Case Study Project</a:t>
            </a:r>
          </a:p>
          <a:p>
            <a:pPr lvl="1"/>
            <a:r>
              <a:rPr lang="en-US" dirty="0"/>
              <a:t>Case studies intended to focus on specific task issue as compared to entire process</a:t>
            </a:r>
          </a:p>
          <a:p>
            <a:pPr lvl="1"/>
            <a:r>
              <a:rPr lang="en-US" i="1" dirty="0"/>
              <a:t>Option One – Choose Pre-determined project</a:t>
            </a:r>
          </a:p>
          <a:p>
            <a:pPr lvl="2"/>
            <a:r>
              <a:rPr lang="en-US" dirty="0"/>
              <a:t>About five case study projects with video are available to select from</a:t>
            </a:r>
          </a:p>
          <a:p>
            <a:pPr lvl="2"/>
            <a:r>
              <a:rPr lang="en-US" dirty="0"/>
              <a:t>Up to three groups can choose the same project</a:t>
            </a:r>
          </a:p>
          <a:p>
            <a:pPr lvl="3"/>
            <a:r>
              <a:rPr lang="en-US" dirty="0"/>
              <a:t>Will lead to some interesting discussions as different groups may view same project differently with different recommendations</a:t>
            </a:r>
          </a:p>
          <a:p>
            <a:pPr lvl="1"/>
            <a:r>
              <a:rPr lang="en-US" i="1" dirty="0"/>
              <a:t>Option Two – Group chooses specific project</a:t>
            </a:r>
          </a:p>
          <a:p>
            <a:pPr lvl="2"/>
            <a:r>
              <a:rPr lang="en-US" dirty="0"/>
              <a:t>Group chooses project unique to their area of interest</a:t>
            </a:r>
          </a:p>
          <a:p>
            <a:pPr lvl="2"/>
            <a:r>
              <a:rPr lang="en-US" dirty="0"/>
              <a:t>Existing ergonomics issue or potential issue</a:t>
            </a:r>
          </a:p>
          <a:p>
            <a:pPr lvl="2"/>
            <a:r>
              <a:rPr lang="en-US" dirty="0"/>
              <a:t>The group will need to obtain descriptive video of project</a:t>
            </a:r>
          </a:p>
        </p:txBody>
      </p:sp>
    </p:spTree>
    <p:extLst>
      <p:ext uri="{BB962C8B-B14F-4D97-AF65-F5344CB8AC3E}">
        <p14:creationId xmlns:p14="http://schemas.microsoft.com/office/powerpoint/2010/main" val="2752600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Ergonomics Case Study Guidelines</a:t>
            </a:r>
          </a:p>
        </p:txBody>
      </p:sp>
      <p:sp>
        <p:nvSpPr>
          <p:cNvPr id="992260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57200" y="876300"/>
            <a:ext cx="10896600" cy="53721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Step Three – Perform Case Study</a:t>
            </a:r>
          </a:p>
          <a:p>
            <a:pPr lvl="1"/>
            <a:r>
              <a:rPr lang="en-US" dirty="0"/>
              <a:t>Using </a:t>
            </a:r>
            <a:r>
              <a:rPr lang="en-US" i="1" dirty="0"/>
              <a:t>Workstation Ergonomics Design Worksheet</a:t>
            </a:r>
            <a:r>
              <a:rPr lang="en-US" dirty="0"/>
              <a:t> and </a:t>
            </a:r>
            <a:r>
              <a:rPr lang="en-US" i="1" dirty="0"/>
              <a:t>Engineering Ergonomics Reference Guide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Select and fill out Checklists pertinent to project </a:t>
            </a:r>
          </a:p>
          <a:p>
            <a:pPr lvl="1"/>
            <a:r>
              <a:rPr lang="en-US" dirty="0"/>
              <a:t>Analyze findings</a:t>
            </a:r>
          </a:p>
          <a:p>
            <a:pPr lvl="1"/>
            <a:r>
              <a:rPr lang="en-US" dirty="0"/>
              <a:t>Fill out </a:t>
            </a:r>
            <a:r>
              <a:rPr lang="en-US" i="1" dirty="0"/>
              <a:t>Workstation</a:t>
            </a:r>
            <a:r>
              <a:rPr lang="en-US" dirty="0"/>
              <a:t> </a:t>
            </a:r>
            <a:r>
              <a:rPr lang="en-US" i="1" dirty="0"/>
              <a:t>Configuration Worksheet</a:t>
            </a:r>
            <a:r>
              <a:rPr lang="en-US" dirty="0"/>
              <a:t> to document results </a:t>
            </a:r>
          </a:p>
          <a:p>
            <a:pPr lvl="1"/>
            <a:r>
              <a:rPr lang="en-US" dirty="0"/>
              <a:t>NOTE: Appreciate in time frames of course; may not be able implement proposed interventions but will be able to postulate recommendations</a:t>
            </a:r>
          </a:p>
          <a:p>
            <a:r>
              <a:rPr lang="en-US" dirty="0"/>
              <a:t>Step Four – Prepare Group Case Study Presentation</a:t>
            </a:r>
          </a:p>
          <a:p>
            <a:pPr lvl="1"/>
            <a:r>
              <a:rPr lang="en-US" dirty="0"/>
              <a:t>Each group prepares case study for presentation during debriefing session</a:t>
            </a:r>
          </a:p>
          <a:p>
            <a:pPr lvl="1"/>
            <a:r>
              <a:rPr lang="en-US" dirty="0"/>
              <a:t>Identify </a:t>
            </a:r>
            <a:r>
              <a:rPr lang="en-US" i="1" dirty="0"/>
              <a:t>Checklists, Specifications </a:t>
            </a:r>
            <a:r>
              <a:rPr lang="en-US" dirty="0"/>
              <a:t>and</a:t>
            </a:r>
            <a:r>
              <a:rPr lang="en-US" i="1" dirty="0"/>
              <a:t> Guidelines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Prepare findings via </a:t>
            </a:r>
            <a:r>
              <a:rPr lang="en-US" i="1" dirty="0"/>
              <a:t>Workstation Configuration Worksheet </a:t>
            </a:r>
            <a:r>
              <a:rPr lang="en-US" dirty="0"/>
              <a:t>and other information you deem necessary</a:t>
            </a:r>
          </a:p>
          <a:p>
            <a:r>
              <a:rPr lang="en-US" dirty="0"/>
              <a:t>Step Five – Present and discuss Case Study (7 to 10 minutes allocated)</a:t>
            </a:r>
          </a:p>
          <a:p>
            <a:pPr lvl="1"/>
            <a:r>
              <a:rPr lang="en-US" dirty="0"/>
              <a:t>Introduce case study by showing video</a:t>
            </a:r>
          </a:p>
          <a:p>
            <a:pPr lvl="1"/>
            <a:r>
              <a:rPr lang="en-US" dirty="0"/>
              <a:t>Present Case Study Project findings to group</a:t>
            </a:r>
          </a:p>
          <a:p>
            <a:pPr lvl="1"/>
            <a:r>
              <a:rPr lang="en-US" dirty="0"/>
              <a:t>Course instructor will facilitate discussion</a:t>
            </a:r>
          </a:p>
        </p:txBody>
      </p:sp>
    </p:spTree>
    <p:extLst>
      <p:ext uri="{BB962C8B-B14F-4D97-AF65-F5344CB8AC3E}">
        <p14:creationId xmlns:p14="http://schemas.microsoft.com/office/powerpoint/2010/main" val="37103894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90849" y="1088774"/>
            <a:ext cx="3322321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/>
              <a:t>BEFORE 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/>
              <a:t>Manual retaining ring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6A332-383C-4E0E-8176-3DDC576EB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97280"/>
            <a:ext cx="7141039" cy="5176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0A25C5D-199B-41F3-90AD-CDB2E5883C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039600" cy="95408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Case Study – Secure Retaining Rings</a:t>
            </a:r>
          </a:p>
        </p:txBody>
      </p:sp>
      <p:pic>
        <p:nvPicPr>
          <p:cNvPr id="2" name="Tool retaining ring tighten">
            <a:hlinkClick r:id="" action="ppaction://media"/>
            <a:extLst>
              <a:ext uri="{FF2B5EF4-FFF2-40B4-BE49-F238E27FC236}">
                <a16:creationId xmlns:a16="http://schemas.microsoft.com/office/drawing/2014/main" id="{2063B579-946E-4755-B862-95EB6D4D7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881" y="1863539"/>
            <a:ext cx="480108" cy="2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9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704830"/>
          </a:xfrm>
        </p:spPr>
        <p:txBody>
          <a:bodyPr>
            <a:normAutofit fontScale="90000"/>
          </a:bodyPr>
          <a:lstStyle/>
          <a:p>
            <a:r>
              <a:rPr lang="en-US" dirty="0"/>
              <a:t>Ergonomics Case Study Guidelines </a:t>
            </a:r>
          </a:p>
        </p:txBody>
      </p:sp>
      <p:sp>
        <p:nvSpPr>
          <p:cNvPr id="992260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19100" y="671160"/>
            <a:ext cx="11353800" cy="55772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Case Study – Secure Retaining Ring </a:t>
            </a:r>
            <a:r>
              <a:rPr lang="en-US" sz="1800" b="0" dirty="0"/>
              <a:t>(click icon to open document)</a:t>
            </a:r>
            <a:endParaRPr lang="en-US" sz="1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Workstation Ergonomics Design Worksheet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Select and fill out Checklists pertinent to project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Guidelines Selection Characteristics for Sitting and Standing Workbenches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Specifications Seated Workstation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Checklist Workstation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Checklist Workbench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Checklist Chair Stool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Checklist Fixtures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Checklist Hand Tool Design and Selection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Workstation Configuration Worksheet</a:t>
            </a:r>
          </a:p>
          <a:p>
            <a:pPr lvl="2"/>
            <a:endParaRPr lang="en-US" dirty="0"/>
          </a:p>
        </p:txBody>
      </p:sp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F27ABB7F-A1FB-4AB4-A5B2-1935EEFE99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77718"/>
              </p:ext>
            </p:extLst>
          </p:nvPr>
        </p:nvGraphicFramePr>
        <p:xfrm>
          <a:off x="7162800" y="1287981"/>
          <a:ext cx="548640" cy="46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" showAsIcon="1" r:id="rId3" imgW="914400" imgH="771480" progId="Word.Document.12">
                  <p:embed/>
                </p:oleObj>
              </mc:Choice>
              <mc:Fallback>
                <p:oleObj name="Document" showAsIcon="1" r:id="rId3" imgW="914400" imgH="771480" progId="Word.Document.12">
                  <p:embed/>
                  <p:pic>
                    <p:nvPicPr>
                      <p:cNvPr id="2" name="Object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F27ABB7F-A1FB-4AB4-A5B2-1935EEFE9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1287981"/>
                        <a:ext cx="548640" cy="46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CFEFB29D-B258-488A-B5E3-D26F51777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128644"/>
              </p:ext>
            </p:extLst>
          </p:nvPr>
        </p:nvGraphicFramePr>
        <p:xfrm>
          <a:off x="10134600" y="2289799"/>
          <a:ext cx="548640" cy="46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showAsIcon="1" r:id="rId5" imgW="914400" imgH="771480" progId="Word.Document.12">
                  <p:embed/>
                </p:oleObj>
              </mc:Choice>
              <mc:Fallback>
                <p:oleObj name="Document" showAsIcon="1" r:id="rId5" imgW="914400" imgH="771480" progId="Word.Document.12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CFEFB29D-B258-488A-B5E3-D26F51777B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34600" y="2289799"/>
                        <a:ext cx="548640" cy="46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hlinkClick r:id="" action="ppaction://ole?verb=1"/>
            <a:extLst>
              <a:ext uri="{FF2B5EF4-FFF2-40B4-BE49-F238E27FC236}">
                <a16:creationId xmlns:a16="http://schemas.microsoft.com/office/drawing/2014/main" id="{B3AC8D99-D569-4F9D-B6EF-0479482950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074133"/>
              </p:ext>
            </p:extLst>
          </p:nvPr>
        </p:nvGraphicFramePr>
        <p:xfrm>
          <a:off x="5545588" y="2813685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showAsIcon="1" r:id="rId7" imgW="914400" imgH="771480" progId="Word.Document.12">
                  <p:embed/>
                </p:oleObj>
              </mc:Choice>
              <mc:Fallback>
                <p:oleObj name="Document" showAsIcon="1" r:id="rId7" imgW="914400" imgH="771480" progId="Word.Document.12">
                  <p:embed/>
                  <p:pic>
                    <p:nvPicPr>
                      <p:cNvPr id="4" name="Object 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B3AC8D99-D569-4F9D-B6EF-0479482950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5588" y="2813685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hlinkClick r:id="" action="ppaction://ole?verb=1"/>
            <a:extLst>
              <a:ext uri="{FF2B5EF4-FFF2-40B4-BE49-F238E27FC236}">
                <a16:creationId xmlns:a16="http://schemas.microsoft.com/office/drawing/2014/main" id="{0441C5C8-88EE-41CA-BD9A-ADDA3DC2AF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600670"/>
              </p:ext>
            </p:extLst>
          </p:nvPr>
        </p:nvGraphicFramePr>
        <p:xfrm>
          <a:off x="4114800" y="3332045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showAsIcon="1" r:id="rId9" imgW="914400" imgH="771480" progId="Word.Document.12">
                  <p:embed/>
                </p:oleObj>
              </mc:Choice>
              <mc:Fallback>
                <p:oleObj name="Document" showAsIcon="1" r:id="rId9" imgW="914400" imgH="771480" progId="Word.Document.12">
                  <p:embed/>
                  <p:pic>
                    <p:nvPicPr>
                      <p:cNvPr id="5" name="Object 4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441C5C8-88EE-41CA-BD9A-ADDA3DC2A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3332045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842A29F5-B977-461A-A675-937FB60F6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592624"/>
              </p:ext>
            </p:extLst>
          </p:nvPr>
        </p:nvGraphicFramePr>
        <p:xfrm>
          <a:off x="4093535" y="3796732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showAsIcon="1" r:id="rId11" imgW="914400" imgH="771480" progId="Word.Document.12">
                  <p:embed/>
                </p:oleObj>
              </mc:Choice>
              <mc:Fallback>
                <p:oleObj name="Document" showAsIcon="1" r:id="rId11" imgW="914400" imgH="771480" progId="Word.Document.12">
                  <p:embed/>
                  <p:pic>
                    <p:nvPicPr>
                      <p:cNvPr id="6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842A29F5-B977-461A-A675-937FB60F6F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93535" y="3796732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hlinkClick r:id="" action="ppaction://ole?verb=1"/>
            <a:extLst>
              <a:ext uri="{FF2B5EF4-FFF2-40B4-BE49-F238E27FC236}">
                <a16:creationId xmlns:a16="http://schemas.microsoft.com/office/drawing/2014/main" id="{55803EF9-F8F9-47DD-ABFB-1056551E5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838573"/>
              </p:ext>
            </p:extLst>
          </p:nvPr>
        </p:nvGraphicFramePr>
        <p:xfrm>
          <a:off x="4093535" y="4291545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Document" showAsIcon="1" r:id="rId13" imgW="914400" imgH="771480" progId="Word.Document.12">
                  <p:embed/>
                </p:oleObj>
              </mc:Choice>
              <mc:Fallback>
                <p:oleObj name="Document" showAsIcon="1" r:id="rId13" imgW="914400" imgH="771480" progId="Word.Document.12">
                  <p:embed/>
                  <p:pic>
                    <p:nvPicPr>
                      <p:cNvPr id="7" name="Object 6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55803EF9-F8F9-47DD-ABFB-1056551E51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93535" y="4291545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1"/>
            <a:extLst>
              <a:ext uri="{FF2B5EF4-FFF2-40B4-BE49-F238E27FC236}">
                <a16:creationId xmlns:a16="http://schemas.microsoft.com/office/drawing/2014/main" id="{E9B7E0DB-43E7-479F-A1DE-805E8F0AB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111318"/>
              </p:ext>
            </p:extLst>
          </p:nvPr>
        </p:nvGraphicFramePr>
        <p:xfrm>
          <a:off x="3674435" y="4711928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showAsIcon="1" r:id="rId15" imgW="914400" imgH="771480" progId="Word.Document.12">
                  <p:embed/>
                </p:oleObj>
              </mc:Choice>
              <mc:Fallback>
                <p:oleObj name="Document" showAsIcon="1" r:id="rId15" imgW="914400" imgH="771480" progId="Word.Document.12">
                  <p:embed/>
                  <p:pic>
                    <p:nvPicPr>
                      <p:cNvPr id="8" name="Object 7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E9B7E0DB-43E7-479F-A1DE-805E8F0AB8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74435" y="4711928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" action="ppaction://ole?verb=1"/>
            <a:extLst>
              <a:ext uri="{FF2B5EF4-FFF2-40B4-BE49-F238E27FC236}">
                <a16:creationId xmlns:a16="http://schemas.microsoft.com/office/drawing/2014/main" id="{6627B690-4D02-4EAC-85FE-51B4A6105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5641"/>
              </p:ext>
            </p:extLst>
          </p:nvPr>
        </p:nvGraphicFramePr>
        <p:xfrm>
          <a:off x="6324600" y="4999138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showAsIcon="1" r:id="rId17" imgW="914400" imgH="771480" progId="Word.Document.12">
                  <p:embed/>
                </p:oleObj>
              </mc:Choice>
              <mc:Fallback>
                <p:oleObj name="Document" showAsIcon="1" r:id="rId17" imgW="914400" imgH="771480" progId="Word.Document.12">
                  <p:embed/>
                  <p:pic>
                    <p:nvPicPr>
                      <p:cNvPr id="9" name="Object 8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6627B690-4D02-4EAC-85FE-51B4A6105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24600" y="4999138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hlinkClick r:id="" action="ppaction://ole?verb=1"/>
            <a:extLst>
              <a:ext uri="{FF2B5EF4-FFF2-40B4-BE49-F238E27FC236}">
                <a16:creationId xmlns:a16="http://schemas.microsoft.com/office/drawing/2014/main" id="{DC06C125-1D97-4061-9A0C-28C22C08B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63163"/>
              </p:ext>
            </p:extLst>
          </p:nvPr>
        </p:nvGraphicFramePr>
        <p:xfrm>
          <a:off x="6324600" y="5559941"/>
          <a:ext cx="548640" cy="46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" showAsIcon="1" r:id="rId19" imgW="914400" imgH="771480" progId="Word.Document.12">
                  <p:embed/>
                </p:oleObj>
              </mc:Choice>
              <mc:Fallback>
                <p:oleObj name="Document" showAsIcon="1" r:id="rId19" imgW="914400" imgH="771480" progId="Word.Document.12">
                  <p:embed/>
                  <p:pic>
                    <p:nvPicPr>
                      <p:cNvPr id="10" name="Object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DC06C125-1D97-4061-9A0C-28C22C08B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24600" y="5559941"/>
                        <a:ext cx="548640" cy="46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09792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0079" y="1097280"/>
            <a:ext cx="3169921" cy="149352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/>
              <a:t>AFTER 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/>
              <a:t>Socket driver</a:t>
            </a:r>
          </a:p>
        </p:txBody>
      </p:sp>
      <p:pic>
        <p:nvPicPr>
          <p:cNvPr id="5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12278633-79F1-40A5-8219-C94838103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888874"/>
            <a:ext cx="7036182" cy="536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0A25C5D-199B-41F3-90AD-CDB2E5883C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039600" cy="95408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Case Study – Secure Retaining Rings</a:t>
            </a:r>
          </a:p>
        </p:txBody>
      </p:sp>
      <p:pic>
        <p:nvPicPr>
          <p:cNvPr id="4" name="Socket Driver">
            <a:hlinkClick r:id="" action="ppaction://media"/>
            <a:extLst>
              <a:ext uri="{FF2B5EF4-FFF2-40B4-BE49-F238E27FC236}">
                <a16:creationId xmlns:a16="http://schemas.microsoft.com/office/drawing/2014/main" id="{2C392D8C-661E-45DB-B74B-4184757B2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683" y="1828800"/>
            <a:ext cx="601436" cy="3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34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474B78"/>
      </a:hlink>
      <a:folHlink>
        <a:srgbClr val="474B7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357</Words>
  <Application>Microsoft Office PowerPoint</Application>
  <PresentationFormat>Widescreen</PresentationFormat>
  <Paragraphs>50</Paragraphs>
  <Slides>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Lucida Sans Unicode</vt:lpstr>
      <vt:lpstr>Verdana</vt:lpstr>
      <vt:lpstr>Wingdings 2</vt:lpstr>
      <vt:lpstr>Wingdings 3</vt:lpstr>
      <vt:lpstr>Concourse</vt:lpstr>
      <vt:lpstr>Microsoft Word Document</vt:lpstr>
      <vt:lpstr>Ergonomics Case Studies</vt:lpstr>
      <vt:lpstr>Ergonomics Case Study Guidelines</vt:lpstr>
      <vt:lpstr>Ergonomics Case Study Guidelines</vt:lpstr>
      <vt:lpstr>PowerPoint Presentation</vt:lpstr>
      <vt:lpstr>Ergonomics Case Study Guidelines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Ergonomics Case Studies</dc:title>
  <dc:creator>Mark Anderson</dc:creator>
  <cp:lastModifiedBy>Mark Anderson</cp:lastModifiedBy>
  <cp:revision>2</cp:revision>
  <dcterms:created xsi:type="dcterms:W3CDTF">2020-11-13T21:46:40Z</dcterms:created>
  <dcterms:modified xsi:type="dcterms:W3CDTF">2020-11-13T21:52:42Z</dcterms:modified>
</cp:coreProperties>
</file>